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handoutMasterIdLst>
    <p:handoutMasterId r:id="rId79"/>
  </p:handoutMasterIdLst>
  <p:sldIdLst>
    <p:sldId id="678" r:id="rId5"/>
    <p:sldId id="680" r:id="rId6"/>
    <p:sldId id="614" r:id="rId7"/>
    <p:sldId id="4227" r:id="rId8"/>
    <p:sldId id="644" r:id="rId9"/>
    <p:sldId id="674" r:id="rId10"/>
    <p:sldId id="538" r:id="rId11"/>
    <p:sldId id="715" r:id="rId12"/>
    <p:sldId id="2351" r:id="rId13"/>
    <p:sldId id="267" r:id="rId14"/>
    <p:sldId id="565" r:id="rId15"/>
    <p:sldId id="589" r:id="rId16"/>
    <p:sldId id="566" r:id="rId17"/>
    <p:sldId id="621" r:id="rId18"/>
    <p:sldId id="2354" r:id="rId19"/>
    <p:sldId id="2353" r:id="rId20"/>
    <p:sldId id="2355" r:id="rId21"/>
    <p:sldId id="568" r:id="rId22"/>
    <p:sldId id="574" r:id="rId23"/>
    <p:sldId id="4147" r:id="rId24"/>
    <p:sldId id="4154" r:id="rId25"/>
    <p:sldId id="4148" r:id="rId26"/>
    <p:sldId id="562" r:id="rId27"/>
    <p:sldId id="306" r:id="rId28"/>
    <p:sldId id="307" r:id="rId29"/>
    <p:sldId id="308" r:id="rId30"/>
    <p:sldId id="280" r:id="rId31"/>
    <p:sldId id="672" r:id="rId32"/>
    <p:sldId id="279" r:id="rId33"/>
    <p:sldId id="4155" r:id="rId34"/>
    <p:sldId id="631" r:id="rId35"/>
    <p:sldId id="4217" r:id="rId36"/>
    <p:sldId id="4222" r:id="rId37"/>
    <p:sldId id="4202" r:id="rId38"/>
    <p:sldId id="4218" r:id="rId39"/>
    <p:sldId id="4221" r:id="rId40"/>
    <p:sldId id="4219" r:id="rId41"/>
    <p:sldId id="4203" r:id="rId42"/>
    <p:sldId id="4220" r:id="rId43"/>
    <p:sldId id="4223" r:id="rId44"/>
    <p:sldId id="4224" r:id="rId45"/>
    <p:sldId id="4225" r:id="rId46"/>
    <p:sldId id="2359" r:id="rId47"/>
    <p:sldId id="4226" r:id="rId48"/>
    <p:sldId id="4197" r:id="rId49"/>
    <p:sldId id="4162" r:id="rId50"/>
    <p:sldId id="669" r:id="rId51"/>
    <p:sldId id="4190" r:id="rId52"/>
    <p:sldId id="4229" r:id="rId53"/>
    <p:sldId id="699" r:id="rId54"/>
    <p:sldId id="636" r:id="rId55"/>
    <p:sldId id="642" r:id="rId56"/>
    <p:sldId id="4230" r:id="rId57"/>
    <p:sldId id="714" r:id="rId58"/>
    <p:sldId id="713" r:id="rId59"/>
    <p:sldId id="682" r:id="rId60"/>
    <p:sldId id="554" r:id="rId61"/>
    <p:sldId id="670" r:id="rId62"/>
    <p:sldId id="723" r:id="rId63"/>
    <p:sldId id="725" r:id="rId64"/>
    <p:sldId id="262" r:id="rId65"/>
    <p:sldId id="633" r:id="rId66"/>
    <p:sldId id="4228" r:id="rId67"/>
    <p:sldId id="635" r:id="rId68"/>
    <p:sldId id="665" r:id="rId69"/>
    <p:sldId id="296" r:id="rId70"/>
    <p:sldId id="297" r:id="rId71"/>
    <p:sldId id="4135" r:id="rId72"/>
    <p:sldId id="4136" r:id="rId73"/>
    <p:sldId id="4137" r:id="rId74"/>
    <p:sldId id="4139" r:id="rId75"/>
    <p:sldId id="4141" r:id="rId76"/>
    <p:sldId id="4138" r:id="rId77"/>
  </p:sldIdLst>
  <p:sldSz cx="12192000" cy="6858000"/>
  <p:notesSz cx="6858000" cy="3143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1">
          <p15:clr>
            <a:srgbClr val="A4A3A4"/>
          </p15:clr>
        </p15:guide>
        <p15:guide id="2" pos="26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m  Toscano" initials="E" lastIdx="17" clrIdx="0"/>
  <p:cmAuthor id="7" name="Chetak Shankar" initials="CS" lastIdx="2" clrIdx="7">
    <p:extLst>
      <p:ext uri="{19B8F6BF-5375-455C-9EA6-DF929625EA0E}">
        <p15:presenceInfo xmlns:p15="http://schemas.microsoft.com/office/powerpoint/2012/main" userId="S-1-5-21-3085431683-1247538742-1864740708-14321" providerId="AD"/>
      </p:ext>
    </p:extLst>
  </p:cmAuthor>
  <p:cmAuthor id="1" name="Richard Granger" initials="" lastIdx="0" clrIdx="1"/>
  <p:cmAuthor id="2" name="Diego Lomanto" initials="DL" lastIdx="1" clrIdx="2">
    <p:extLst>
      <p:ext uri="{19B8F6BF-5375-455C-9EA6-DF929625EA0E}">
        <p15:presenceInfo xmlns:p15="http://schemas.microsoft.com/office/powerpoint/2012/main" userId="c1becbed4fa1b710" providerId="Windows Live"/>
      </p:ext>
    </p:extLst>
  </p:cmAuthor>
  <p:cmAuthor id="4" name="Neha Jha" initials="NJ [2]" lastIdx="21" clrIdx="4">
    <p:extLst>
      <p:ext uri="{19B8F6BF-5375-455C-9EA6-DF929625EA0E}">
        <p15:presenceInfo xmlns:p15="http://schemas.microsoft.com/office/powerpoint/2012/main" userId="S::neha.jha@uipath.com::b1edd447-f51f-4c3c-9306-a746ac865a4c" providerId="AD"/>
      </p:ext>
    </p:extLst>
  </p:cmAuthor>
  <p:cmAuthor id="5" name="Jacques Pavlenyi" initials="JP" lastIdx="5" clrIdx="5">
    <p:extLst>
      <p:ext uri="{19B8F6BF-5375-455C-9EA6-DF929625EA0E}">
        <p15:presenceInfo xmlns:p15="http://schemas.microsoft.com/office/powerpoint/2012/main" userId="S::jacques.pavlenyi@uipath.com::ac8448d2-037b-48e1-a504-bf239ad1b7cd" providerId="AD"/>
      </p:ext>
    </p:extLst>
  </p:cmAuthor>
  <p:cmAuthor id="6" name="Kate McDaniel" initials="KM" lastIdx="6" clrIdx="6">
    <p:extLst>
      <p:ext uri="{19B8F6BF-5375-455C-9EA6-DF929625EA0E}">
        <p15:presenceInfo xmlns:p15="http://schemas.microsoft.com/office/powerpoint/2012/main" userId="S::kate.mcdaniel@uipath.com::ac2dcec2-adca-4a3a-8a42-4d2b5cf092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CA"/>
    <a:srgbClr val="FFFFFF"/>
    <a:srgbClr val="008BCC"/>
    <a:srgbClr val="FF6900"/>
    <a:srgbClr val="7F7F7F"/>
    <a:srgbClr val="002855"/>
    <a:srgbClr val="1C6795"/>
    <a:srgbClr val="2372B2"/>
    <a:srgbClr val="1A5686"/>
    <a:srgbClr val="E74C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2"/>
    <p:restoredTop sz="78440" autoAdjust="0"/>
  </p:normalViewPr>
  <p:slideViewPr>
    <p:cSldViewPr snapToGrid="0" snapToObjects="1">
      <p:cViewPr varScale="1">
        <p:scale>
          <a:sx n="67" d="100"/>
          <a:sy n="67" d="100"/>
        </p:scale>
        <p:origin x="1176" y="77"/>
      </p:cViewPr>
      <p:guideLst>
        <p:guide orient="horz" pos="3111"/>
        <p:guide pos="2688"/>
      </p:guideLst>
    </p:cSldViewPr>
  </p:slideViewPr>
  <p:notesTextViewPr>
    <p:cViewPr>
      <p:scale>
        <a:sx n="1" d="1"/>
        <a:sy n="1" d="1"/>
      </p:scale>
      <p:origin x="0" y="0"/>
    </p:cViewPr>
  </p:notesTextViewPr>
  <p:sorterViewPr>
    <p:cViewPr>
      <p:scale>
        <a:sx n="100" d="100"/>
        <a:sy n="100" d="100"/>
      </p:scale>
      <p:origin x="0" y="-5592"/>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 Anand" userId="d2edfd33-c926-40f0-9016-c29e606a633d" providerId="ADAL" clId="{A3117794-7526-4A24-8676-86ABB52FA490}"/>
    <pc:docChg chg="modSld">
      <pc:chgData name="Srinivas Anand" userId="d2edfd33-c926-40f0-9016-c29e606a633d" providerId="ADAL" clId="{A3117794-7526-4A24-8676-86ABB52FA490}" dt="2019-10-23T10:02:50.765" v="0" actId="1036"/>
      <pc:docMkLst>
        <pc:docMk/>
      </pc:docMkLst>
      <pc:sldChg chg="modSp">
        <pc:chgData name="Srinivas Anand" userId="d2edfd33-c926-40f0-9016-c29e606a633d" providerId="ADAL" clId="{A3117794-7526-4A24-8676-86ABB52FA490}" dt="2019-10-23T10:02:50.765" v="0" actId="1036"/>
        <pc:sldMkLst>
          <pc:docMk/>
          <pc:sldMk cId="3965065861" sldId="723"/>
        </pc:sldMkLst>
        <pc:spChg chg="mod">
          <ac:chgData name="Srinivas Anand" userId="d2edfd33-c926-40f0-9016-c29e606a633d" providerId="ADAL" clId="{A3117794-7526-4A24-8676-86ABB52FA490}" dt="2019-10-23T10:02:50.765" v="0" actId="1036"/>
          <ac:spMkLst>
            <pc:docMk/>
            <pc:sldMk cId="3965065861" sldId="723"/>
            <ac:spMk id="16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10505-36A2-E140-B9F9-C32C44E596A9}" type="doc">
      <dgm:prSet loTypeId="urn:microsoft.com/office/officeart/2005/8/layout/hList1" loCatId="" qsTypeId="urn:microsoft.com/office/officeart/2005/8/quickstyle/simple1" qsCatId="simple" csTypeId="urn:microsoft.com/office/officeart/2005/8/colors/accent2_2" csCatId="accent2" phldr="1"/>
      <dgm:spPr/>
      <dgm:t>
        <a:bodyPr/>
        <a:lstStyle/>
        <a:p>
          <a:endParaRPr lang="en-US"/>
        </a:p>
      </dgm:t>
    </dgm:pt>
    <dgm:pt modelId="{7BEB966C-3AB4-2F42-9FDD-556D87C3250D}">
      <dgm:prSet phldrT="[Text]" custT="1"/>
      <dgm:spPr/>
      <dgm:t>
        <a:bodyPr/>
        <a:lstStyle/>
        <a:p>
          <a:r>
            <a:rPr lang="en-US" sz="1800" dirty="0"/>
            <a:t>Process Security</a:t>
          </a:r>
          <a:endParaRPr lang="en-US" sz="2100" dirty="0"/>
        </a:p>
      </dgm:t>
    </dgm:pt>
    <dgm:pt modelId="{99899877-EB08-1949-9B75-D9F34485C85E}" type="parTrans" cxnId="{7014FE9D-8541-3740-B152-067C36CE45C7}">
      <dgm:prSet/>
      <dgm:spPr/>
      <dgm:t>
        <a:bodyPr/>
        <a:lstStyle/>
        <a:p>
          <a:endParaRPr lang="en-US"/>
        </a:p>
      </dgm:t>
    </dgm:pt>
    <dgm:pt modelId="{AAC55896-DB23-654A-9816-0B324AAEAD0A}" type="sibTrans" cxnId="{7014FE9D-8541-3740-B152-067C36CE45C7}">
      <dgm:prSet/>
      <dgm:spPr/>
      <dgm:t>
        <a:bodyPr/>
        <a:lstStyle/>
        <a:p>
          <a:endParaRPr lang="en-US"/>
        </a:p>
      </dgm:t>
    </dgm:pt>
    <dgm:pt modelId="{FC5E4C96-E857-B743-A259-B68988CBC52F}">
      <dgm:prSet phldrT="[Text]" custT="1"/>
      <dgm:spPr/>
      <dgm:t>
        <a:bodyPr anchor="ctr"/>
        <a:lstStyle/>
        <a:p>
          <a:pPr algn="ctr">
            <a:buNone/>
          </a:pPr>
          <a:r>
            <a:rPr lang="en-US" sz="1400" dirty="0">
              <a:solidFill>
                <a:srgbClr val="7F7F7F"/>
              </a:solidFill>
            </a:rPr>
            <a:t>Controls for newly</a:t>
          </a:r>
        </a:p>
      </dgm:t>
    </dgm:pt>
    <dgm:pt modelId="{C7830111-0432-5349-8A39-0FC116850422}" type="parTrans" cxnId="{CEE55F68-D6DE-514D-BA85-AF75F7655C19}">
      <dgm:prSet/>
      <dgm:spPr/>
      <dgm:t>
        <a:bodyPr/>
        <a:lstStyle/>
        <a:p>
          <a:endParaRPr lang="en-US"/>
        </a:p>
      </dgm:t>
    </dgm:pt>
    <dgm:pt modelId="{39329C42-C436-6B44-A28F-60593F2DA1F9}" type="sibTrans" cxnId="{CEE55F68-D6DE-514D-BA85-AF75F7655C19}">
      <dgm:prSet/>
      <dgm:spPr/>
      <dgm:t>
        <a:bodyPr/>
        <a:lstStyle/>
        <a:p>
          <a:endParaRPr lang="en-US"/>
        </a:p>
      </dgm:t>
    </dgm:pt>
    <dgm:pt modelId="{3973FDBD-B56E-B94F-AD66-A5FE9C15BA3C}">
      <dgm:prSet phldrT="[Text]" custT="1"/>
      <dgm:spPr/>
      <dgm:t>
        <a:bodyPr/>
        <a:lstStyle/>
        <a:p>
          <a:r>
            <a:rPr lang="en-US" sz="1800"/>
            <a:t>Development</a:t>
          </a:r>
        </a:p>
      </dgm:t>
    </dgm:pt>
    <dgm:pt modelId="{5404CF3D-7DCC-2543-AC0B-B19BDBB9702A}" type="parTrans" cxnId="{DE10AA57-235D-D74C-BEA2-DB4B06A6576B}">
      <dgm:prSet/>
      <dgm:spPr/>
      <dgm:t>
        <a:bodyPr/>
        <a:lstStyle/>
        <a:p>
          <a:endParaRPr lang="en-US"/>
        </a:p>
      </dgm:t>
    </dgm:pt>
    <dgm:pt modelId="{DF8C516F-2592-0448-9C26-C5AACF68484F}" type="sibTrans" cxnId="{DE10AA57-235D-D74C-BEA2-DB4B06A6576B}">
      <dgm:prSet/>
      <dgm:spPr/>
      <dgm:t>
        <a:bodyPr/>
        <a:lstStyle/>
        <a:p>
          <a:endParaRPr lang="en-US"/>
        </a:p>
      </dgm:t>
    </dgm:pt>
    <dgm:pt modelId="{8354FA95-E41A-3B42-89E3-3DA00ABB49DE}">
      <dgm:prSet phldrT="[Text]" custT="1"/>
      <dgm:spPr/>
      <dgm:t>
        <a:bodyPr anchor="ctr"/>
        <a:lstStyle/>
        <a:p>
          <a:pPr algn="ctr">
            <a:buNone/>
          </a:pPr>
          <a:r>
            <a:rPr lang="en-US" sz="1400" dirty="0">
              <a:solidFill>
                <a:srgbClr val="7F7F7F"/>
              </a:solidFill>
            </a:rPr>
            <a:t>Secure development of robots</a:t>
          </a:r>
        </a:p>
      </dgm:t>
    </dgm:pt>
    <dgm:pt modelId="{057C234B-5C98-DB4D-BB0E-26D92500E302}" type="parTrans" cxnId="{08602ECE-ACCD-C343-9AB2-1F55994C1D4A}">
      <dgm:prSet/>
      <dgm:spPr/>
      <dgm:t>
        <a:bodyPr/>
        <a:lstStyle/>
        <a:p>
          <a:endParaRPr lang="en-US"/>
        </a:p>
      </dgm:t>
    </dgm:pt>
    <dgm:pt modelId="{5FFF6437-81CE-FD41-832F-DAF1C5193CBC}" type="sibTrans" cxnId="{08602ECE-ACCD-C343-9AB2-1F55994C1D4A}">
      <dgm:prSet/>
      <dgm:spPr/>
      <dgm:t>
        <a:bodyPr/>
        <a:lstStyle/>
        <a:p>
          <a:endParaRPr lang="en-US"/>
        </a:p>
      </dgm:t>
    </dgm:pt>
    <dgm:pt modelId="{68EC820C-0465-B34B-A067-E19753A6C192}">
      <dgm:prSet phldrT="[Text]" custT="1"/>
      <dgm:spPr/>
      <dgm:t>
        <a:bodyPr/>
        <a:lstStyle/>
        <a:p>
          <a:r>
            <a:rPr lang="en-US" sz="1800"/>
            <a:t>Platform</a:t>
          </a:r>
          <a:endParaRPr lang="en-US" sz="2100"/>
        </a:p>
      </dgm:t>
    </dgm:pt>
    <dgm:pt modelId="{9AEE99F3-BA80-9D45-BB7C-6FFD79FB45DE}" type="parTrans" cxnId="{158C8DB7-6965-6046-893A-8A17D6A679A3}">
      <dgm:prSet/>
      <dgm:spPr/>
      <dgm:t>
        <a:bodyPr/>
        <a:lstStyle/>
        <a:p>
          <a:endParaRPr lang="en-US"/>
        </a:p>
      </dgm:t>
    </dgm:pt>
    <dgm:pt modelId="{D84A036C-E488-8349-98F6-5013BCA1AFBC}" type="sibTrans" cxnId="{158C8DB7-6965-6046-893A-8A17D6A679A3}">
      <dgm:prSet/>
      <dgm:spPr/>
      <dgm:t>
        <a:bodyPr/>
        <a:lstStyle/>
        <a:p>
          <a:endParaRPr lang="en-US"/>
        </a:p>
      </dgm:t>
    </dgm:pt>
    <dgm:pt modelId="{07AFA0D2-AEA1-0E46-BB74-F313C9D9959C}">
      <dgm:prSet phldrT="[Text]" custT="1"/>
      <dgm:spPr/>
      <dgm:t>
        <a:bodyPr anchor="ctr"/>
        <a:lstStyle/>
        <a:p>
          <a:pPr algn="ctr">
            <a:buNone/>
          </a:pPr>
          <a:r>
            <a:rPr lang="en-US" sz="1400" dirty="0">
              <a:solidFill>
                <a:srgbClr val="7F7F7F"/>
              </a:solidFill>
            </a:rPr>
            <a:t>Secure environment for robots</a:t>
          </a:r>
        </a:p>
      </dgm:t>
    </dgm:pt>
    <dgm:pt modelId="{B1F4A8F0-4331-9641-87B4-EE7344343894}" type="parTrans" cxnId="{EFA8E959-80CC-7044-845F-5D68F77D1232}">
      <dgm:prSet/>
      <dgm:spPr/>
      <dgm:t>
        <a:bodyPr/>
        <a:lstStyle/>
        <a:p>
          <a:endParaRPr lang="en-US"/>
        </a:p>
      </dgm:t>
    </dgm:pt>
    <dgm:pt modelId="{EA030475-A1C8-A64D-90FF-E5BC137A7DDC}" type="sibTrans" cxnId="{EFA8E959-80CC-7044-845F-5D68F77D1232}">
      <dgm:prSet/>
      <dgm:spPr/>
      <dgm:t>
        <a:bodyPr/>
        <a:lstStyle/>
        <a:p>
          <a:endParaRPr lang="en-US"/>
        </a:p>
      </dgm:t>
    </dgm:pt>
    <dgm:pt modelId="{185C1845-D6CA-BE49-9EEA-113AE7F89EE2}">
      <dgm:prSet custT="1"/>
      <dgm:spPr/>
      <dgm:t>
        <a:bodyPr/>
        <a:lstStyle/>
        <a:p>
          <a:r>
            <a:rPr lang="en-US" sz="1800"/>
            <a:t>Data Security</a:t>
          </a:r>
        </a:p>
      </dgm:t>
    </dgm:pt>
    <dgm:pt modelId="{E6CD27E1-3DD8-8343-AD2C-B303B21BE0DA}" type="parTrans" cxnId="{66D4A412-355D-5443-8BFA-D04C9DF45BE1}">
      <dgm:prSet/>
      <dgm:spPr/>
      <dgm:t>
        <a:bodyPr/>
        <a:lstStyle/>
        <a:p>
          <a:endParaRPr lang="en-US"/>
        </a:p>
      </dgm:t>
    </dgm:pt>
    <dgm:pt modelId="{AEE750D1-6661-1D41-A91F-B1AB894F2A0E}" type="sibTrans" cxnId="{66D4A412-355D-5443-8BFA-D04C9DF45BE1}">
      <dgm:prSet/>
      <dgm:spPr/>
      <dgm:t>
        <a:bodyPr/>
        <a:lstStyle/>
        <a:p>
          <a:endParaRPr lang="en-US"/>
        </a:p>
      </dgm:t>
    </dgm:pt>
    <dgm:pt modelId="{70698EFA-F913-2642-8425-F42D1A82D8A9}">
      <dgm:prSet phldrT="[Text]" custT="1"/>
      <dgm:spPr/>
      <dgm:t>
        <a:bodyPr anchor="ctr"/>
        <a:lstStyle/>
        <a:p>
          <a:pPr algn="ctr">
            <a:buNone/>
          </a:pPr>
          <a:r>
            <a:rPr lang="en-US" sz="1400" dirty="0">
              <a:solidFill>
                <a:srgbClr val="7F7F7F"/>
              </a:solidFill>
            </a:rPr>
            <a:t>automated process.</a:t>
          </a:r>
        </a:p>
      </dgm:t>
    </dgm:pt>
    <dgm:pt modelId="{60508286-686B-6F4B-BC9E-2CB1E9F87403}" type="parTrans" cxnId="{F7C3A5AA-3B01-3F41-9BC8-36746E4B8CAD}">
      <dgm:prSet/>
      <dgm:spPr/>
      <dgm:t>
        <a:bodyPr/>
        <a:lstStyle/>
        <a:p>
          <a:endParaRPr lang="en-US"/>
        </a:p>
      </dgm:t>
    </dgm:pt>
    <dgm:pt modelId="{4D6E0762-4BB7-5C43-899F-DFA1CD251054}" type="sibTrans" cxnId="{F7C3A5AA-3B01-3F41-9BC8-36746E4B8CAD}">
      <dgm:prSet/>
      <dgm:spPr/>
      <dgm:t>
        <a:bodyPr/>
        <a:lstStyle/>
        <a:p>
          <a:endParaRPr lang="en-US"/>
        </a:p>
      </dgm:t>
    </dgm:pt>
    <dgm:pt modelId="{DEA42999-1831-8744-9E4F-68BD62178C1C}">
      <dgm:prSet phldrT="[Text]" custT="1"/>
      <dgm:spPr/>
      <dgm:t>
        <a:bodyPr anchor="ctr"/>
        <a:lstStyle/>
        <a:p>
          <a:pPr algn="ctr">
            <a:buNone/>
          </a:pPr>
          <a:r>
            <a:rPr lang="en-US" sz="1400" i="1" dirty="0">
              <a:solidFill>
                <a:srgbClr val="7F7F7F"/>
              </a:solidFill>
            </a:rPr>
            <a:t>E.g. Segregation of duties</a:t>
          </a:r>
        </a:p>
      </dgm:t>
    </dgm:pt>
    <dgm:pt modelId="{F9E779A6-6D83-D14F-8025-0DC25D194ABB}" type="parTrans" cxnId="{9F4FB0C0-E16B-8342-AAE1-09920E5AA52E}">
      <dgm:prSet/>
      <dgm:spPr/>
      <dgm:t>
        <a:bodyPr/>
        <a:lstStyle/>
        <a:p>
          <a:endParaRPr lang="en-US"/>
        </a:p>
      </dgm:t>
    </dgm:pt>
    <dgm:pt modelId="{A869348C-EF70-7947-B027-D3F2A0F2CB03}" type="sibTrans" cxnId="{9F4FB0C0-E16B-8342-AAE1-09920E5AA52E}">
      <dgm:prSet/>
      <dgm:spPr/>
      <dgm:t>
        <a:bodyPr/>
        <a:lstStyle/>
        <a:p>
          <a:endParaRPr lang="en-US"/>
        </a:p>
      </dgm:t>
    </dgm:pt>
    <dgm:pt modelId="{BDFC9B7D-6A85-A846-8367-2DD2961D230B}">
      <dgm:prSet phldrT="[Text]" custT="1"/>
      <dgm:spPr/>
      <dgm:t>
        <a:bodyPr anchor="ctr"/>
        <a:lstStyle/>
        <a:p>
          <a:pPr algn="ctr">
            <a:buNone/>
          </a:pPr>
          <a:r>
            <a:rPr lang="en-US" sz="1400" i="1" dirty="0">
              <a:solidFill>
                <a:srgbClr val="7F7F7F"/>
              </a:solidFill>
            </a:rPr>
            <a:t>E.g. change management</a:t>
          </a:r>
        </a:p>
      </dgm:t>
    </dgm:pt>
    <dgm:pt modelId="{18AB461B-EED4-CA48-966D-2BF126A56C56}" type="parTrans" cxnId="{46F4B593-21D0-2A48-B774-D088DA5681B5}">
      <dgm:prSet/>
      <dgm:spPr/>
      <dgm:t>
        <a:bodyPr/>
        <a:lstStyle/>
        <a:p>
          <a:endParaRPr lang="en-US"/>
        </a:p>
      </dgm:t>
    </dgm:pt>
    <dgm:pt modelId="{B03DA6B3-ABC1-5C4D-A5D3-1818E4576290}" type="sibTrans" cxnId="{46F4B593-21D0-2A48-B774-D088DA5681B5}">
      <dgm:prSet/>
      <dgm:spPr/>
      <dgm:t>
        <a:bodyPr/>
        <a:lstStyle/>
        <a:p>
          <a:endParaRPr lang="en-US"/>
        </a:p>
      </dgm:t>
    </dgm:pt>
    <dgm:pt modelId="{19A55282-067D-414F-96FD-55B46F9CAF85}">
      <dgm:prSet phldrT="[Text]" custT="1"/>
      <dgm:spPr/>
      <dgm:t>
        <a:bodyPr anchor="ctr"/>
        <a:lstStyle/>
        <a:p>
          <a:pPr algn="ctr">
            <a:buNone/>
          </a:pPr>
          <a:r>
            <a:rPr lang="en-US" sz="1400" i="1" dirty="0">
              <a:solidFill>
                <a:srgbClr val="7F7F7F"/>
              </a:solidFill>
            </a:rPr>
            <a:t>E.g., Credential storage</a:t>
          </a:r>
        </a:p>
      </dgm:t>
    </dgm:pt>
    <dgm:pt modelId="{44812974-64E5-CE42-8EC7-227244D8AB9F}" type="parTrans" cxnId="{0B3CD3F1-DDB9-B04C-BD82-8B32425397AF}">
      <dgm:prSet/>
      <dgm:spPr/>
      <dgm:t>
        <a:bodyPr/>
        <a:lstStyle/>
        <a:p>
          <a:endParaRPr lang="en-US"/>
        </a:p>
      </dgm:t>
    </dgm:pt>
    <dgm:pt modelId="{EC8FDF42-9024-494D-B30F-FA64E22937C5}" type="sibTrans" cxnId="{0B3CD3F1-DDB9-B04C-BD82-8B32425397AF}">
      <dgm:prSet/>
      <dgm:spPr/>
      <dgm:t>
        <a:bodyPr/>
        <a:lstStyle/>
        <a:p>
          <a:endParaRPr lang="en-US"/>
        </a:p>
      </dgm:t>
    </dgm:pt>
    <dgm:pt modelId="{1C21F2BF-1557-6D4C-BE94-61D67E0DF82F}">
      <dgm:prSet/>
      <dgm:spPr>
        <a:ln>
          <a:solidFill>
            <a:schemeClr val="accent2">
              <a:tint val="40000"/>
              <a:hueOff val="0"/>
              <a:satOff val="0"/>
              <a:lumOff val="0"/>
              <a:alpha val="91000"/>
            </a:schemeClr>
          </a:solidFill>
        </a:ln>
      </dgm:spPr>
      <dgm:t>
        <a:bodyPr anchor="ctr"/>
        <a:lstStyle/>
        <a:p>
          <a:pPr algn="ctr">
            <a:buNone/>
          </a:pPr>
          <a:r>
            <a:rPr lang="en-US" dirty="0">
              <a:solidFill>
                <a:srgbClr val="7F7F7F"/>
              </a:solidFill>
            </a:rPr>
            <a:t>Transaction information never stored.</a:t>
          </a:r>
        </a:p>
      </dgm:t>
    </dgm:pt>
    <dgm:pt modelId="{E7C3A2DF-9481-8C45-8FA5-CCB27B132BF9}" type="parTrans" cxnId="{6C7C437A-3212-814D-9053-DA7EE94F2DAE}">
      <dgm:prSet/>
      <dgm:spPr/>
      <dgm:t>
        <a:bodyPr/>
        <a:lstStyle/>
        <a:p>
          <a:endParaRPr lang="en-US"/>
        </a:p>
      </dgm:t>
    </dgm:pt>
    <dgm:pt modelId="{3894B6FA-8BFB-C740-BD1A-D8F7840646D6}" type="sibTrans" cxnId="{6C7C437A-3212-814D-9053-DA7EE94F2DAE}">
      <dgm:prSet/>
      <dgm:spPr/>
      <dgm:t>
        <a:bodyPr/>
        <a:lstStyle/>
        <a:p>
          <a:endParaRPr lang="en-US"/>
        </a:p>
      </dgm:t>
    </dgm:pt>
    <dgm:pt modelId="{BB43A1CB-0E23-8A40-8CEB-B39A62521D0F}">
      <dgm:prSet/>
      <dgm:spPr>
        <a:ln>
          <a:solidFill>
            <a:schemeClr val="accent2">
              <a:tint val="40000"/>
              <a:hueOff val="0"/>
              <a:satOff val="0"/>
              <a:lumOff val="0"/>
              <a:alpha val="91000"/>
            </a:schemeClr>
          </a:solidFill>
        </a:ln>
      </dgm:spPr>
      <dgm:t>
        <a:bodyPr anchor="ctr"/>
        <a:lstStyle/>
        <a:p>
          <a:pPr algn="ctr">
            <a:buNone/>
          </a:pPr>
          <a:r>
            <a:rPr lang="en-US" i="1" dirty="0">
              <a:solidFill>
                <a:srgbClr val="7F7F7F"/>
              </a:solidFill>
            </a:rPr>
            <a:t>E.g. Navigate worry-free through systems </a:t>
          </a:r>
        </a:p>
      </dgm:t>
    </dgm:pt>
    <dgm:pt modelId="{32C58787-4BC8-2545-A6FE-8064A1E708E8}" type="parTrans" cxnId="{02B7E023-E807-2D46-8F5C-D51CFE7B87B0}">
      <dgm:prSet/>
      <dgm:spPr/>
      <dgm:t>
        <a:bodyPr/>
        <a:lstStyle/>
        <a:p>
          <a:endParaRPr lang="en-US"/>
        </a:p>
      </dgm:t>
    </dgm:pt>
    <dgm:pt modelId="{F4DD4FE5-CDFE-0B45-95D4-A29A5A7091BB}" type="sibTrans" cxnId="{02B7E023-E807-2D46-8F5C-D51CFE7B87B0}">
      <dgm:prSet/>
      <dgm:spPr/>
      <dgm:t>
        <a:bodyPr/>
        <a:lstStyle/>
        <a:p>
          <a:endParaRPr lang="en-US"/>
        </a:p>
      </dgm:t>
    </dgm:pt>
    <dgm:pt modelId="{022FD4B0-8702-A942-A647-D161CB9DDF1F}" type="pres">
      <dgm:prSet presAssocID="{5EB10505-36A2-E140-B9F9-C32C44E596A9}" presName="Name0" presStyleCnt="0">
        <dgm:presLayoutVars>
          <dgm:dir/>
          <dgm:animLvl val="lvl"/>
          <dgm:resizeHandles val="exact"/>
        </dgm:presLayoutVars>
      </dgm:prSet>
      <dgm:spPr/>
    </dgm:pt>
    <dgm:pt modelId="{0697CD3A-32D4-2549-91C2-582AD74099EA}" type="pres">
      <dgm:prSet presAssocID="{7BEB966C-3AB4-2F42-9FDD-556D87C3250D}" presName="composite" presStyleCnt="0"/>
      <dgm:spPr/>
    </dgm:pt>
    <dgm:pt modelId="{31BF7477-AD30-2E4A-84BE-CD2E733A70A3}" type="pres">
      <dgm:prSet presAssocID="{7BEB966C-3AB4-2F42-9FDD-556D87C3250D}" presName="parTx" presStyleLbl="alignNode1" presStyleIdx="0" presStyleCnt="4">
        <dgm:presLayoutVars>
          <dgm:chMax val="0"/>
          <dgm:chPref val="0"/>
          <dgm:bulletEnabled val="1"/>
        </dgm:presLayoutVars>
      </dgm:prSet>
      <dgm:spPr/>
    </dgm:pt>
    <dgm:pt modelId="{0CBAC628-FF09-F348-9FCC-2589E6A48928}" type="pres">
      <dgm:prSet presAssocID="{7BEB966C-3AB4-2F42-9FDD-556D87C3250D}" presName="desTx" presStyleLbl="alignAccFollowNode1" presStyleIdx="0" presStyleCnt="4">
        <dgm:presLayoutVars>
          <dgm:bulletEnabled val="1"/>
        </dgm:presLayoutVars>
      </dgm:prSet>
      <dgm:spPr/>
    </dgm:pt>
    <dgm:pt modelId="{F49594B1-0607-294D-B5A4-A8A6E2E79EF4}" type="pres">
      <dgm:prSet presAssocID="{AAC55896-DB23-654A-9816-0B324AAEAD0A}" presName="space" presStyleCnt="0"/>
      <dgm:spPr/>
    </dgm:pt>
    <dgm:pt modelId="{FF6F162B-74B4-4543-A05A-17B38C57D924}" type="pres">
      <dgm:prSet presAssocID="{3973FDBD-B56E-B94F-AD66-A5FE9C15BA3C}" presName="composite" presStyleCnt="0"/>
      <dgm:spPr/>
    </dgm:pt>
    <dgm:pt modelId="{1F3BC628-190E-C241-9BA2-15ACFB5D46EE}" type="pres">
      <dgm:prSet presAssocID="{3973FDBD-B56E-B94F-AD66-A5FE9C15BA3C}" presName="parTx" presStyleLbl="alignNode1" presStyleIdx="1" presStyleCnt="4">
        <dgm:presLayoutVars>
          <dgm:chMax val="0"/>
          <dgm:chPref val="0"/>
          <dgm:bulletEnabled val="1"/>
        </dgm:presLayoutVars>
      </dgm:prSet>
      <dgm:spPr/>
    </dgm:pt>
    <dgm:pt modelId="{126175A2-FAFC-E145-ADFC-009DE4E03F38}" type="pres">
      <dgm:prSet presAssocID="{3973FDBD-B56E-B94F-AD66-A5FE9C15BA3C}" presName="desTx" presStyleLbl="alignAccFollowNode1" presStyleIdx="1" presStyleCnt="4">
        <dgm:presLayoutVars>
          <dgm:bulletEnabled val="1"/>
        </dgm:presLayoutVars>
      </dgm:prSet>
      <dgm:spPr/>
    </dgm:pt>
    <dgm:pt modelId="{EC43AEC7-D44A-A849-9A05-91AF7B600EB2}" type="pres">
      <dgm:prSet presAssocID="{DF8C516F-2592-0448-9C26-C5AACF68484F}" presName="space" presStyleCnt="0"/>
      <dgm:spPr/>
    </dgm:pt>
    <dgm:pt modelId="{9E8F5C58-3AE2-0643-8F44-29FC5906AB85}" type="pres">
      <dgm:prSet presAssocID="{68EC820C-0465-B34B-A067-E19753A6C192}" presName="composite" presStyleCnt="0"/>
      <dgm:spPr/>
    </dgm:pt>
    <dgm:pt modelId="{6FBBACF2-2482-4448-B286-990F1E740990}" type="pres">
      <dgm:prSet presAssocID="{68EC820C-0465-B34B-A067-E19753A6C192}" presName="parTx" presStyleLbl="alignNode1" presStyleIdx="2" presStyleCnt="4">
        <dgm:presLayoutVars>
          <dgm:chMax val="0"/>
          <dgm:chPref val="0"/>
          <dgm:bulletEnabled val="1"/>
        </dgm:presLayoutVars>
      </dgm:prSet>
      <dgm:spPr/>
    </dgm:pt>
    <dgm:pt modelId="{961E9A26-BCD3-EC44-BADD-046B422E75EB}" type="pres">
      <dgm:prSet presAssocID="{68EC820C-0465-B34B-A067-E19753A6C192}" presName="desTx" presStyleLbl="alignAccFollowNode1" presStyleIdx="2" presStyleCnt="4">
        <dgm:presLayoutVars>
          <dgm:bulletEnabled val="1"/>
        </dgm:presLayoutVars>
      </dgm:prSet>
      <dgm:spPr/>
    </dgm:pt>
    <dgm:pt modelId="{D3D98E3E-7D6C-7240-8BCC-97C3365642DB}" type="pres">
      <dgm:prSet presAssocID="{D84A036C-E488-8349-98F6-5013BCA1AFBC}" presName="space" presStyleCnt="0"/>
      <dgm:spPr/>
    </dgm:pt>
    <dgm:pt modelId="{7B08F90C-7C25-D94D-ABA7-4C3422D0E79D}" type="pres">
      <dgm:prSet presAssocID="{185C1845-D6CA-BE49-9EEA-113AE7F89EE2}" presName="composite" presStyleCnt="0"/>
      <dgm:spPr/>
    </dgm:pt>
    <dgm:pt modelId="{BA7D1C11-E664-5C43-A0EB-9AE9F7A4DCFB}" type="pres">
      <dgm:prSet presAssocID="{185C1845-D6CA-BE49-9EEA-113AE7F89EE2}" presName="parTx" presStyleLbl="alignNode1" presStyleIdx="3" presStyleCnt="4">
        <dgm:presLayoutVars>
          <dgm:chMax val="0"/>
          <dgm:chPref val="0"/>
          <dgm:bulletEnabled val="1"/>
        </dgm:presLayoutVars>
      </dgm:prSet>
      <dgm:spPr/>
    </dgm:pt>
    <dgm:pt modelId="{B4993A45-2B95-8E46-9CD2-18F4A1C6C5D5}" type="pres">
      <dgm:prSet presAssocID="{185C1845-D6CA-BE49-9EEA-113AE7F89EE2}" presName="desTx" presStyleLbl="alignAccFollowNode1" presStyleIdx="3" presStyleCnt="4">
        <dgm:presLayoutVars>
          <dgm:bulletEnabled val="1"/>
        </dgm:presLayoutVars>
      </dgm:prSet>
      <dgm:spPr/>
    </dgm:pt>
  </dgm:ptLst>
  <dgm:cxnLst>
    <dgm:cxn modelId="{2B44D905-96EF-6B4A-919F-AAB6B8A6A8AB}" type="presOf" srcId="{7BEB966C-3AB4-2F42-9FDD-556D87C3250D}" destId="{31BF7477-AD30-2E4A-84BE-CD2E733A70A3}" srcOrd="0" destOrd="0" presId="urn:microsoft.com/office/officeart/2005/8/layout/hList1"/>
    <dgm:cxn modelId="{66D4A412-355D-5443-8BFA-D04C9DF45BE1}" srcId="{5EB10505-36A2-E140-B9F9-C32C44E596A9}" destId="{185C1845-D6CA-BE49-9EEA-113AE7F89EE2}" srcOrd="3" destOrd="0" parTransId="{E6CD27E1-3DD8-8343-AD2C-B303B21BE0DA}" sibTransId="{AEE750D1-6661-1D41-A91F-B1AB894F2A0E}"/>
    <dgm:cxn modelId="{02B7E023-E807-2D46-8F5C-D51CFE7B87B0}" srcId="{185C1845-D6CA-BE49-9EEA-113AE7F89EE2}" destId="{BB43A1CB-0E23-8A40-8CEB-B39A62521D0F}" srcOrd="1" destOrd="0" parTransId="{32C58787-4BC8-2545-A6FE-8064A1E708E8}" sibTransId="{F4DD4FE5-CDFE-0B45-95D4-A29A5A7091BB}"/>
    <dgm:cxn modelId="{B66F283F-CB8A-7C47-83A8-F04FB853F9D7}" type="presOf" srcId="{5EB10505-36A2-E140-B9F9-C32C44E596A9}" destId="{022FD4B0-8702-A942-A647-D161CB9DDF1F}" srcOrd="0" destOrd="0" presId="urn:microsoft.com/office/officeart/2005/8/layout/hList1"/>
    <dgm:cxn modelId="{3B4B315D-41FB-9548-90CE-F3E93C61A196}" type="presOf" srcId="{68EC820C-0465-B34B-A067-E19753A6C192}" destId="{6FBBACF2-2482-4448-B286-990F1E740990}" srcOrd="0" destOrd="0" presId="urn:microsoft.com/office/officeart/2005/8/layout/hList1"/>
    <dgm:cxn modelId="{CEE55F68-D6DE-514D-BA85-AF75F7655C19}" srcId="{7BEB966C-3AB4-2F42-9FDD-556D87C3250D}" destId="{FC5E4C96-E857-B743-A259-B68988CBC52F}" srcOrd="0" destOrd="0" parTransId="{C7830111-0432-5349-8A39-0FC116850422}" sibTransId="{39329C42-C436-6B44-A28F-60593F2DA1F9}"/>
    <dgm:cxn modelId="{7169174C-22D0-9F4A-9C72-C22544FAFC9A}" type="presOf" srcId="{185C1845-D6CA-BE49-9EEA-113AE7F89EE2}" destId="{BA7D1C11-E664-5C43-A0EB-9AE9F7A4DCFB}" srcOrd="0" destOrd="0" presId="urn:microsoft.com/office/officeart/2005/8/layout/hList1"/>
    <dgm:cxn modelId="{DE10AA57-235D-D74C-BEA2-DB4B06A6576B}" srcId="{5EB10505-36A2-E140-B9F9-C32C44E596A9}" destId="{3973FDBD-B56E-B94F-AD66-A5FE9C15BA3C}" srcOrd="1" destOrd="0" parTransId="{5404CF3D-7DCC-2543-AC0B-B19BDBB9702A}" sibTransId="{DF8C516F-2592-0448-9C26-C5AACF68484F}"/>
    <dgm:cxn modelId="{EFA8E959-80CC-7044-845F-5D68F77D1232}" srcId="{68EC820C-0465-B34B-A067-E19753A6C192}" destId="{07AFA0D2-AEA1-0E46-BB74-F313C9D9959C}" srcOrd="0" destOrd="0" parTransId="{B1F4A8F0-4331-9641-87B4-EE7344343894}" sibTransId="{EA030475-A1C8-A64D-90FF-E5BC137A7DDC}"/>
    <dgm:cxn modelId="{6C7C437A-3212-814D-9053-DA7EE94F2DAE}" srcId="{185C1845-D6CA-BE49-9EEA-113AE7F89EE2}" destId="{1C21F2BF-1557-6D4C-BE94-61D67E0DF82F}" srcOrd="0" destOrd="0" parTransId="{E7C3A2DF-9481-8C45-8FA5-CCB27B132BF9}" sibTransId="{3894B6FA-8BFB-C740-BD1A-D8F7840646D6}"/>
    <dgm:cxn modelId="{1834BD83-32B0-B643-A4A7-B9A178376414}" type="presOf" srcId="{1C21F2BF-1557-6D4C-BE94-61D67E0DF82F}" destId="{B4993A45-2B95-8E46-9CD2-18F4A1C6C5D5}" srcOrd="0" destOrd="0" presId="urn:microsoft.com/office/officeart/2005/8/layout/hList1"/>
    <dgm:cxn modelId="{46F4B593-21D0-2A48-B774-D088DA5681B5}" srcId="{3973FDBD-B56E-B94F-AD66-A5FE9C15BA3C}" destId="{BDFC9B7D-6A85-A846-8367-2DD2961D230B}" srcOrd="1" destOrd="0" parTransId="{18AB461B-EED4-CA48-966D-2BF126A56C56}" sibTransId="{B03DA6B3-ABC1-5C4D-A5D3-1818E4576290}"/>
    <dgm:cxn modelId="{FC544194-4D99-4F41-BDFF-535E3FF29398}" type="presOf" srcId="{19A55282-067D-414F-96FD-55B46F9CAF85}" destId="{961E9A26-BCD3-EC44-BADD-046B422E75EB}" srcOrd="0" destOrd="1" presId="urn:microsoft.com/office/officeart/2005/8/layout/hList1"/>
    <dgm:cxn modelId="{7014FE9D-8541-3740-B152-067C36CE45C7}" srcId="{5EB10505-36A2-E140-B9F9-C32C44E596A9}" destId="{7BEB966C-3AB4-2F42-9FDD-556D87C3250D}" srcOrd="0" destOrd="0" parTransId="{99899877-EB08-1949-9B75-D9F34485C85E}" sibTransId="{AAC55896-DB23-654A-9816-0B324AAEAD0A}"/>
    <dgm:cxn modelId="{F7C3A5AA-3B01-3F41-9BC8-36746E4B8CAD}" srcId="{7BEB966C-3AB4-2F42-9FDD-556D87C3250D}" destId="{70698EFA-F913-2642-8425-F42D1A82D8A9}" srcOrd="1" destOrd="0" parTransId="{60508286-686B-6F4B-BC9E-2CB1E9F87403}" sibTransId="{4D6E0762-4BB7-5C43-899F-DFA1CD251054}"/>
    <dgm:cxn modelId="{158C8DB7-6965-6046-893A-8A17D6A679A3}" srcId="{5EB10505-36A2-E140-B9F9-C32C44E596A9}" destId="{68EC820C-0465-B34B-A067-E19753A6C192}" srcOrd="2" destOrd="0" parTransId="{9AEE99F3-BA80-9D45-BB7C-6FFD79FB45DE}" sibTransId="{D84A036C-E488-8349-98F6-5013BCA1AFBC}"/>
    <dgm:cxn modelId="{B2CF78BA-DB11-984D-8C1E-9E196DD9CC85}" type="presOf" srcId="{07AFA0D2-AEA1-0E46-BB74-F313C9D9959C}" destId="{961E9A26-BCD3-EC44-BADD-046B422E75EB}" srcOrd="0" destOrd="0" presId="urn:microsoft.com/office/officeart/2005/8/layout/hList1"/>
    <dgm:cxn modelId="{9F4FB0C0-E16B-8342-AAE1-09920E5AA52E}" srcId="{7BEB966C-3AB4-2F42-9FDD-556D87C3250D}" destId="{DEA42999-1831-8744-9E4F-68BD62178C1C}" srcOrd="2" destOrd="0" parTransId="{F9E779A6-6D83-D14F-8025-0DC25D194ABB}" sibTransId="{A869348C-EF70-7947-B027-D3F2A0F2CB03}"/>
    <dgm:cxn modelId="{9514B8C6-128A-794C-BD1F-41828D2780A7}" type="presOf" srcId="{8354FA95-E41A-3B42-89E3-3DA00ABB49DE}" destId="{126175A2-FAFC-E145-ADFC-009DE4E03F38}" srcOrd="0" destOrd="0" presId="urn:microsoft.com/office/officeart/2005/8/layout/hList1"/>
    <dgm:cxn modelId="{6B4621C9-B4F5-BE41-B277-B60B67E9DC04}" type="presOf" srcId="{DEA42999-1831-8744-9E4F-68BD62178C1C}" destId="{0CBAC628-FF09-F348-9FCC-2589E6A48928}" srcOrd="0" destOrd="2" presId="urn:microsoft.com/office/officeart/2005/8/layout/hList1"/>
    <dgm:cxn modelId="{08602ECE-ACCD-C343-9AB2-1F55994C1D4A}" srcId="{3973FDBD-B56E-B94F-AD66-A5FE9C15BA3C}" destId="{8354FA95-E41A-3B42-89E3-3DA00ABB49DE}" srcOrd="0" destOrd="0" parTransId="{057C234B-5C98-DB4D-BB0E-26D92500E302}" sibTransId="{5FFF6437-81CE-FD41-832F-DAF1C5193CBC}"/>
    <dgm:cxn modelId="{AB93A7D3-9693-8744-9193-284645D001E8}" type="presOf" srcId="{BB43A1CB-0E23-8A40-8CEB-B39A62521D0F}" destId="{B4993A45-2B95-8E46-9CD2-18F4A1C6C5D5}" srcOrd="0" destOrd="1" presId="urn:microsoft.com/office/officeart/2005/8/layout/hList1"/>
    <dgm:cxn modelId="{0897E4D5-4B67-E842-AFCC-A376755502F2}" type="presOf" srcId="{BDFC9B7D-6A85-A846-8367-2DD2961D230B}" destId="{126175A2-FAFC-E145-ADFC-009DE4E03F38}" srcOrd="0" destOrd="1" presId="urn:microsoft.com/office/officeart/2005/8/layout/hList1"/>
    <dgm:cxn modelId="{33B5E2DB-56A5-0E40-887A-C67AB2F464BE}" type="presOf" srcId="{FC5E4C96-E857-B743-A259-B68988CBC52F}" destId="{0CBAC628-FF09-F348-9FCC-2589E6A48928}" srcOrd="0" destOrd="0" presId="urn:microsoft.com/office/officeart/2005/8/layout/hList1"/>
    <dgm:cxn modelId="{BF2765DE-F0A8-4944-B095-11ABDA66ECB0}" type="presOf" srcId="{70698EFA-F913-2642-8425-F42D1A82D8A9}" destId="{0CBAC628-FF09-F348-9FCC-2589E6A48928}" srcOrd="0" destOrd="1" presId="urn:microsoft.com/office/officeart/2005/8/layout/hList1"/>
    <dgm:cxn modelId="{8008A9E1-8746-1846-A070-B77C595F7AEE}" type="presOf" srcId="{3973FDBD-B56E-B94F-AD66-A5FE9C15BA3C}" destId="{1F3BC628-190E-C241-9BA2-15ACFB5D46EE}" srcOrd="0" destOrd="0" presId="urn:microsoft.com/office/officeart/2005/8/layout/hList1"/>
    <dgm:cxn modelId="{0B3CD3F1-DDB9-B04C-BD82-8B32425397AF}" srcId="{68EC820C-0465-B34B-A067-E19753A6C192}" destId="{19A55282-067D-414F-96FD-55B46F9CAF85}" srcOrd="1" destOrd="0" parTransId="{44812974-64E5-CE42-8EC7-227244D8AB9F}" sibTransId="{EC8FDF42-9024-494D-B30F-FA64E22937C5}"/>
    <dgm:cxn modelId="{649334EB-4D1B-1B4F-91AC-2297C5AF0154}" type="presParOf" srcId="{022FD4B0-8702-A942-A647-D161CB9DDF1F}" destId="{0697CD3A-32D4-2549-91C2-582AD74099EA}" srcOrd="0" destOrd="0" presId="urn:microsoft.com/office/officeart/2005/8/layout/hList1"/>
    <dgm:cxn modelId="{D0269098-835C-CB43-81A9-8356E8161E95}" type="presParOf" srcId="{0697CD3A-32D4-2549-91C2-582AD74099EA}" destId="{31BF7477-AD30-2E4A-84BE-CD2E733A70A3}" srcOrd="0" destOrd="0" presId="urn:microsoft.com/office/officeart/2005/8/layout/hList1"/>
    <dgm:cxn modelId="{680846DD-E0BE-FC49-A266-75E0D905BABE}" type="presParOf" srcId="{0697CD3A-32D4-2549-91C2-582AD74099EA}" destId="{0CBAC628-FF09-F348-9FCC-2589E6A48928}" srcOrd="1" destOrd="0" presId="urn:microsoft.com/office/officeart/2005/8/layout/hList1"/>
    <dgm:cxn modelId="{9E64A1A0-C552-3245-8BCE-CE51DF545A2B}" type="presParOf" srcId="{022FD4B0-8702-A942-A647-D161CB9DDF1F}" destId="{F49594B1-0607-294D-B5A4-A8A6E2E79EF4}" srcOrd="1" destOrd="0" presId="urn:microsoft.com/office/officeart/2005/8/layout/hList1"/>
    <dgm:cxn modelId="{BF7B4C9E-9F2D-9545-872C-90424D88845B}" type="presParOf" srcId="{022FD4B0-8702-A942-A647-D161CB9DDF1F}" destId="{FF6F162B-74B4-4543-A05A-17B38C57D924}" srcOrd="2" destOrd="0" presId="urn:microsoft.com/office/officeart/2005/8/layout/hList1"/>
    <dgm:cxn modelId="{C14C2FC7-E99B-3E40-835F-C18AB9CBFC35}" type="presParOf" srcId="{FF6F162B-74B4-4543-A05A-17B38C57D924}" destId="{1F3BC628-190E-C241-9BA2-15ACFB5D46EE}" srcOrd="0" destOrd="0" presId="urn:microsoft.com/office/officeart/2005/8/layout/hList1"/>
    <dgm:cxn modelId="{E99486DB-E163-8944-812D-5585C26617F2}" type="presParOf" srcId="{FF6F162B-74B4-4543-A05A-17B38C57D924}" destId="{126175A2-FAFC-E145-ADFC-009DE4E03F38}" srcOrd="1" destOrd="0" presId="urn:microsoft.com/office/officeart/2005/8/layout/hList1"/>
    <dgm:cxn modelId="{24DE3A5D-1B3E-734A-9A19-E9FC9A6DC606}" type="presParOf" srcId="{022FD4B0-8702-A942-A647-D161CB9DDF1F}" destId="{EC43AEC7-D44A-A849-9A05-91AF7B600EB2}" srcOrd="3" destOrd="0" presId="urn:microsoft.com/office/officeart/2005/8/layout/hList1"/>
    <dgm:cxn modelId="{91BD4BA7-3372-204F-9230-3CFB75DC20E2}" type="presParOf" srcId="{022FD4B0-8702-A942-A647-D161CB9DDF1F}" destId="{9E8F5C58-3AE2-0643-8F44-29FC5906AB85}" srcOrd="4" destOrd="0" presId="urn:microsoft.com/office/officeart/2005/8/layout/hList1"/>
    <dgm:cxn modelId="{56E9B219-4F5D-8640-AC87-8EBD87922506}" type="presParOf" srcId="{9E8F5C58-3AE2-0643-8F44-29FC5906AB85}" destId="{6FBBACF2-2482-4448-B286-990F1E740990}" srcOrd="0" destOrd="0" presId="urn:microsoft.com/office/officeart/2005/8/layout/hList1"/>
    <dgm:cxn modelId="{E04F4769-891D-C448-8BA5-176B6121736A}" type="presParOf" srcId="{9E8F5C58-3AE2-0643-8F44-29FC5906AB85}" destId="{961E9A26-BCD3-EC44-BADD-046B422E75EB}" srcOrd="1" destOrd="0" presId="urn:microsoft.com/office/officeart/2005/8/layout/hList1"/>
    <dgm:cxn modelId="{7BF3761A-D52E-2C4F-BBD7-2E119464722A}" type="presParOf" srcId="{022FD4B0-8702-A942-A647-D161CB9DDF1F}" destId="{D3D98E3E-7D6C-7240-8BCC-97C3365642DB}" srcOrd="5" destOrd="0" presId="urn:microsoft.com/office/officeart/2005/8/layout/hList1"/>
    <dgm:cxn modelId="{99F19528-27F7-5A40-901C-320C2866CC30}" type="presParOf" srcId="{022FD4B0-8702-A942-A647-D161CB9DDF1F}" destId="{7B08F90C-7C25-D94D-ABA7-4C3422D0E79D}" srcOrd="6" destOrd="0" presId="urn:microsoft.com/office/officeart/2005/8/layout/hList1"/>
    <dgm:cxn modelId="{D3650D90-A037-AD4B-B0CE-782774F90285}" type="presParOf" srcId="{7B08F90C-7C25-D94D-ABA7-4C3422D0E79D}" destId="{BA7D1C11-E664-5C43-A0EB-9AE9F7A4DCFB}" srcOrd="0" destOrd="0" presId="urn:microsoft.com/office/officeart/2005/8/layout/hList1"/>
    <dgm:cxn modelId="{44646C2A-C0B4-5147-A269-F0FDE824D96B}" type="presParOf" srcId="{7B08F90C-7C25-D94D-ABA7-4C3422D0E79D}" destId="{B4993A45-2B95-8E46-9CD2-18F4A1C6C5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43D0E-FE8A-4B2B-BD1D-ED954219BBC5}" type="doc">
      <dgm:prSet loTypeId="urn:microsoft.com/office/officeart/2005/8/layout/cycle7" loCatId="cycle" qsTypeId="urn:microsoft.com/office/officeart/2005/8/quickstyle/3d1" qsCatId="3D" csTypeId="urn:microsoft.com/office/officeart/2005/8/colors/accent1_2" csCatId="accent1" phldr="1"/>
      <dgm:spPr/>
      <dgm:t>
        <a:bodyPr/>
        <a:lstStyle/>
        <a:p>
          <a:endParaRPr lang="en-US"/>
        </a:p>
      </dgm:t>
    </dgm:pt>
    <dgm:pt modelId="{AFCCF3C1-8359-4502-9022-DE9D4E7DF71C}">
      <dgm:prSet phldrT="[Text]"/>
      <dgm:spPr>
        <a:solidFill>
          <a:srgbClr val="008BCC"/>
        </a:solidFill>
        <a:scene3d>
          <a:camera prst="orthographicFront"/>
          <a:lightRig rig="flat" dir="t"/>
        </a:scene3d>
        <a:sp3d prstMaterial="plastic"/>
      </dgm:spPr>
      <dgm:t>
        <a:bodyPr/>
        <a:lstStyle/>
        <a:p>
          <a:r>
            <a:rPr lang="en-US">
              <a:latin typeface="Calibri" panose="020F0502020204030204" pitchFamily="34" charset="0"/>
              <a:cs typeface="Calibri" panose="020F0502020204030204" pitchFamily="34" charset="0"/>
            </a:rPr>
            <a:t>ROI</a:t>
          </a:r>
        </a:p>
      </dgm:t>
    </dgm:pt>
    <dgm:pt modelId="{F31DD95E-3976-46D0-9670-87F6487EB75E}" type="parTrans" cxnId="{58BD39FF-7C3F-4922-9645-03E81C2ED632}">
      <dgm:prSet/>
      <dgm:spPr/>
      <dgm:t>
        <a:bodyPr/>
        <a:lstStyle/>
        <a:p>
          <a:endParaRPr lang="en-US"/>
        </a:p>
      </dgm:t>
    </dgm:pt>
    <dgm:pt modelId="{1F4C6460-206C-45F5-AF1E-81142FB50755}" type="sibTrans" cxnId="{58BD39FF-7C3F-4922-9645-03E81C2ED632}">
      <dgm:prSet/>
      <dgm:spPr>
        <a:solidFill>
          <a:srgbClr val="7F7F7F"/>
        </a:solidFill>
        <a:scene3d>
          <a:camera prst="orthographicFront"/>
          <a:lightRig rig="flat" dir="t"/>
        </a:scene3d>
        <a:sp3d z="-80000" prstMaterial="plastic"/>
      </dgm:spPr>
      <dgm:t>
        <a:bodyPr/>
        <a:lstStyle/>
        <a:p>
          <a:endParaRPr lang="en-US"/>
        </a:p>
      </dgm:t>
    </dgm:pt>
    <dgm:pt modelId="{E2B4EE96-41A9-4BA4-87CC-9F8FAB8CD82A}">
      <dgm:prSet phldrT="[Text]"/>
      <dgm:spPr>
        <a:solidFill>
          <a:srgbClr val="008BCC"/>
        </a:solidFill>
        <a:scene3d>
          <a:camera prst="orthographicFront"/>
          <a:lightRig rig="flat" dir="t"/>
        </a:scene3d>
        <a:sp3d prstMaterial="plastic"/>
      </dgm:spPr>
      <dgm:t>
        <a:bodyPr/>
        <a:lstStyle/>
        <a:p>
          <a:r>
            <a:rPr lang="en-US">
              <a:latin typeface="Calibri" panose="020F0502020204030204" pitchFamily="34" charset="0"/>
              <a:cs typeface="Calibri" panose="020F0502020204030204" pitchFamily="34" charset="0"/>
            </a:rPr>
            <a:t>Skillset</a:t>
          </a:r>
        </a:p>
      </dgm:t>
    </dgm:pt>
    <dgm:pt modelId="{18A57663-67E4-41E9-9E58-17D0A5E5F3D4}" type="parTrans" cxnId="{0A608EB1-08FF-4CFB-A3C9-4D5F4123B2A8}">
      <dgm:prSet/>
      <dgm:spPr/>
      <dgm:t>
        <a:bodyPr/>
        <a:lstStyle/>
        <a:p>
          <a:endParaRPr lang="en-US"/>
        </a:p>
      </dgm:t>
    </dgm:pt>
    <dgm:pt modelId="{6C5FC0A0-BF2D-4306-BC92-1DC0A2D63C4C}" type="sibTrans" cxnId="{0A608EB1-08FF-4CFB-A3C9-4D5F4123B2A8}">
      <dgm:prSet/>
      <dgm:spPr>
        <a:solidFill>
          <a:srgbClr val="7F7F7F"/>
        </a:solidFill>
        <a:scene3d>
          <a:camera prst="orthographicFront"/>
          <a:lightRig rig="flat" dir="t"/>
        </a:scene3d>
        <a:sp3d z="-80000" prstMaterial="plastic"/>
      </dgm:spPr>
      <dgm:t>
        <a:bodyPr/>
        <a:lstStyle/>
        <a:p>
          <a:endParaRPr lang="en-US"/>
        </a:p>
      </dgm:t>
    </dgm:pt>
    <dgm:pt modelId="{0E644B49-A32D-4CDF-9339-77A89354898E}">
      <dgm:prSet phldrT="[Text]"/>
      <dgm:spPr>
        <a:solidFill>
          <a:srgbClr val="008BCC"/>
        </a:solidFill>
        <a:scene3d>
          <a:camera prst="orthographicFront"/>
          <a:lightRig rig="flat" dir="t"/>
        </a:scene3d>
        <a:sp3d prstMaterial="plastic"/>
      </dgm:spPr>
      <dgm:t>
        <a:bodyPr/>
        <a:lstStyle/>
        <a:p>
          <a:r>
            <a:rPr lang="en-US" dirty="0">
              <a:latin typeface="Calibri" panose="020F0502020204030204" pitchFamily="34" charset="0"/>
              <a:cs typeface="Calibri" panose="020F0502020204030204" pitchFamily="34" charset="0"/>
            </a:rPr>
            <a:t>Champions/ Culture</a:t>
          </a:r>
        </a:p>
      </dgm:t>
    </dgm:pt>
    <dgm:pt modelId="{DA4881A2-B05D-4C5A-B044-CBF5398A45DF}" type="parTrans" cxnId="{6DF31DBD-3F85-4209-AAF7-007CD38BE5F0}">
      <dgm:prSet/>
      <dgm:spPr/>
      <dgm:t>
        <a:bodyPr/>
        <a:lstStyle/>
        <a:p>
          <a:endParaRPr lang="en-US"/>
        </a:p>
      </dgm:t>
    </dgm:pt>
    <dgm:pt modelId="{4A4F387A-81FE-4446-97E8-49DA28986880}" type="sibTrans" cxnId="{6DF31DBD-3F85-4209-AAF7-007CD38BE5F0}">
      <dgm:prSet/>
      <dgm:spPr>
        <a:solidFill>
          <a:srgbClr val="7F7F7F"/>
        </a:solidFill>
        <a:scene3d>
          <a:camera prst="orthographicFront"/>
          <a:lightRig rig="flat" dir="t"/>
        </a:scene3d>
        <a:sp3d z="-80000" prstMaterial="plastic"/>
      </dgm:spPr>
      <dgm:t>
        <a:bodyPr/>
        <a:lstStyle/>
        <a:p>
          <a:endParaRPr lang="en-US"/>
        </a:p>
      </dgm:t>
    </dgm:pt>
    <dgm:pt modelId="{39252EBA-6DF8-4AB8-BDB8-D80A37E7BC2F}" type="pres">
      <dgm:prSet presAssocID="{7A243D0E-FE8A-4B2B-BD1D-ED954219BBC5}" presName="Name0" presStyleCnt="0">
        <dgm:presLayoutVars>
          <dgm:dir/>
          <dgm:resizeHandles val="exact"/>
        </dgm:presLayoutVars>
      </dgm:prSet>
      <dgm:spPr/>
    </dgm:pt>
    <dgm:pt modelId="{2842338C-1D0C-44ED-BF50-13D2A1F5719D}" type="pres">
      <dgm:prSet presAssocID="{AFCCF3C1-8359-4502-9022-DE9D4E7DF71C}" presName="node" presStyleLbl="node1" presStyleIdx="0" presStyleCnt="3">
        <dgm:presLayoutVars>
          <dgm:bulletEnabled val="1"/>
        </dgm:presLayoutVars>
      </dgm:prSet>
      <dgm:spPr/>
    </dgm:pt>
    <dgm:pt modelId="{B70B0C9C-849A-4160-8B44-CA86951D4852}" type="pres">
      <dgm:prSet presAssocID="{1F4C6460-206C-45F5-AF1E-81142FB50755}" presName="sibTrans" presStyleLbl="sibTrans2D1" presStyleIdx="0" presStyleCnt="3"/>
      <dgm:spPr/>
    </dgm:pt>
    <dgm:pt modelId="{0644C2D8-45BC-47E3-B9AD-27EAF746ED9E}" type="pres">
      <dgm:prSet presAssocID="{1F4C6460-206C-45F5-AF1E-81142FB50755}" presName="connectorText" presStyleLbl="sibTrans2D1" presStyleIdx="0" presStyleCnt="3"/>
      <dgm:spPr/>
    </dgm:pt>
    <dgm:pt modelId="{BA3DE5B5-B8DA-4E3D-BAAF-4B03FB94D7D8}" type="pres">
      <dgm:prSet presAssocID="{E2B4EE96-41A9-4BA4-87CC-9F8FAB8CD82A}" presName="node" presStyleLbl="node1" presStyleIdx="1" presStyleCnt="3">
        <dgm:presLayoutVars>
          <dgm:bulletEnabled val="1"/>
        </dgm:presLayoutVars>
      </dgm:prSet>
      <dgm:spPr/>
    </dgm:pt>
    <dgm:pt modelId="{1FE1557E-6BB3-4A16-9C3C-350887FB508B}" type="pres">
      <dgm:prSet presAssocID="{6C5FC0A0-BF2D-4306-BC92-1DC0A2D63C4C}" presName="sibTrans" presStyleLbl="sibTrans2D1" presStyleIdx="1" presStyleCnt="3"/>
      <dgm:spPr/>
    </dgm:pt>
    <dgm:pt modelId="{AA0CD399-8AD0-487C-8F69-8966B91EE423}" type="pres">
      <dgm:prSet presAssocID="{6C5FC0A0-BF2D-4306-BC92-1DC0A2D63C4C}" presName="connectorText" presStyleLbl="sibTrans2D1" presStyleIdx="1" presStyleCnt="3"/>
      <dgm:spPr/>
    </dgm:pt>
    <dgm:pt modelId="{30C7F477-5D2E-4D58-80BA-27F55C049B7D}" type="pres">
      <dgm:prSet presAssocID="{0E644B49-A32D-4CDF-9339-77A89354898E}" presName="node" presStyleLbl="node1" presStyleIdx="2" presStyleCnt="3">
        <dgm:presLayoutVars>
          <dgm:bulletEnabled val="1"/>
        </dgm:presLayoutVars>
      </dgm:prSet>
      <dgm:spPr/>
    </dgm:pt>
    <dgm:pt modelId="{24C57C72-A48C-44E6-A66C-28661BB546E3}" type="pres">
      <dgm:prSet presAssocID="{4A4F387A-81FE-4446-97E8-49DA28986880}" presName="sibTrans" presStyleLbl="sibTrans2D1" presStyleIdx="2" presStyleCnt="3"/>
      <dgm:spPr/>
    </dgm:pt>
    <dgm:pt modelId="{963741B5-3929-4A3A-99AE-F201982B7615}" type="pres">
      <dgm:prSet presAssocID="{4A4F387A-81FE-4446-97E8-49DA28986880}" presName="connectorText" presStyleLbl="sibTrans2D1" presStyleIdx="2" presStyleCnt="3"/>
      <dgm:spPr/>
    </dgm:pt>
  </dgm:ptLst>
  <dgm:cxnLst>
    <dgm:cxn modelId="{DD8BFC1B-FBE2-4D7A-A906-D75C04F624F1}" type="presOf" srcId="{4A4F387A-81FE-4446-97E8-49DA28986880}" destId="{24C57C72-A48C-44E6-A66C-28661BB546E3}" srcOrd="0" destOrd="0" presId="urn:microsoft.com/office/officeart/2005/8/layout/cycle7"/>
    <dgm:cxn modelId="{15A10373-1A97-4FA5-9580-0BE94DAD18D7}" type="presOf" srcId="{E2B4EE96-41A9-4BA4-87CC-9F8FAB8CD82A}" destId="{BA3DE5B5-B8DA-4E3D-BAAF-4B03FB94D7D8}" srcOrd="0" destOrd="0" presId="urn:microsoft.com/office/officeart/2005/8/layout/cycle7"/>
    <dgm:cxn modelId="{12DF0A9F-5F1D-4C47-B2F6-BB2D64473C86}" type="presOf" srcId="{6C5FC0A0-BF2D-4306-BC92-1DC0A2D63C4C}" destId="{1FE1557E-6BB3-4A16-9C3C-350887FB508B}" srcOrd="0" destOrd="0" presId="urn:microsoft.com/office/officeart/2005/8/layout/cycle7"/>
    <dgm:cxn modelId="{A282B5A8-FA2D-4534-BE7D-8E3C00C38AC6}" type="presOf" srcId="{7A243D0E-FE8A-4B2B-BD1D-ED954219BBC5}" destId="{39252EBA-6DF8-4AB8-BDB8-D80A37E7BC2F}" srcOrd="0" destOrd="0" presId="urn:microsoft.com/office/officeart/2005/8/layout/cycle7"/>
    <dgm:cxn modelId="{289DD2AB-D815-4B6E-953B-1B70A6394577}" type="presOf" srcId="{0E644B49-A32D-4CDF-9339-77A89354898E}" destId="{30C7F477-5D2E-4D58-80BA-27F55C049B7D}" srcOrd="0" destOrd="0" presId="urn:microsoft.com/office/officeart/2005/8/layout/cycle7"/>
    <dgm:cxn modelId="{0A608EB1-08FF-4CFB-A3C9-4D5F4123B2A8}" srcId="{7A243D0E-FE8A-4B2B-BD1D-ED954219BBC5}" destId="{E2B4EE96-41A9-4BA4-87CC-9F8FAB8CD82A}" srcOrd="1" destOrd="0" parTransId="{18A57663-67E4-41E9-9E58-17D0A5E5F3D4}" sibTransId="{6C5FC0A0-BF2D-4306-BC92-1DC0A2D63C4C}"/>
    <dgm:cxn modelId="{747D44B8-FDF0-4FB3-9805-DCEBABEF1120}" type="presOf" srcId="{6C5FC0A0-BF2D-4306-BC92-1DC0A2D63C4C}" destId="{AA0CD399-8AD0-487C-8F69-8966B91EE423}" srcOrd="1" destOrd="0" presId="urn:microsoft.com/office/officeart/2005/8/layout/cycle7"/>
    <dgm:cxn modelId="{2E2254B8-B55A-4512-A175-D2228E3C39C3}" type="presOf" srcId="{1F4C6460-206C-45F5-AF1E-81142FB50755}" destId="{0644C2D8-45BC-47E3-B9AD-27EAF746ED9E}" srcOrd="1" destOrd="0" presId="urn:microsoft.com/office/officeart/2005/8/layout/cycle7"/>
    <dgm:cxn modelId="{6DF31DBD-3F85-4209-AAF7-007CD38BE5F0}" srcId="{7A243D0E-FE8A-4B2B-BD1D-ED954219BBC5}" destId="{0E644B49-A32D-4CDF-9339-77A89354898E}" srcOrd="2" destOrd="0" parTransId="{DA4881A2-B05D-4C5A-B044-CBF5398A45DF}" sibTransId="{4A4F387A-81FE-4446-97E8-49DA28986880}"/>
    <dgm:cxn modelId="{EE22A6C5-480E-4AA8-961F-F439EF7E698B}" type="presOf" srcId="{4A4F387A-81FE-4446-97E8-49DA28986880}" destId="{963741B5-3929-4A3A-99AE-F201982B7615}" srcOrd="1" destOrd="0" presId="urn:microsoft.com/office/officeart/2005/8/layout/cycle7"/>
    <dgm:cxn modelId="{9395D0F6-7CF8-4EFC-A1D7-0D31E412ECF3}" type="presOf" srcId="{AFCCF3C1-8359-4502-9022-DE9D4E7DF71C}" destId="{2842338C-1D0C-44ED-BF50-13D2A1F5719D}" srcOrd="0" destOrd="0" presId="urn:microsoft.com/office/officeart/2005/8/layout/cycle7"/>
    <dgm:cxn modelId="{770984FC-72A6-4266-AD37-C4DE20B3FFC8}" type="presOf" srcId="{1F4C6460-206C-45F5-AF1E-81142FB50755}" destId="{B70B0C9C-849A-4160-8B44-CA86951D4852}" srcOrd="0" destOrd="0" presId="urn:microsoft.com/office/officeart/2005/8/layout/cycle7"/>
    <dgm:cxn modelId="{58BD39FF-7C3F-4922-9645-03E81C2ED632}" srcId="{7A243D0E-FE8A-4B2B-BD1D-ED954219BBC5}" destId="{AFCCF3C1-8359-4502-9022-DE9D4E7DF71C}" srcOrd="0" destOrd="0" parTransId="{F31DD95E-3976-46D0-9670-87F6487EB75E}" sibTransId="{1F4C6460-206C-45F5-AF1E-81142FB50755}"/>
    <dgm:cxn modelId="{BA988957-2821-44E9-AF63-8C3F88218866}" type="presParOf" srcId="{39252EBA-6DF8-4AB8-BDB8-D80A37E7BC2F}" destId="{2842338C-1D0C-44ED-BF50-13D2A1F5719D}" srcOrd="0" destOrd="0" presId="urn:microsoft.com/office/officeart/2005/8/layout/cycle7"/>
    <dgm:cxn modelId="{1BE2D928-CB34-42F8-BB2B-6194B8CA7603}" type="presParOf" srcId="{39252EBA-6DF8-4AB8-BDB8-D80A37E7BC2F}" destId="{B70B0C9C-849A-4160-8B44-CA86951D4852}" srcOrd="1" destOrd="0" presId="urn:microsoft.com/office/officeart/2005/8/layout/cycle7"/>
    <dgm:cxn modelId="{E4F3F765-CF6F-4D8A-BC42-8F63E04FE4EB}" type="presParOf" srcId="{B70B0C9C-849A-4160-8B44-CA86951D4852}" destId="{0644C2D8-45BC-47E3-B9AD-27EAF746ED9E}" srcOrd="0" destOrd="0" presId="urn:microsoft.com/office/officeart/2005/8/layout/cycle7"/>
    <dgm:cxn modelId="{B5864F35-951A-464A-8920-50ACCC34CDD3}" type="presParOf" srcId="{39252EBA-6DF8-4AB8-BDB8-D80A37E7BC2F}" destId="{BA3DE5B5-B8DA-4E3D-BAAF-4B03FB94D7D8}" srcOrd="2" destOrd="0" presId="urn:microsoft.com/office/officeart/2005/8/layout/cycle7"/>
    <dgm:cxn modelId="{ED63B8F4-0C25-4FD9-9F20-67BC299ED2C8}" type="presParOf" srcId="{39252EBA-6DF8-4AB8-BDB8-D80A37E7BC2F}" destId="{1FE1557E-6BB3-4A16-9C3C-350887FB508B}" srcOrd="3" destOrd="0" presId="urn:microsoft.com/office/officeart/2005/8/layout/cycle7"/>
    <dgm:cxn modelId="{F6AEFBAF-20FF-4167-B3FF-B574D95072E5}" type="presParOf" srcId="{1FE1557E-6BB3-4A16-9C3C-350887FB508B}" destId="{AA0CD399-8AD0-487C-8F69-8966B91EE423}" srcOrd="0" destOrd="0" presId="urn:microsoft.com/office/officeart/2005/8/layout/cycle7"/>
    <dgm:cxn modelId="{A54E6ED9-EC2A-426A-BFB2-707F0F505025}" type="presParOf" srcId="{39252EBA-6DF8-4AB8-BDB8-D80A37E7BC2F}" destId="{30C7F477-5D2E-4D58-80BA-27F55C049B7D}" srcOrd="4" destOrd="0" presId="urn:microsoft.com/office/officeart/2005/8/layout/cycle7"/>
    <dgm:cxn modelId="{4D90E879-1F4E-4EB1-984A-D3E2B2A27527}" type="presParOf" srcId="{39252EBA-6DF8-4AB8-BDB8-D80A37E7BC2F}" destId="{24C57C72-A48C-44E6-A66C-28661BB546E3}" srcOrd="5" destOrd="0" presId="urn:microsoft.com/office/officeart/2005/8/layout/cycle7"/>
    <dgm:cxn modelId="{B6674D71-08E1-4879-9609-F0BDD2DE1944}" type="presParOf" srcId="{24C57C72-A48C-44E6-A66C-28661BB546E3}" destId="{963741B5-3929-4A3A-99AE-F201982B761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F7477-AD30-2E4A-84BE-CD2E733A70A3}">
      <dsp:nvSpPr>
        <dsp:cNvPr id="0" name=""/>
        <dsp:cNvSpPr/>
      </dsp:nvSpPr>
      <dsp:spPr>
        <a:xfrm>
          <a:off x="3104" y="67423"/>
          <a:ext cx="1866960" cy="403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Process Security</a:t>
          </a:r>
          <a:endParaRPr lang="en-US" sz="2100" kern="1200" dirty="0"/>
        </a:p>
      </dsp:txBody>
      <dsp:txXfrm>
        <a:off x="3104" y="67423"/>
        <a:ext cx="1866960" cy="403200"/>
      </dsp:txXfrm>
    </dsp:sp>
    <dsp:sp modelId="{0CBAC628-FF09-F348-9FCC-2589E6A48928}">
      <dsp:nvSpPr>
        <dsp:cNvPr id="0" name=""/>
        <dsp:cNvSpPr/>
      </dsp:nvSpPr>
      <dsp:spPr>
        <a:xfrm>
          <a:off x="3104" y="470623"/>
          <a:ext cx="1866960" cy="119973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ctr" defTabSz="622300">
            <a:lnSpc>
              <a:spcPct val="90000"/>
            </a:lnSpc>
            <a:spcBef>
              <a:spcPct val="0"/>
            </a:spcBef>
            <a:spcAft>
              <a:spcPct val="15000"/>
            </a:spcAft>
            <a:buNone/>
          </a:pPr>
          <a:r>
            <a:rPr lang="en-US" sz="1400" kern="1200" dirty="0">
              <a:solidFill>
                <a:srgbClr val="7F7F7F"/>
              </a:solidFill>
            </a:rPr>
            <a:t>Controls for newly</a:t>
          </a:r>
        </a:p>
        <a:p>
          <a:pPr marL="114300" lvl="1" indent="-114300" algn="ctr" defTabSz="622300">
            <a:lnSpc>
              <a:spcPct val="90000"/>
            </a:lnSpc>
            <a:spcBef>
              <a:spcPct val="0"/>
            </a:spcBef>
            <a:spcAft>
              <a:spcPct val="15000"/>
            </a:spcAft>
            <a:buNone/>
          </a:pPr>
          <a:r>
            <a:rPr lang="en-US" sz="1400" kern="1200" dirty="0">
              <a:solidFill>
                <a:srgbClr val="7F7F7F"/>
              </a:solidFill>
            </a:rPr>
            <a:t>automated process.</a:t>
          </a:r>
        </a:p>
        <a:p>
          <a:pPr marL="114300" lvl="1" indent="-114300" algn="ctr" defTabSz="622300">
            <a:lnSpc>
              <a:spcPct val="90000"/>
            </a:lnSpc>
            <a:spcBef>
              <a:spcPct val="0"/>
            </a:spcBef>
            <a:spcAft>
              <a:spcPct val="15000"/>
            </a:spcAft>
            <a:buNone/>
          </a:pPr>
          <a:r>
            <a:rPr lang="en-US" sz="1400" i="1" kern="1200" dirty="0">
              <a:solidFill>
                <a:srgbClr val="7F7F7F"/>
              </a:solidFill>
            </a:rPr>
            <a:t>E.g. Segregation of duties</a:t>
          </a:r>
        </a:p>
      </dsp:txBody>
      <dsp:txXfrm>
        <a:off x="3104" y="470623"/>
        <a:ext cx="1866960" cy="1199736"/>
      </dsp:txXfrm>
    </dsp:sp>
    <dsp:sp modelId="{1F3BC628-190E-C241-9BA2-15ACFB5D46EE}">
      <dsp:nvSpPr>
        <dsp:cNvPr id="0" name=""/>
        <dsp:cNvSpPr/>
      </dsp:nvSpPr>
      <dsp:spPr>
        <a:xfrm>
          <a:off x="2131439" y="67423"/>
          <a:ext cx="1866960" cy="403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Development</a:t>
          </a:r>
        </a:p>
      </dsp:txBody>
      <dsp:txXfrm>
        <a:off x="2131439" y="67423"/>
        <a:ext cx="1866960" cy="403200"/>
      </dsp:txXfrm>
    </dsp:sp>
    <dsp:sp modelId="{126175A2-FAFC-E145-ADFC-009DE4E03F38}">
      <dsp:nvSpPr>
        <dsp:cNvPr id="0" name=""/>
        <dsp:cNvSpPr/>
      </dsp:nvSpPr>
      <dsp:spPr>
        <a:xfrm>
          <a:off x="2131439" y="470623"/>
          <a:ext cx="1866960" cy="119973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ctr" defTabSz="622300">
            <a:lnSpc>
              <a:spcPct val="90000"/>
            </a:lnSpc>
            <a:spcBef>
              <a:spcPct val="0"/>
            </a:spcBef>
            <a:spcAft>
              <a:spcPct val="15000"/>
            </a:spcAft>
            <a:buNone/>
          </a:pPr>
          <a:r>
            <a:rPr lang="en-US" sz="1400" kern="1200" dirty="0">
              <a:solidFill>
                <a:srgbClr val="7F7F7F"/>
              </a:solidFill>
            </a:rPr>
            <a:t>Secure development of robots</a:t>
          </a:r>
        </a:p>
        <a:p>
          <a:pPr marL="114300" lvl="1" indent="-114300" algn="ctr" defTabSz="622300">
            <a:lnSpc>
              <a:spcPct val="90000"/>
            </a:lnSpc>
            <a:spcBef>
              <a:spcPct val="0"/>
            </a:spcBef>
            <a:spcAft>
              <a:spcPct val="15000"/>
            </a:spcAft>
            <a:buNone/>
          </a:pPr>
          <a:r>
            <a:rPr lang="en-US" sz="1400" i="1" kern="1200" dirty="0">
              <a:solidFill>
                <a:srgbClr val="7F7F7F"/>
              </a:solidFill>
            </a:rPr>
            <a:t>E.g. change management</a:t>
          </a:r>
        </a:p>
      </dsp:txBody>
      <dsp:txXfrm>
        <a:off x="2131439" y="470623"/>
        <a:ext cx="1866960" cy="1199736"/>
      </dsp:txXfrm>
    </dsp:sp>
    <dsp:sp modelId="{6FBBACF2-2482-4448-B286-990F1E740990}">
      <dsp:nvSpPr>
        <dsp:cNvPr id="0" name=""/>
        <dsp:cNvSpPr/>
      </dsp:nvSpPr>
      <dsp:spPr>
        <a:xfrm>
          <a:off x="4259773" y="67423"/>
          <a:ext cx="1866960" cy="403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Platform</a:t>
          </a:r>
          <a:endParaRPr lang="en-US" sz="2100" kern="1200"/>
        </a:p>
      </dsp:txBody>
      <dsp:txXfrm>
        <a:off x="4259773" y="67423"/>
        <a:ext cx="1866960" cy="403200"/>
      </dsp:txXfrm>
    </dsp:sp>
    <dsp:sp modelId="{961E9A26-BCD3-EC44-BADD-046B422E75EB}">
      <dsp:nvSpPr>
        <dsp:cNvPr id="0" name=""/>
        <dsp:cNvSpPr/>
      </dsp:nvSpPr>
      <dsp:spPr>
        <a:xfrm>
          <a:off x="4259773" y="470623"/>
          <a:ext cx="1866960" cy="1199736"/>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ctr" defTabSz="622300">
            <a:lnSpc>
              <a:spcPct val="90000"/>
            </a:lnSpc>
            <a:spcBef>
              <a:spcPct val="0"/>
            </a:spcBef>
            <a:spcAft>
              <a:spcPct val="15000"/>
            </a:spcAft>
            <a:buNone/>
          </a:pPr>
          <a:r>
            <a:rPr lang="en-US" sz="1400" kern="1200" dirty="0">
              <a:solidFill>
                <a:srgbClr val="7F7F7F"/>
              </a:solidFill>
            </a:rPr>
            <a:t>Secure environment for robots</a:t>
          </a:r>
        </a:p>
        <a:p>
          <a:pPr marL="114300" lvl="1" indent="-114300" algn="ctr" defTabSz="622300">
            <a:lnSpc>
              <a:spcPct val="90000"/>
            </a:lnSpc>
            <a:spcBef>
              <a:spcPct val="0"/>
            </a:spcBef>
            <a:spcAft>
              <a:spcPct val="15000"/>
            </a:spcAft>
            <a:buNone/>
          </a:pPr>
          <a:r>
            <a:rPr lang="en-US" sz="1400" i="1" kern="1200" dirty="0">
              <a:solidFill>
                <a:srgbClr val="7F7F7F"/>
              </a:solidFill>
            </a:rPr>
            <a:t>E.g., Credential storage</a:t>
          </a:r>
        </a:p>
      </dsp:txBody>
      <dsp:txXfrm>
        <a:off x="4259773" y="470623"/>
        <a:ext cx="1866960" cy="1199736"/>
      </dsp:txXfrm>
    </dsp:sp>
    <dsp:sp modelId="{BA7D1C11-E664-5C43-A0EB-9AE9F7A4DCFB}">
      <dsp:nvSpPr>
        <dsp:cNvPr id="0" name=""/>
        <dsp:cNvSpPr/>
      </dsp:nvSpPr>
      <dsp:spPr>
        <a:xfrm>
          <a:off x="6388108" y="67423"/>
          <a:ext cx="1866960" cy="403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Data Security</a:t>
          </a:r>
        </a:p>
      </dsp:txBody>
      <dsp:txXfrm>
        <a:off x="6388108" y="67423"/>
        <a:ext cx="1866960" cy="403200"/>
      </dsp:txXfrm>
    </dsp:sp>
    <dsp:sp modelId="{B4993A45-2B95-8E46-9CD2-18F4A1C6C5D5}">
      <dsp:nvSpPr>
        <dsp:cNvPr id="0" name=""/>
        <dsp:cNvSpPr/>
      </dsp:nvSpPr>
      <dsp:spPr>
        <a:xfrm>
          <a:off x="6388108" y="470623"/>
          <a:ext cx="1866960" cy="1199736"/>
        </a:xfrm>
        <a:prstGeom prst="rect">
          <a:avLst/>
        </a:prstGeom>
        <a:solidFill>
          <a:schemeClr val="accent2">
            <a:alpha val="90000"/>
            <a:tint val="40000"/>
            <a:hueOff val="0"/>
            <a:satOff val="0"/>
            <a:lumOff val="0"/>
            <a:alphaOff val="0"/>
          </a:schemeClr>
        </a:solidFill>
        <a:ln w="12700" cap="flat" cmpd="sng" algn="ctr">
          <a:solidFill>
            <a:schemeClr val="accent2">
              <a:tint val="40000"/>
              <a:hueOff val="0"/>
              <a:satOff val="0"/>
              <a:lumOff val="0"/>
              <a:alpha val="91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ctr" anchorCtr="0">
          <a:noAutofit/>
        </a:bodyPr>
        <a:lstStyle/>
        <a:p>
          <a:pPr marL="114300" lvl="1" indent="-114300" algn="ctr" defTabSz="622300">
            <a:lnSpc>
              <a:spcPct val="90000"/>
            </a:lnSpc>
            <a:spcBef>
              <a:spcPct val="0"/>
            </a:spcBef>
            <a:spcAft>
              <a:spcPct val="15000"/>
            </a:spcAft>
            <a:buNone/>
          </a:pPr>
          <a:r>
            <a:rPr lang="en-US" sz="1400" kern="1200" dirty="0">
              <a:solidFill>
                <a:srgbClr val="7F7F7F"/>
              </a:solidFill>
            </a:rPr>
            <a:t>Transaction information never stored.</a:t>
          </a:r>
        </a:p>
        <a:p>
          <a:pPr marL="114300" lvl="1" indent="-114300" algn="ctr" defTabSz="622300">
            <a:lnSpc>
              <a:spcPct val="90000"/>
            </a:lnSpc>
            <a:spcBef>
              <a:spcPct val="0"/>
            </a:spcBef>
            <a:spcAft>
              <a:spcPct val="15000"/>
            </a:spcAft>
            <a:buNone/>
          </a:pPr>
          <a:r>
            <a:rPr lang="en-US" sz="1400" i="1" kern="1200" dirty="0">
              <a:solidFill>
                <a:srgbClr val="7F7F7F"/>
              </a:solidFill>
            </a:rPr>
            <a:t>E.g. Navigate worry-free through systems </a:t>
          </a:r>
        </a:p>
      </dsp:txBody>
      <dsp:txXfrm>
        <a:off x="6388108" y="470623"/>
        <a:ext cx="1866960" cy="1199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2338C-1D0C-44ED-BF50-13D2A1F5719D}">
      <dsp:nvSpPr>
        <dsp:cNvPr id="0" name=""/>
        <dsp:cNvSpPr/>
      </dsp:nvSpPr>
      <dsp:spPr>
        <a:xfrm>
          <a:off x="1120289" y="544"/>
          <a:ext cx="1212171" cy="606085"/>
        </a:xfrm>
        <a:prstGeom prst="roundRect">
          <a:avLst>
            <a:gd name="adj" fmla="val 10000"/>
          </a:avLst>
        </a:prstGeom>
        <a:solidFill>
          <a:srgbClr val="008BCC"/>
        </a:solidFill>
        <a:ln>
          <a:noFill/>
        </a:ln>
        <a:effectLst/>
        <a:scene3d>
          <a:camera prst="orthographicFront"/>
          <a:lightRig rig="flat" dir="t"/>
        </a:scene3d>
        <a:sp3d prstMaterial="plastic"/>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ROI</a:t>
          </a:r>
        </a:p>
      </dsp:txBody>
      <dsp:txXfrm>
        <a:off x="1138041" y="18296"/>
        <a:ext cx="1176667" cy="570581"/>
      </dsp:txXfrm>
    </dsp:sp>
    <dsp:sp modelId="{B70B0C9C-849A-4160-8B44-CA86951D4852}">
      <dsp:nvSpPr>
        <dsp:cNvPr id="0" name=""/>
        <dsp:cNvSpPr/>
      </dsp:nvSpPr>
      <dsp:spPr>
        <a:xfrm rot="3600000">
          <a:off x="1911104" y="1063951"/>
          <a:ext cx="631007" cy="212130"/>
        </a:xfrm>
        <a:prstGeom prst="leftRightArrow">
          <a:avLst>
            <a:gd name="adj1" fmla="val 60000"/>
            <a:gd name="adj2" fmla="val 50000"/>
          </a:avLst>
        </a:prstGeom>
        <a:solidFill>
          <a:srgbClr val="7F7F7F"/>
        </a:solidFill>
        <a:ln>
          <a:noFill/>
        </a:ln>
        <a:effectLst/>
        <a:scene3d>
          <a:camera prst="orthographicFront"/>
          <a:lightRig rig="flat" dir="t"/>
        </a:scene3d>
        <a:sp3d z="-80000" prstMaterial="plastic"/>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74743" y="1106377"/>
        <a:ext cx="503729" cy="127278"/>
      </dsp:txXfrm>
    </dsp:sp>
    <dsp:sp modelId="{BA3DE5B5-B8DA-4E3D-BAAF-4B03FB94D7D8}">
      <dsp:nvSpPr>
        <dsp:cNvPr id="0" name=""/>
        <dsp:cNvSpPr/>
      </dsp:nvSpPr>
      <dsp:spPr>
        <a:xfrm>
          <a:off x="2120755" y="1733402"/>
          <a:ext cx="1212171" cy="606085"/>
        </a:xfrm>
        <a:prstGeom prst="roundRect">
          <a:avLst>
            <a:gd name="adj" fmla="val 10000"/>
          </a:avLst>
        </a:prstGeom>
        <a:solidFill>
          <a:srgbClr val="008BCC"/>
        </a:solidFill>
        <a:ln>
          <a:noFill/>
        </a:ln>
        <a:effectLst/>
        <a:scene3d>
          <a:camera prst="orthographicFront"/>
          <a:lightRig rig="flat" dir="t"/>
        </a:scene3d>
        <a:sp3d prstMaterial="plastic"/>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Skillset</a:t>
          </a:r>
        </a:p>
      </dsp:txBody>
      <dsp:txXfrm>
        <a:off x="2138507" y="1751154"/>
        <a:ext cx="1176667" cy="570581"/>
      </dsp:txXfrm>
    </dsp:sp>
    <dsp:sp modelId="{1FE1557E-6BB3-4A16-9C3C-350887FB508B}">
      <dsp:nvSpPr>
        <dsp:cNvPr id="0" name=""/>
        <dsp:cNvSpPr/>
      </dsp:nvSpPr>
      <dsp:spPr>
        <a:xfrm rot="10800000">
          <a:off x="1410871" y="1930380"/>
          <a:ext cx="631007" cy="212130"/>
        </a:xfrm>
        <a:prstGeom prst="leftRightArrow">
          <a:avLst>
            <a:gd name="adj1" fmla="val 60000"/>
            <a:gd name="adj2" fmla="val 50000"/>
          </a:avLst>
        </a:prstGeom>
        <a:solidFill>
          <a:srgbClr val="7F7F7F"/>
        </a:solidFill>
        <a:ln>
          <a:noFill/>
        </a:ln>
        <a:effectLst/>
        <a:scene3d>
          <a:camera prst="orthographicFront"/>
          <a:lightRig rig="flat" dir="t"/>
        </a:scene3d>
        <a:sp3d z="-80000" prstMaterial="plastic"/>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474510" y="1972806"/>
        <a:ext cx="503729" cy="127278"/>
      </dsp:txXfrm>
    </dsp:sp>
    <dsp:sp modelId="{30C7F477-5D2E-4D58-80BA-27F55C049B7D}">
      <dsp:nvSpPr>
        <dsp:cNvPr id="0" name=""/>
        <dsp:cNvSpPr/>
      </dsp:nvSpPr>
      <dsp:spPr>
        <a:xfrm>
          <a:off x="119823" y="1733402"/>
          <a:ext cx="1212171" cy="606085"/>
        </a:xfrm>
        <a:prstGeom prst="roundRect">
          <a:avLst>
            <a:gd name="adj" fmla="val 10000"/>
          </a:avLst>
        </a:prstGeom>
        <a:solidFill>
          <a:srgbClr val="008BCC"/>
        </a:solidFill>
        <a:ln>
          <a:noFill/>
        </a:ln>
        <a:effectLst/>
        <a:scene3d>
          <a:camera prst="orthographicFront"/>
          <a:lightRig rig="flat" dir="t"/>
        </a:scene3d>
        <a:sp3d prstMaterial="plastic"/>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Champions/ Culture</a:t>
          </a:r>
        </a:p>
      </dsp:txBody>
      <dsp:txXfrm>
        <a:off x="137575" y="1751154"/>
        <a:ext cx="1176667" cy="570581"/>
      </dsp:txXfrm>
    </dsp:sp>
    <dsp:sp modelId="{24C57C72-A48C-44E6-A66C-28661BB546E3}">
      <dsp:nvSpPr>
        <dsp:cNvPr id="0" name=""/>
        <dsp:cNvSpPr/>
      </dsp:nvSpPr>
      <dsp:spPr>
        <a:xfrm rot="18000000">
          <a:off x="910638" y="1063951"/>
          <a:ext cx="631007" cy="212130"/>
        </a:xfrm>
        <a:prstGeom prst="leftRightArrow">
          <a:avLst>
            <a:gd name="adj1" fmla="val 60000"/>
            <a:gd name="adj2" fmla="val 50000"/>
          </a:avLst>
        </a:prstGeom>
        <a:solidFill>
          <a:srgbClr val="7F7F7F"/>
        </a:solidFill>
        <a:ln>
          <a:noFill/>
        </a:ln>
        <a:effectLst/>
        <a:scene3d>
          <a:camera prst="orthographicFront"/>
          <a:lightRig rig="flat" dir="t"/>
        </a:scene3d>
        <a:sp3d z="-80000" prstMaterial="plastic"/>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74277" y="1106377"/>
        <a:ext cx="503729" cy="1272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Verdana" panose="020B060403050404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CC1A3E-C664-AF48-9200-4E35C2B5F3B8}" type="datetimeFigureOut">
              <a:rPr lang="en-US" smtClean="0">
                <a:latin typeface="Verdana" panose="020B0604030504040204" pitchFamily="34" charset="0"/>
              </a:rPr>
              <a:pPr/>
              <a:t>10/23/2019</a:t>
            </a:fld>
            <a:endParaRPr lang="en-US">
              <a:latin typeface="Verdana" panose="020B060403050404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Verdana" panose="020B060403050404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0D4FE6-73D9-6947-9E5C-990A93D649AA}" type="slidenum">
              <a:rPr lang="en-US" smtClean="0">
                <a:latin typeface="Verdana" panose="020B0604030504040204" pitchFamily="34" charset="0"/>
              </a:rPr>
              <a:pPr/>
              <a:t>‹#›</a:t>
            </a:fld>
            <a:endParaRPr lang="en-US">
              <a:latin typeface="Verdana" panose="020B0604030504040204" pitchFamily="34" charset="0"/>
            </a:endParaRPr>
          </a:p>
        </p:txBody>
      </p:sp>
    </p:spTree>
    <p:extLst>
      <p:ext uri="{BB962C8B-B14F-4D97-AF65-F5344CB8AC3E}">
        <p14:creationId xmlns:p14="http://schemas.microsoft.com/office/powerpoint/2010/main" val="1187205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Verdana" panose="020B0604030504040204" pitchFamily="34" charset="0"/>
              </a:defRPr>
            </a:lvl1pPr>
          </a:lstStyle>
          <a:p>
            <a:fld id="{79A23B87-2013-4609-AE44-8CE4F80E0DEC}" type="datetimeFigureOut">
              <a:rPr lang="en-US" smtClean="0"/>
              <a:pPr/>
              <a:t>10/23/2019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F3A5702B-7F4B-4297-A304-668E721D43DB}" type="slidenum">
              <a:rPr lang="en-US" smtClean="0"/>
              <a:pPr/>
              <a:t>‹#›</a:t>
            </a:fld>
            <a:endParaRPr lang="en-US"/>
          </a:p>
        </p:txBody>
      </p:sp>
    </p:spTree>
    <p:extLst>
      <p:ext uri="{BB962C8B-B14F-4D97-AF65-F5344CB8AC3E}">
        <p14:creationId xmlns:p14="http://schemas.microsoft.com/office/powerpoint/2010/main" val="1359183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uipath.sharepoint.com/:p:/s/ProductMarketing/EQZ9RjGj0zlMk02BrZfNyzsB4m8gtUmbwrT7D0h2OrPshw?e=tBtaUl"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ipath.sharepoint.com/:p:/s/ProductMarketing/EXplpcTFaU9Mj9hKBDPF3N4BDwtHoJgKFORcrN2A157s3A?e=R6QfqW"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drive/u/0/search?q=the%20new%20frontier%20of%20automat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Verdana" panose="020B0604030504040204" pitchFamily="34" charset="0"/>
                <a:ea typeface="+mn-ea"/>
                <a:cs typeface="+mn-cs"/>
              </a:rPr>
              <a:t>The view from customers…</a:t>
            </a:r>
          </a:p>
          <a:p>
            <a:endParaRPr lang="en-US" sz="1200" kern="1200" dirty="0">
              <a:solidFill>
                <a:schemeClr val="tx1"/>
              </a:solidFill>
              <a:effectLst/>
              <a:latin typeface="Verdana" panose="020B0604030504040204" pitchFamily="34" charset="0"/>
              <a:ea typeface="+mn-ea"/>
              <a:cs typeface="+mn-cs"/>
            </a:endParaRPr>
          </a:p>
          <a:p>
            <a:r>
              <a:rPr lang="en-US" sz="1200" kern="1200" dirty="0">
                <a:solidFill>
                  <a:schemeClr val="tx1"/>
                </a:solidFill>
                <a:effectLst/>
                <a:latin typeface="Verdana" panose="020B0604030504040204" pitchFamily="34" charset="0"/>
                <a:ea typeface="+mn-ea"/>
                <a:cs typeface="+mn-cs"/>
              </a:rPr>
              <a:t>More customer stories available here: https://uipath.atlassian.net/wiki/spaces/STBX/pages/1434650119/Customer+Stories+Use+Case+Slides+Video+Testimonials</a:t>
            </a:r>
          </a:p>
          <a:p>
            <a:endParaRPr lang="en-US" sz="1200" kern="1200" dirty="0">
              <a:solidFill>
                <a:schemeClr val="tx1"/>
              </a:solidFill>
              <a:effectLst/>
              <a:latin typeface="Verdana" panose="020B0604030504040204" pitchFamily="34" charset="0"/>
              <a:ea typeface="+mn-ea"/>
              <a:cs typeface="+mn-cs"/>
            </a:endParaRPr>
          </a:p>
          <a:p>
            <a:r>
              <a:rPr lang="en-US" sz="1200" kern="1200" dirty="0">
                <a:solidFill>
                  <a:schemeClr val="tx1"/>
                </a:solidFill>
                <a:effectLst/>
                <a:latin typeface="Verdana" panose="020B0604030504040204" pitchFamily="34" charset="0"/>
                <a:ea typeface="+mn-ea"/>
                <a:cs typeface="+mn-cs"/>
              </a:rPr>
              <a:t>Use case deck: https://docs.google.com/presentation/d/113KPRDuj6_-oKH9k8IXFjy1De9WVqliq0fQqyeEA2r4/edit?pli=1</a:t>
            </a:r>
          </a:p>
          <a:p>
            <a:endParaRPr lang="en-US" sz="1200" kern="1200" dirty="0">
              <a:solidFill>
                <a:schemeClr val="tx1"/>
              </a:solidFill>
              <a:effectLst/>
              <a:latin typeface="Verdana" panose="020B060403050404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67743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latin typeface="Verdana"/>
                <a:ea typeface="Verdana"/>
                <a:cs typeface="Verdana"/>
              </a:rPr>
              <a:t>Rapid Results:</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We see a 40% faster automation design and deployment than our competitors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Many of our competitors are still very programming intensive in their design tools</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Ours are very visual, easy to build automation in minutes</a:t>
            </a:r>
            <a:endParaRPr lang="en-US" sz="1100" dirty="0">
              <a:latin typeface="Verdana"/>
              <a:ea typeface="Verdana"/>
              <a:cs typeface="Verdana"/>
            </a:endParaRPr>
          </a:p>
          <a:p>
            <a:pPr marL="1590040" lvl="3" indent="-176530">
              <a:buClr>
                <a:schemeClr val="dk1"/>
              </a:buClr>
              <a:buSzPts val="1200"/>
              <a:buFont typeface="Arial"/>
              <a:buChar char="•"/>
            </a:pPr>
            <a:r>
              <a:rPr lang="en-US" dirty="0">
                <a:latin typeface="Verdana"/>
                <a:ea typeface="Verdana"/>
                <a:cs typeface="Verdana"/>
              </a:rPr>
              <a:t>Drag and drop, recorder, etc.</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Our Citrix automation is known as one of the best in the industry</a:t>
            </a:r>
            <a:endParaRPr lang="en-US" sz="1100" dirty="0">
              <a:latin typeface="Verdana"/>
              <a:ea typeface="Verdana"/>
              <a:cs typeface="Verdana"/>
            </a:endParaRPr>
          </a:p>
          <a:p>
            <a:pPr marL="1590040" lvl="3" indent="-176530">
              <a:buClr>
                <a:schemeClr val="dk1"/>
              </a:buClr>
              <a:buSzPts val="1200"/>
              <a:buFont typeface="Arial"/>
              <a:buChar char="•"/>
            </a:pPr>
            <a:r>
              <a:rPr lang="en-US" dirty="0">
                <a:latin typeface="Verdana"/>
                <a:ea typeface="Verdana"/>
                <a:cs typeface="Verdana"/>
              </a:rPr>
              <a:t>8-10 times faster at automating Citrix than our competitors</a:t>
            </a:r>
            <a:endParaRPr lang="en-US" sz="1100" dirty="0">
              <a:latin typeface="Verdana"/>
              <a:ea typeface="Verdana"/>
              <a:cs typeface="Verdana"/>
            </a:endParaRPr>
          </a:p>
          <a:p>
            <a:pPr marL="176679" indent="-98155">
              <a:buClr>
                <a:schemeClr val="dk1"/>
              </a:buClr>
              <a:buSzPts val="1200"/>
            </a:pPr>
            <a:endParaRPr lang="en-US" dirty="0"/>
          </a:p>
          <a:p>
            <a:pPr marL="176679" indent="-98155">
              <a:buClr>
                <a:schemeClr val="dk1"/>
              </a:buClr>
              <a:buSzPts val="1200"/>
            </a:pPr>
            <a:endParaRPr lang="en-US" dirty="0"/>
          </a:p>
          <a:p>
            <a:pPr marL="176530" indent="-176530">
              <a:buClr>
                <a:schemeClr val="dk1"/>
              </a:buClr>
              <a:buSzPts val="1200"/>
              <a:buFont typeface="Arial"/>
              <a:buChar char="•"/>
            </a:pPr>
            <a:r>
              <a:rPr lang="en-US" dirty="0">
                <a:latin typeface="Verdana"/>
                <a:ea typeface="Verdana"/>
                <a:cs typeface="Verdana"/>
              </a:rPr>
              <a:t>Desktop, Web &amp; Citrix recorders capture user actions on the screen</a:t>
            </a:r>
          </a:p>
          <a:p>
            <a:pPr marL="176530" indent="-176530">
              <a:buClr>
                <a:schemeClr val="dk1"/>
              </a:buClr>
              <a:buSzPts val="1200"/>
              <a:buFont typeface="Arial"/>
              <a:buChar char="•"/>
            </a:pPr>
            <a:r>
              <a:rPr lang="en-US" dirty="0">
                <a:latin typeface="Verdana"/>
                <a:ea typeface="Verdana"/>
                <a:cs typeface="Verdana"/>
              </a:rPr>
              <a:t>Re-usable component libraries accelerate automation development and maintenance</a:t>
            </a:r>
          </a:p>
          <a:p>
            <a:pPr marL="176530" indent="-176530">
              <a:buClr>
                <a:schemeClr val="dk1"/>
              </a:buClr>
              <a:buSzPts val="1200"/>
              <a:buFont typeface="Arial"/>
              <a:buChar char="•"/>
            </a:pPr>
            <a:r>
              <a:rPr lang="en-US" dirty="0">
                <a:latin typeface="Verdana"/>
                <a:ea typeface="Verdana"/>
                <a:cs typeface="Verdana"/>
              </a:rPr>
              <a:t>300+ drag &amp; drop process activities come out-of-the box. </a:t>
            </a:r>
            <a:br>
              <a:rPr lang="en-US" dirty="0">
                <a:cs typeface="Verdana"/>
              </a:rPr>
            </a:br>
            <a:r>
              <a:rPr lang="en-US" dirty="0">
                <a:latin typeface="Verdana"/>
                <a:ea typeface="Verdana"/>
                <a:cs typeface="Verdana"/>
              </a:rPr>
              <a:t>A library stores new activities for reuse</a:t>
            </a:r>
          </a:p>
          <a:p>
            <a:pPr marL="176530" indent="-176530">
              <a:buClr>
                <a:schemeClr val="dk1"/>
              </a:buClr>
              <a:buSzPts val="1200"/>
              <a:buFont typeface="Arial"/>
              <a:buChar char="•"/>
            </a:pPr>
            <a:r>
              <a:rPr lang="en-US" dirty="0">
                <a:latin typeface="Verdana"/>
                <a:ea typeface="Verdana"/>
                <a:cs typeface="Verdana"/>
              </a:rPr>
              <a:t>Exceptional process automation speed: </a:t>
            </a:r>
            <a:br>
              <a:rPr lang="en-US" dirty="0">
                <a:cs typeface="Verdana"/>
              </a:rPr>
            </a:br>
            <a:r>
              <a:rPr lang="en-US" dirty="0">
                <a:latin typeface="Verdana"/>
                <a:ea typeface="Verdana"/>
                <a:cs typeface="Verdana"/>
              </a:rPr>
              <a:t>Citrix automation – 8-10X faster than competitors; desktop/web applications – 40% faster.</a:t>
            </a:r>
          </a:p>
          <a:p>
            <a:pPr marL="176530" indent="-176530">
              <a:buClr>
                <a:schemeClr val="dk1"/>
              </a:buClr>
              <a:buSzPts val="1200"/>
              <a:buFont typeface="Arial"/>
              <a:buChar char="•"/>
            </a:pPr>
            <a:r>
              <a:rPr lang="en-US" sz="1200" b="1" i="0" u="none" strike="noStrike" kern="1200" dirty="0">
                <a:solidFill>
                  <a:schemeClr val="tx1"/>
                </a:solidFill>
                <a:effectLst/>
                <a:latin typeface="Verdana" panose="020B0604030504040204" pitchFamily="34" charset="0"/>
                <a:ea typeface="+mn-ea"/>
                <a:cs typeface="+mn-cs"/>
              </a:rPr>
              <a:t>Native Citrix Automation: </a:t>
            </a:r>
            <a:r>
              <a:rPr lang="en-US" sz="1200" b="0" i="0" u="none" strike="noStrike" kern="1200" dirty="0">
                <a:solidFill>
                  <a:schemeClr val="tx1"/>
                </a:solidFill>
                <a:effectLst/>
                <a:latin typeface="Verdana" panose="020B0604030504040204" pitchFamily="34" charset="0"/>
                <a:ea typeface="+mn-ea"/>
                <a:cs typeface="+mn-cs"/>
              </a:rPr>
              <a:t>Citrix automations are now performed natively without the need for OCR making Citrix automation faster and more reliable.</a:t>
            </a:r>
            <a:endParaRPr lang="en-US"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Orchestrator automatically manages &amp; deploys new automations to the virtual workforce</a:t>
            </a:r>
          </a:p>
          <a:p>
            <a:pPr marL="176530" indent="-176530">
              <a:buClr>
                <a:schemeClr val="dk1"/>
              </a:buClr>
              <a:buSzPts val="1200"/>
              <a:buFont typeface="Arial"/>
              <a:buChar char="•"/>
            </a:pPr>
            <a:r>
              <a:rPr lang="en-US" dirty="0">
                <a:latin typeface="Verdana"/>
                <a:ea typeface="Verdana"/>
                <a:cs typeface="Verdana"/>
              </a:rPr>
              <a:t>Unrivaled computer vision does real time, auto-adjustments for screen changes during robot activity, reducing downtimes &amp; maintenance </a:t>
            </a:r>
            <a:endParaRPr lang="en-US" dirty="0">
              <a:ea typeface="Verdana"/>
              <a:cs typeface="Verdana"/>
            </a:endParaRPr>
          </a:p>
          <a:p>
            <a:pPr marL="176530" indent="-176530">
              <a:buClr>
                <a:schemeClr val="dk1"/>
              </a:buClr>
              <a:buSzPts val="1200"/>
              <a:buFont typeface="Arial"/>
              <a:buChar char="•"/>
            </a:pPr>
            <a:r>
              <a:rPr lang="en-US" dirty="0">
                <a:latin typeface="Verdana"/>
                <a:ea typeface="Verdana"/>
                <a:cs typeface="Verdana"/>
              </a:rPr>
              <a:t>Orchestrator automatically licenses, provisions and deploys new robots</a:t>
            </a:r>
          </a:p>
          <a:p>
            <a:pPr marL="176679" indent="-98155">
              <a:buClr>
                <a:schemeClr val="dk1"/>
              </a:buClr>
              <a:buSzPts val="1200"/>
            </a:pPr>
            <a:endParaRPr lang="en-US" dirty="0"/>
          </a:p>
          <a:p>
            <a:pPr marL="176530" indent="-176530">
              <a:buClr>
                <a:schemeClr val="dk1"/>
              </a:buClr>
              <a:buSzPts val="1200"/>
              <a:buFont typeface="Arial"/>
              <a:buChar char="•"/>
            </a:pPr>
            <a:r>
              <a:rPr lang="en-US" dirty="0">
                <a:latin typeface="Verdana"/>
                <a:ea typeface="Verdana"/>
                <a:cs typeface="Verdana"/>
              </a:rPr>
              <a:t>Source: Various </a:t>
            </a:r>
            <a:r>
              <a:rPr lang="en-US" dirty="0" err="1">
                <a:latin typeface="Verdana"/>
                <a:ea typeface="Verdana"/>
                <a:cs typeface="Verdana"/>
              </a:rPr>
              <a:t>PoCs</a:t>
            </a:r>
            <a:r>
              <a:rPr lang="en-US" dirty="0">
                <a:latin typeface="Verdana"/>
                <a:ea typeface="Verdana"/>
                <a:cs typeface="Verdana"/>
              </a:rPr>
              <a:t> during 2017 with System Integrators</a:t>
            </a:r>
          </a:p>
        </p:txBody>
      </p:sp>
      <p:sp>
        <p:nvSpPr>
          <p:cNvPr id="4" name="Slide Number Placeholder 3"/>
          <p:cNvSpPr>
            <a:spLocks noGrp="1"/>
          </p:cNvSpPr>
          <p:nvPr>
            <p:ph type="sldNum" sz="quarter" idx="10"/>
          </p:nvPr>
        </p:nvSpPr>
        <p:spPr/>
        <p:txBody>
          <a:bodyPr/>
          <a:lstStyle/>
          <a:p>
            <a:fld id="{F3A5702B-7F4B-4297-A304-668E721D43DB}" type="slidenum">
              <a:rPr lang="en-US" smtClean="0"/>
              <a:pPr/>
              <a:t>11</a:t>
            </a:fld>
            <a:endParaRPr lang="en-US"/>
          </a:p>
        </p:txBody>
      </p:sp>
    </p:spTree>
    <p:extLst>
      <p:ext uri="{BB962C8B-B14F-4D97-AF65-F5344CB8AC3E}">
        <p14:creationId xmlns:p14="http://schemas.microsoft.com/office/powerpoint/2010/main" val="44467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30" indent="-176530">
              <a:buClr>
                <a:schemeClr val="dk1"/>
              </a:buClr>
              <a:buSzPts val="1200"/>
              <a:buFont typeface="Arial"/>
              <a:buChar char="•"/>
            </a:pPr>
            <a:r>
              <a:rPr lang="en-US" dirty="0">
                <a:latin typeface="Verdana"/>
                <a:ea typeface="Verdana"/>
                <a:cs typeface="Verdana"/>
              </a:rPr>
              <a:t>We look at the path to making it easy to use UiPath software</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Increasing user enablement</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Providing pre-built integrations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Decreasing the complexity</a:t>
            </a:r>
            <a:endParaRPr lang="en-US" sz="1100" dirty="0">
              <a:latin typeface="Verdana"/>
              <a:ea typeface="Verdana"/>
              <a:cs typeface="Verdana"/>
            </a:endParaRPr>
          </a:p>
          <a:p>
            <a:pPr marL="0" indent="0"/>
            <a:endParaRPr lang="en-US" b="1" dirty="0"/>
          </a:p>
          <a:p>
            <a:pPr marL="0" indent="0"/>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12</a:t>
            </a:fld>
            <a:endParaRPr lang="en-US"/>
          </a:p>
        </p:txBody>
      </p:sp>
    </p:spTree>
    <p:extLst>
      <p:ext uri="{BB962C8B-B14F-4D97-AF65-F5344CB8AC3E}">
        <p14:creationId xmlns:p14="http://schemas.microsoft.com/office/powerpoint/2010/main" val="409524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t>Increased Revenue:</a:t>
            </a:r>
          </a:p>
          <a:p>
            <a:pPr marL="176679" indent="-176679">
              <a:buFont typeface="Arial" panose="020B0604020202020204" pitchFamily="34" charset="0"/>
              <a:buChar char="•"/>
            </a:pPr>
            <a:r>
              <a:rPr lang="en-US" dirty="0"/>
              <a:t>Rapid deployment of RPA projects</a:t>
            </a:r>
          </a:p>
          <a:p>
            <a:pPr marL="176679" indent="-176679">
              <a:buFont typeface="Arial" panose="020B0604020202020204" pitchFamily="34" charset="0"/>
              <a:buChar char="•"/>
            </a:pPr>
            <a:r>
              <a:rPr lang="en-US" dirty="0"/>
              <a:t>Faster time to market</a:t>
            </a:r>
          </a:p>
          <a:p>
            <a:pPr marL="176679" indent="-176679">
              <a:buFont typeface="Arial" panose="020B0604020202020204" pitchFamily="34" charset="0"/>
              <a:buChar char="•"/>
            </a:pPr>
            <a:r>
              <a:rPr lang="en-US" dirty="0"/>
              <a:t>Competitive advantage</a:t>
            </a:r>
          </a:p>
          <a:p>
            <a:pPr marL="176679" indent="-176679">
              <a:buFont typeface="Arial" panose="020B0604020202020204" pitchFamily="34" charset="0"/>
              <a:buChar char="•"/>
            </a:pPr>
            <a:r>
              <a:rPr lang="en-US" dirty="0"/>
              <a:t>Accelerated ROI on RPA investments</a:t>
            </a:r>
          </a:p>
          <a:p>
            <a:pPr marL="0" indent="0"/>
            <a:r>
              <a:rPr lang="en-US" dirty="0"/>
              <a:t>Decreased Costs</a:t>
            </a:r>
          </a:p>
          <a:p>
            <a:pPr marL="176679" indent="-176679">
              <a:buFont typeface="Arial" panose="020B0604020202020204" pitchFamily="34" charset="0"/>
              <a:buChar char="•"/>
            </a:pPr>
            <a:r>
              <a:rPr lang="en-US" dirty="0"/>
              <a:t>Decreased end-to-end implementation cost with best in-class IDE – Studio</a:t>
            </a:r>
          </a:p>
          <a:p>
            <a:pPr marL="176679" indent="-176679">
              <a:buFont typeface="Arial" panose="020B0604020202020204" pitchFamily="34" charset="0"/>
              <a:buChar char="•"/>
            </a:pPr>
            <a:r>
              <a:rPr lang="en-US" dirty="0"/>
              <a:t>Decreased development cost with Go!, the RPA marketplace</a:t>
            </a:r>
          </a:p>
          <a:p>
            <a:pPr marL="176679" indent="-176679">
              <a:buFont typeface="Arial" panose="020B0604020202020204" pitchFamily="34" charset="0"/>
              <a:buChar char="•"/>
            </a:pPr>
            <a:r>
              <a:rPr lang="en-US" dirty="0"/>
              <a:t>Decreased training costs with complimentary Academy training</a:t>
            </a:r>
          </a:p>
          <a:p>
            <a:pPr marL="176679" indent="-176679">
              <a:buFont typeface="Arial" panose="020B0604020202020204" pitchFamily="34" charset="0"/>
              <a:buChar char="•"/>
            </a:pPr>
            <a:r>
              <a:rPr lang="en-US" dirty="0"/>
              <a:t>Decreased digital workforce maintenance costs with Orchestrator</a:t>
            </a:r>
          </a:p>
          <a:p>
            <a:pPr marL="176679" indent="-176679">
              <a:buFont typeface="Arial" panose="020B0604020202020204" pitchFamily="34" charset="0"/>
              <a:buChar char="•"/>
            </a:pPr>
            <a:r>
              <a:rPr lang="en-US" dirty="0"/>
              <a:t>Decreased support, development, triaging costs with global support and developer’s Forum</a:t>
            </a:r>
          </a:p>
          <a:p>
            <a:pPr marL="0" indent="0"/>
            <a:r>
              <a:rPr lang="en-US" dirty="0"/>
              <a:t>Reduced Risk</a:t>
            </a:r>
          </a:p>
          <a:p>
            <a:pPr marL="176679" indent="-176679">
              <a:buFont typeface="Arial" panose="020B0604020202020204" pitchFamily="34" charset="0"/>
              <a:buChar char="•"/>
            </a:pPr>
            <a:r>
              <a:rPr lang="en-US" dirty="0"/>
              <a:t>Reduce the risk of an over-budget/over-schedule project with pre-built and integrated components</a:t>
            </a:r>
          </a:p>
          <a:p>
            <a:pPr marL="176679" indent="-176679" defTabSz="942289">
              <a:buFont typeface="Arial" panose="020B0604020202020204" pitchFamily="34" charset="0"/>
              <a:buChar char="•"/>
              <a:defRPr/>
            </a:pPr>
            <a:r>
              <a:rPr lang="en-US" dirty="0"/>
              <a:t>Reduce the risk of project failure with UiPath Global Partner Ecosystem leveraging local resources, Global Support, UiPath Community, and easy-to-find talent </a:t>
            </a:r>
          </a:p>
          <a:p>
            <a:pPr marL="176679" indent="-176679">
              <a:buFont typeface="Arial" panose="020B0604020202020204" pitchFamily="34" charset="0"/>
              <a:buChar char="•"/>
            </a:pPr>
            <a:r>
              <a:rPr lang="en-US" dirty="0"/>
              <a:t>Lower compliance and competitive risk with the ability to rapidly respond to regulatory, business and industry changes</a:t>
            </a:r>
          </a:p>
          <a:p>
            <a:pPr marL="176679" indent="-176679">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13</a:t>
            </a:fld>
            <a:endParaRPr lang="en-US"/>
          </a:p>
        </p:txBody>
      </p:sp>
    </p:spTree>
    <p:extLst>
      <p:ext uri="{BB962C8B-B14F-4D97-AF65-F5344CB8AC3E}">
        <p14:creationId xmlns:p14="http://schemas.microsoft.com/office/powerpoint/2010/main" val="11807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Verdana" panose="020B0604030504040204" pitchFamily="34" charset="0"/>
                <a:ea typeface="+mn-ea"/>
                <a:cs typeface="+mn-cs"/>
              </a:rPr>
              <a:t>Because Robots are learning new skills, RPA is continuously evolving.</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This evolution started with traditional RPA which has enabled customers to automate rules-based, repetitive tasks. In the case of UiPath, one of our key early differentiators was our innovations in computer vision.</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We are now taking that to the next level, with increasingly sophisticated Pragmatic AI capabilities to enable automation of increasingly complex, cognitive tasks.</a:t>
            </a:r>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14</a:t>
            </a:fld>
            <a:endParaRPr lang="en-US"/>
          </a:p>
        </p:txBody>
      </p:sp>
    </p:spTree>
    <p:extLst>
      <p:ext uri="{BB962C8B-B14F-4D97-AF65-F5344CB8AC3E}">
        <p14:creationId xmlns:p14="http://schemas.microsoft.com/office/powerpoint/2010/main" val="297434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Verdana" panose="020B0604030504040204" pitchFamily="34" charset="0"/>
                <a:ea typeface="+mn-ea"/>
                <a:cs typeface="+mn-cs"/>
              </a:rPr>
              <a:t>So, how is UiPath delivering Pragmatic AI? First, we have a set of Embedded Skills we are building in-house by the UiPath AI development team. </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These capabilities are across four key areas: </a:t>
            </a:r>
          </a:p>
          <a:p>
            <a:pPr lvl="0"/>
            <a:endParaRPr lang="en-US" sz="1200" kern="1200" dirty="0">
              <a:solidFill>
                <a:schemeClr val="tx1"/>
              </a:solidFill>
              <a:effectLst/>
              <a:latin typeface="Verdana" panose="020B0604030504040204" pitchFamily="34" charset="0"/>
              <a:ea typeface="+mn-ea"/>
              <a:cs typeface="+mn-cs"/>
            </a:endParaRPr>
          </a:p>
          <a:p>
            <a:pPr lvl="0"/>
            <a:r>
              <a:rPr lang="en-US" sz="1200" b="1" kern="1200" dirty="0">
                <a:solidFill>
                  <a:schemeClr val="tx1"/>
                </a:solidFill>
                <a:effectLst/>
                <a:latin typeface="Verdana" panose="020B0604030504040204" pitchFamily="34" charset="0"/>
                <a:ea typeface="+mn-ea"/>
                <a:cs typeface="+mn-cs"/>
              </a:rPr>
              <a:t>First, Visual Understanding:</a:t>
            </a:r>
            <a:endParaRPr lang="en-US" sz="120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AI that automatically identifies and completes UI elements (menus, logins, scrolling, </a:t>
            </a:r>
            <a:r>
              <a:rPr lang="en-US" sz="1200" kern="1200" dirty="0" err="1">
                <a:solidFill>
                  <a:schemeClr val="tx1"/>
                </a:solidFill>
                <a:effectLst/>
                <a:latin typeface="Verdana" panose="020B0604030504040204" pitchFamily="34" charset="0"/>
                <a:ea typeface="+mn-ea"/>
                <a:cs typeface="+mn-cs"/>
              </a:rPr>
              <a:t>etc</a:t>
            </a:r>
            <a:r>
              <a:rPr lang="en-US" sz="1200" kern="1200" dirty="0">
                <a:solidFill>
                  <a:schemeClr val="tx1"/>
                </a:solidFill>
                <a:effectLst/>
                <a:latin typeface="Verdana" panose="020B0604030504040204" pitchFamily="34" charset="0"/>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Lowers the need for technical selectors or APIs</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Maintains automation robustness even after software upgrades</a:t>
            </a:r>
          </a:p>
          <a:p>
            <a:pPr lvl="0"/>
            <a:r>
              <a:rPr lang="en-US" sz="1200" b="1" kern="1200" dirty="0">
                <a:solidFill>
                  <a:schemeClr val="tx1"/>
                </a:solidFill>
                <a:effectLst/>
                <a:latin typeface="Verdana" panose="020B0604030504040204" pitchFamily="34" charset="0"/>
                <a:ea typeface="+mn-ea"/>
                <a:cs typeface="+mn-cs"/>
              </a:rPr>
              <a:t>Second, Document Understanding:</a:t>
            </a:r>
            <a:endParaRPr lang="en-US" sz="120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Including template-less processing of receipts and expenses</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Invoice extraction and processing</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Email classification for service centers</a:t>
            </a:r>
          </a:p>
          <a:p>
            <a:pPr lvl="0"/>
            <a:r>
              <a:rPr lang="en-US" sz="1200" b="1" kern="1200" dirty="0">
                <a:solidFill>
                  <a:schemeClr val="tx1"/>
                </a:solidFill>
                <a:effectLst/>
                <a:latin typeface="Verdana" panose="020B0604030504040204" pitchFamily="34" charset="0"/>
                <a:ea typeface="+mn-ea"/>
                <a:cs typeface="+mn-cs"/>
              </a:rPr>
              <a:t>Third, Conversational Understanding:</a:t>
            </a:r>
            <a:endParaRPr lang="en-US" sz="120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Analyze sentiment of text, chat, and voice inputs</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Classify inputs in order to automatically route them to the right team</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Execute requests and actions from Chatbots and Voice Assistants</a:t>
            </a:r>
          </a:p>
          <a:p>
            <a:pPr lvl="0"/>
            <a:r>
              <a:rPr lang="en-US" sz="1200" b="1" kern="1200" dirty="0">
                <a:solidFill>
                  <a:schemeClr val="tx1"/>
                </a:solidFill>
                <a:effectLst/>
                <a:latin typeface="Verdana" panose="020B0604030504040204" pitchFamily="34" charset="0"/>
                <a:ea typeface="+mn-ea"/>
                <a:cs typeface="+mn-cs"/>
              </a:rPr>
              <a:t>Fourth, Process Understanding: </a:t>
            </a:r>
            <a:endParaRPr lang="en-US" sz="120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Visually learns from user behavior</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Observe inter-departmental patterns and processes</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Automatically identify new automation and efficiency opportunities</a:t>
            </a:r>
          </a:p>
          <a:p>
            <a:r>
              <a:rPr lang="en-US" sz="1200" kern="1200" dirty="0">
                <a:solidFill>
                  <a:schemeClr val="tx1"/>
                </a:solidFill>
                <a:effectLst/>
                <a:latin typeface="Verdana" panose="020B0604030504040204" pitchFamily="34" charset="0"/>
                <a:ea typeface="+mn-ea"/>
                <a:cs typeface="+mn-cs"/>
              </a:rPr>
              <a:t> </a:t>
            </a:r>
          </a:p>
          <a:p>
            <a:pPr lvl="0"/>
            <a:r>
              <a:rPr lang="en-US" sz="1200" kern="1200" dirty="0">
                <a:solidFill>
                  <a:schemeClr val="tx1"/>
                </a:solidFill>
                <a:effectLst/>
                <a:latin typeface="Verdana" panose="020B0604030504040204" pitchFamily="34" charset="0"/>
                <a:ea typeface="+mn-ea"/>
                <a:cs typeface="+mn-cs"/>
              </a:rPr>
              <a:t>We think that these capabilities solve the most common and urgent customer needs, so it is where we are focusing our investments internally.</a:t>
            </a:r>
          </a:p>
          <a:p>
            <a:endParaRPr lang="en-US" dirty="0"/>
          </a:p>
          <a:p>
            <a:pPr lvl="0"/>
            <a:r>
              <a:rPr lang="en-US" sz="1200" kern="1200" dirty="0">
                <a:solidFill>
                  <a:schemeClr val="tx1"/>
                </a:solidFill>
                <a:effectLst/>
                <a:latin typeface="Verdana" panose="020B0604030504040204" pitchFamily="34" charset="0"/>
                <a:ea typeface="+mn-ea"/>
                <a:cs typeface="+mn-cs"/>
              </a:rPr>
              <a:t>However, we also recognize that there are times when customers will have more focused automation needs, such as industry, solution or highly specialized needs.</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To solve this, we are also delivering over 60 additional AI skills through integrations with our AI technology partners.</a:t>
            </a:r>
          </a:p>
          <a:p>
            <a:endParaRPr lang="en-US" dirty="0"/>
          </a:p>
          <a:p>
            <a:pPr lvl="0"/>
            <a:r>
              <a:rPr lang="en-US" sz="1200" kern="1200" dirty="0">
                <a:solidFill>
                  <a:schemeClr val="tx1"/>
                </a:solidFill>
                <a:effectLst/>
                <a:latin typeface="Verdana" panose="020B0604030504040204" pitchFamily="34" charset="0"/>
                <a:ea typeface="+mn-ea"/>
                <a:cs typeface="+mn-cs"/>
              </a:rPr>
              <a:t>Finally, there are going to be certain situations where a customer has a challenge, and in many cases a data set, uniquely specific to their business.</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In these cases, both embedded skills and ecosystem skills are simply not specific enough to address these particular challenges.</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So, we also enable our customers to connect custom skills and models that have been created by their own data science teams, directly to their automation workflows.</a:t>
            </a:r>
          </a:p>
          <a:p>
            <a:endParaRPr lang="en-US" dirty="0"/>
          </a:p>
          <a:p>
            <a:pPr lvl="0"/>
            <a:r>
              <a:rPr lang="en-US" sz="1200" kern="1200" dirty="0">
                <a:solidFill>
                  <a:schemeClr val="tx1"/>
                </a:solidFill>
                <a:effectLst/>
                <a:latin typeface="Verdana" panose="020B0604030504040204" pitchFamily="34" charset="0"/>
                <a:ea typeface="+mn-ea"/>
                <a:cs typeface="+mn-cs"/>
              </a:rPr>
              <a:t>In summary, UiPath is delivering the broadest and deepest set of AI skills of any RPA provider, and we are just getting started.</a:t>
            </a:r>
          </a:p>
          <a:p>
            <a:pPr lvl="0"/>
            <a:endParaRPr lang="en-US" sz="1200" kern="1200" dirty="0">
              <a:solidFill>
                <a:schemeClr val="tx1"/>
              </a:solidFill>
              <a:effectLst/>
              <a:latin typeface="Verdana" panose="020B0604030504040204" pitchFamily="34" charset="0"/>
              <a:ea typeface="+mn-ea"/>
              <a:cs typeface="+mn-cs"/>
            </a:endParaRPr>
          </a:p>
          <a:p>
            <a:pPr lvl="0"/>
            <a:r>
              <a:rPr lang="en-US" sz="1200" kern="1200" dirty="0">
                <a:solidFill>
                  <a:schemeClr val="tx1"/>
                </a:solidFill>
                <a:effectLst/>
                <a:latin typeface="Verdana" panose="020B0604030504040204" pitchFamily="34" charset="0"/>
                <a:ea typeface="+mn-ea"/>
                <a:cs typeface="+mn-cs"/>
              </a:rPr>
              <a:t>We will deliver out of the box embedded AI skills, enable a wide range of specialized AI skills through our AI partner integrations, and enable our customers to directly connect custom AI skills to truly deliver on our Automation First vision.</a:t>
            </a:r>
          </a:p>
          <a:p>
            <a:endParaRPr lang="en-US" dirty="0"/>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15</a:t>
            </a:fld>
            <a:endParaRPr lang="en-US"/>
          </a:p>
        </p:txBody>
      </p:sp>
    </p:spTree>
    <p:extLst>
      <p:ext uri="{BB962C8B-B14F-4D97-AF65-F5344CB8AC3E}">
        <p14:creationId xmlns:p14="http://schemas.microsoft.com/office/powerpoint/2010/main" val="158339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Verdana" panose="020B0604030504040204" pitchFamily="34" charset="0"/>
                <a:ea typeface="+mn-ea"/>
                <a:cs typeface="+mn-cs"/>
              </a:rPr>
              <a:t>Finally, </a:t>
            </a:r>
            <a:r>
              <a:rPr lang="en-US" sz="1200" kern="1200" dirty="0" err="1">
                <a:solidFill>
                  <a:schemeClr val="tx1"/>
                </a:solidFill>
                <a:effectLst/>
                <a:latin typeface="Verdana" panose="020B0604030504040204" pitchFamily="34" charset="0"/>
                <a:ea typeface="+mn-ea"/>
                <a:cs typeface="+mn-cs"/>
              </a:rPr>
              <a:t>UiPath</a:t>
            </a:r>
            <a:r>
              <a:rPr lang="en-US" sz="1200" kern="1200" dirty="0">
                <a:solidFill>
                  <a:schemeClr val="tx1"/>
                </a:solidFill>
                <a:effectLst/>
                <a:latin typeface="Verdana" panose="020B0604030504040204" pitchFamily="34" charset="0"/>
                <a:ea typeface="+mn-ea"/>
                <a:cs typeface="+mn-cs"/>
              </a:rPr>
              <a:t> enables the ability to drag and drop these skills directly into RPA automations. </a:t>
            </a:r>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16</a:t>
            </a:fld>
            <a:endParaRPr lang="en-US"/>
          </a:p>
        </p:txBody>
      </p:sp>
    </p:spTree>
    <p:extLst>
      <p:ext uri="{BB962C8B-B14F-4D97-AF65-F5344CB8AC3E}">
        <p14:creationId xmlns:p14="http://schemas.microsoft.com/office/powerpoint/2010/main" val="166187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Verdana" panose="020B0604030504040204" pitchFamily="34" charset="0"/>
                <a:ea typeface="+mn-ea"/>
                <a:cs typeface="+mn-cs"/>
              </a:rPr>
              <a:t>Our AI Fabric vision is to enable the ability to manage end to end ML pipeline creation, including building new skills, managing and deploying those skills, collecting new data and improving the skills over time, and analyzing, optimizing and visualizing outcomes to measure and validate results.. </a:t>
            </a:r>
          </a:p>
        </p:txBody>
      </p:sp>
      <p:sp>
        <p:nvSpPr>
          <p:cNvPr id="4" name="Slide Number Placeholder 3"/>
          <p:cNvSpPr>
            <a:spLocks noGrp="1"/>
          </p:cNvSpPr>
          <p:nvPr>
            <p:ph type="sldNum" sz="quarter" idx="10"/>
          </p:nvPr>
        </p:nvSpPr>
        <p:spPr/>
        <p:txBody>
          <a:bodyPr/>
          <a:lstStyle/>
          <a:p>
            <a:fld id="{F3A5702B-7F4B-4297-A304-668E721D43DB}" type="slidenum">
              <a:rPr lang="en-US" smtClean="0"/>
              <a:pPr/>
              <a:t>17</a:t>
            </a:fld>
            <a:endParaRPr lang="en-US"/>
          </a:p>
        </p:txBody>
      </p:sp>
    </p:spTree>
    <p:extLst>
      <p:ext uri="{BB962C8B-B14F-4D97-AF65-F5344CB8AC3E}">
        <p14:creationId xmlns:p14="http://schemas.microsoft.com/office/powerpoint/2010/main" val="176980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latin typeface="Verdana"/>
                <a:ea typeface="Verdana"/>
                <a:cs typeface="Verdana"/>
              </a:rPr>
              <a:t>Scalability</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Critical</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We’ve tested over 30,000 robots in a single orchestrator</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Run our robots on premises or in cloud</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A few things that are critical</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Multi-tenancy </a:t>
            </a:r>
            <a:endParaRPr lang="en-US" sz="1100" dirty="0"/>
          </a:p>
          <a:p>
            <a:pPr marL="647824" lvl="1" indent="-176679">
              <a:buClr>
                <a:schemeClr val="dk1"/>
              </a:buClr>
              <a:buSzPts val="1200"/>
              <a:buFont typeface="Arial"/>
              <a:buChar char="•"/>
            </a:pPr>
            <a:r>
              <a:rPr lang="en-US" dirty="0">
                <a:latin typeface="Verdana"/>
                <a:ea typeface="Verdana"/>
                <a:cs typeface="Verdana"/>
              </a:rPr>
              <a:t>Ability to have multiple operations as you expand RPA</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Concurrent Robotic Activity</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To have a lot of robots deployed, but only have to use a few robots doing many tasks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Kibana and Tableau</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Being able to control a lot of robots in there visualization tools</a:t>
            </a:r>
            <a:endParaRPr lang="en-US" sz="1100" dirty="0">
              <a:latin typeface="Verdana"/>
              <a:ea typeface="Verdana"/>
              <a:cs typeface="Verdana"/>
            </a:endParaRPr>
          </a:p>
          <a:p>
            <a:pPr marL="0" indent="0">
              <a:buClr>
                <a:schemeClr val="dk1"/>
              </a:buClr>
              <a:buSzPts val="1200"/>
            </a:pPr>
            <a:endParaRPr lang="en-US" dirty="0"/>
          </a:p>
          <a:p>
            <a:pPr marL="0" indent="0">
              <a:buClr>
                <a:schemeClr val="dk1"/>
              </a:buClr>
              <a:buSzPts val="1200"/>
            </a:pPr>
            <a:endParaRPr lang="en-US" dirty="0"/>
          </a:p>
          <a:p>
            <a:pPr marL="0" indent="0">
              <a:buClr>
                <a:schemeClr val="dk1"/>
              </a:buClr>
              <a:buSzPts val="1200"/>
            </a:pPr>
            <a:r>
              <a:rPr lang="en-US" dirty="0">
                <a:latin typeface="Verdana"/>
                <a:ea typeface="Verdana"/>
                <a:cs typeface="Verdana"/>
              </a:rPr>
              <a:t>THE UIPATH DIFFERENCE</a:t>
            </a:r>
          </a:p>
          <a:p>
            <a:pPr marL="0" indent="0">
              <a:buClr>
                <a:schemeClr val="dk1"/>
              </a:buClr>
              <a:buSzPts val="1200"/>
            </a:pPr>
            <a:endParaRPr lang="en-US" dirty="0"/>
          </a:p>
          <a:p>
            <a:pPr marL="176530" indent="-176530">
              <a:buClr>
                <a:schemeClr val="dk1"/>
              </a:buClr>
              <a:buSzPts val="1200"/>
              <a:buFont typeface="Arial"/>
              <a:buChar char="•"/>
            </a:pPr>
            <a:r>
              <a:rPr lang="en-US" dirty="0">
                <a:latin typeface="Verdana"/>
                <a:ea typeface="Verdana"/>
                <a:cs typeface="Verdana"/>
              </a:rPr>
              <a:t>Flexible architecture frees robots to execute any process with speed and 100% accuracy</a:t>
            </a:r>
          </a:p>
          <a:p>
            <a:pPr marL="176530" indent="-176530">
              <a:buClr>
                <a:schemeClr val="dk1"/>
              </a:buClr>
              <a:buSzPts val="1200"/>
              <a:buFont typeface="Arial"/>
              <a:buChar char="•"/>
            </a:pPr>
            <a:r>
              <a:rPr lang="en-US" dirty="0">
                <a:latin typeface="Verdana"/>
                <a:ea typeface="Verdana"/>
                <a:cs typeface="Verdana"/>
              </a:rPr>
              <a:t>Supports both attended and unattended robots on a single enterprise platform</a:t>
            </a:r>
          </a:p>
          <a:p>
            <a:pPr marL="176530" indent="-176530">
              <a:buClr>
                <a:schemeClr val="dk1"/>
              </a:buClr>
              <a:buSzPts val="1200"/>
              <a:buFont typeface="Arial"/>
              <a:buChar char="•"/>
            </a:pPr>
            <a:r>
              <a:rPr lang="en-US" dirty="0">
                <a:latin typeface="Verdana"/>
                <a:ea typeface="Verdana"/>
                <a:cs typeface="Verdana"/>
              </a:rPr>
              <a:t>Multi-tenancy allows privacy &amp; security for many users in a single robot management (UiPath Orchestrator) instance </a:t>
            </a:r>
            <a:endParaRPr lang="en-US" dirty="0">
              <a:ea typeface="Verdana"/>
              <a:cs typeface="Verdana"/>
            </a:endParaRPr>
          </a:p>
          <a:p>
            <a:pPr marL="176530" indent="-176530">
              <a:buClr>
                <a:schemeClr val="dk1"/>
              </a:buClr>
              <a:buSzPts val="1200"/>
              <a:buFont typeface="Arial"/>
              <a:buChar char="•"/>
            </a:pPr>
            <a:r>
              <a:rPr lang="en-US" dirty="0">
                <a:latin typeface="Verdana"/>
                <a:ea typeface="Verdana"/>
                <a:cs typeface="Verdana"/>
              </a:rPr>
              <a:t>High-density robotics enables many robots to run on a single VM, on-premises or in the cloud</a:t>
            </a:r>
          </a:p>
          <a:p>
            <a:pPr marL="176530" indent="-176530">
              <a:buClr>
                <a:schemeClr val="dk1"/>
              </a:buClr>
              <a:buSzPts val="1200"/>
              <a:buFont typeface="Arial"/>
              <a:buChar char="•"/>
            </a:pPr>
            <a:r>
              <a:rPr lang="en-US" dirty="0">
                <a:latin typeface="Verdana"/>
                <a:ea typeface="Verdana"/>
                <a:cs typeface="Verdana"/>
              </a:rPr>
              <a:t>Intelligent scheduling of process automations optimizes the digital workforce and operational performance</a:t>
            </a:r>
          </a:p>
          <a:p>
            <a:pPr marL="0" indent="0"/>
            <a:endParaRPr lang="en-US" b="1" dirty="0"/>
          </a:p>
          <a:p>
            <a:pPr marL="0" indent="0"/>
            <a:endParaRPr lang="en-US" b="1" dirty="0"/>
          </a:p>
          <a:p>
            <a:pPr marL="0" indent="0"/>
            <a:endParaRPr lang="en-US" b="1" dirty="0"/>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18</a:t>
            </a:fld>
            <a:endParaRPr lang="en-US"/>
          </a:p>
        </p:txBody>
      </p:sp>
    </p:spTree>
    <p:extLst>
      <p:ext uri="{BB962C8B-B14F-4D97-AF65-F5344CB8AC3E}">
        <p14:creationId xmlns:p14="http://schemas.microsoft.com/office/powerpoint/2010/main" val="2176951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30" indent="-176530">
              <a:buClr>
                <a:schemeClr val="dk1"/>
              </a:buClr>
              <a:buSzPts val="1200"/>
              <a:buFont typeface="Arial"/>
              <a:buChar char="•"/>
            </a:pPr>
            <a:r>
              <a:rPr lang="en-US" dirty="0">
                <a:latin typeface="Verdana"/>
                <a:ea typeface="Verdana"/>
                <a:cs typeface="Verdana"/>
              </a:rPr>
              <a:t>With huge scale operations you save millions of hours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Adding massive capacity</a:t>
            </a:r>
            <a:endParaRPr lang="en-US" sz="1100" dirty="0">
              <a:latin typeface="Verdana"/>
              <a:ea typeface="Verdana"/>
              <a:cs typeface="Verdana"/>
            </a:endParaRPr>
          </a:p>
          <a:p>
            <a:pPr marL="176530" indent="-176530">
              <a:buClr>
                <a:schemeClr val="dk1"/>
              </a:buClr>
              <a:buSzPts val="1200"/>
              <a:buFont typeface="Arial"/>
              <a:buChar char="•"/>
            </a:pPr>
            <a:r>
              <a:rPr lang="en-US" dirty="0">
                <a:latin typeface="Verdana"/>
                <a:ea typeface="Verdana"/>
                <a:cs typeface="Verdana"/>
              </a:rPr>
              <a:t>When you zoom out on the digital workforce it is making a huge difference</a:t>
            </a:r>
          </a:p>
          <a:p>
            <a:pPr marL="0" indent="0">
              <a:buClr>
                <a:schemeClr val="dk1"/>
              </a:buClr>
              <a:buSzPts val="1200"/>
            </a:pPr>
            <a:endParaRPr lang="en-US" dirty="0"/>
          </a:p>
          <a:p>
            <a:pPr marL="0" indent="0">
              <a:buClr>
                <a:schemeClr val="dk1"/>
              </a:buClr>
              <a:buSzPts val="1200"/>
            </a:pPr>
            <a:r>
              <a:rPr lang="en-US" dirty="0">
                <a:latin typeface="Verdana"/>
                <a:ea typeface="Verdana"/>
                <a:cs typeface="Verdana"/>
              </a:rPr>
              <a:t>OUTCOMES</a:t>
            </a:r>
          </a:p>
          <a:p>
            <a:pPr marL="176679" indent="-98155">
              <a:buClr>
                <a:schemeClr val="dk1"/>
              </a:buClr>
              <a:buSzPts val="1200"/>
            </a:pPr>
            <a:endParaRPr lang="en-US" dirty="0"/>
          </a:p>
          <a:p>
            <a:pPr marL="176530" indent="-176530">
              <a:buClr>
                <a:schemeClr val="dk1"/>
              </a:buClr>
              <a:buSzPts val="1200"/>
              <a:buFont typeface="Arial"/>
              <a:buChar char="•"/>
            </a:pPr>
            <a:r>
              <a:rPr lang="en-US" dirty="0">
                <a:latin typeface="Verdana"/>
                <a:ea typeface="Verdana"/>
                <a:cs typeface="Verdana"/>
              </a:rPr>
              <a:t>UiPath Robots give complete automation solution coverage to cover all front-office and back-office requirements and opportunities</a:t>
            </a:r>
          </a:p>
          <a:p>
            <a:pPr marL="176530" indent="-176530">
              <a:buClr>
                <a:schemeClr val="dk1"/>
              </a:buClr>
              <a:buSzPts val="1200"/>
              <a:buFont typeface="Arial"/>
              <a:buChar char="•"/>
            </a:pPr>
            <a:r>
              <a:rPr lang="en-US" dirty="0">
                <a:latin typeface="Verdana"/>
                <a:ea typeface="Verdana"/>
                <a:cs typeface="Verdana"/>
              </a:rPr>
              <a:t>Orchestrator scales &amp; prioritizes work queues &amp; robots </a:t>
            </a:r>
            <a:br>
              <a:rPr lang="en-US" dirty="0">
                <a:cs typeface="Verdana"/>
              </a:rPr>
            </a:br>
            <a:r>
              <a:rPr lang="en-US" dirty="0">
                <a:latin typeface="Verdana"/>
                <a:ea typeface="Verdana"/>
                <a:cs typeface="Verdana"/>
              </a:rPr>
              <a:t>on-demand to meet SLAs</a:t>
            </a:r>
          </a:p>
          <a:p>
            <a:pPr marL="176530" indent="-176530">
              <a:buClr>
                <a:schemeClr val="dk1"/>
              </a:buClr>
              <a:buSzPts val="1200"/>
              <a:buFont typeface="Arial"/>
              <a:buChar char="•"/>
            </a:pPr>
            <a:r>
              <a:rPr lang="en-US" dirty="0">
                <a:latin typeface="Verdana"/>
                <a:ea typeface="Verdana"/>
                <a:cs typeface="Verdana"/>
              </a:rPr>
              <a:t>Platform design efficiently utilizes customer infrastructure: cloud, premises datacenters &amp; desktops </a:t>
            </a:r>
            <a:endParaRPr lang="en-US" dirty="0">
              <a:ea typeface="Verdana"/>
              <a:cs typeface="Verdana"/>
            </a:endParaRPr>
          </a:p>
          <a:p>
            <a:pPr marL="176530" indent="-176530">
              <a:buClr>
                <a:schemeClr val="dk1"/>
              </a:buClr>
              <a:buSzPts val="1200"/>
              <a:buFont typeface="Arial"/>
              <a:buChar char="•"/>
            </a:pPr>
            <a:r>
              <a:rPr lang="en-US" dirty="0"/>
              <a:t>Platform able to collaboratively integrate with existing BPM &amp; ERP systems</a:t>
            </a:r>
            <a:endParaRPr lang="en-US" dirty="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F3A5702B-7F4B-4297-A304-668E721D43DB}" type="slidenum">
              <a:rPr lang="en-US" smtClean="0"/>
              <a:pPr/>
              <a:t>19</a:t>
            </a:fld>
            <a:endParaRPr lang="en-US"/>
          </a:p>
        </p:txBody>
      </p:sp>
    </p:spTree>
    <p:extLst>
      <p:ext uri="{BB962C8B-B14F-4D97-AF65-F5344CB8AC3E}">
        <p14:creationId xmlns:p14="http://schemas.microsoft.com/office/powerpoint/2010/main" val="36817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1145" indent="-235572" defTabSz="942289">
              <a:defRPr/>
            </a:pPr>
            <a:r>
              <a:rPr lang="en-US" dirty="0" err="1"/>
              <a:t>UiPath’s</a:t>
            </a:r>
            <a:r>
              <a:rPr lang="en-US" dirty="0"/>
              <a:t> technology enables security to get better, faster, and cover more areas than ever before</a:t>
            </a:r>
            <a:endParaRPr lang="en-US" b="0" u="none" dirty="0"/>
          </a:p>
          <a:p>
            <a:pPr marL="471145" indent="-235572" defTabSz="942289">
              <a:defRPr/>
            </a:pPr>
            <a:endParaRPr lang="en-US" b="0" u="none" dirty="0"/>
          </a:p>
          <a:p>
            <a:pPr marL="471145" indent="-235572" defTabSz="942289">
              <a:defRPr/>
            </a:pPr>
            <a:r>
              <a:rPr lang="en-US" b="1" u="sng" dirty="0"/>
              <a:t>Scope of audit</a:t>
            </a:r>
          </a:p>
          <a:p>
            <a:pPr marL="471145" indent="-235572" defTabSz="942289">
              <a:buFont typeface="Arial" panose="020B0604020202020204" pitchFamily="34" charset="0"/>
              <a:buChar char="•"/>
              <a:defRPr/>
            </a:pPr>
            <a:r>
              <a:rPr lang="en-US" dirty="0"/>
              <a:t>Pre-RPA - </a:t>
            </a:r>
            <a:r>
              <a:rPr lang="en-US" i="1" kern="1200" dirty="0"/>
              <a:t>Standard audit coverage on average is &lt;10% of volume for systems &amp; financial balances</a:t>
            </a:r>
            <a:r>
              <a:rPr lang="en-US" kern="1200" dirty="0"/>
              <a:t>​</a:t>
            </a:r>
            <a:endParaRPr lang="en-US" dirty="0"/>
          </a:p>
          <a:p>
            <a:pPr marL="471145" indent="-235572" defTabSz="942289">
              <a:buFont typeface="Arial" panose="020B0604020202020204" pitchFamily="34" charset="0"/>
              <a:buChar char="•"/>
              <a:defRPr/>
            </a:pPr>
            <a:r>
              <a:rPr lang="en-US" dirty="0"/>
              <a:t>Post-RPA - </a:t>
            </a:r>
            <a:r>
              <a:rPr lang="en-US" i="1" kern="1200" dirty="0"/>
              <a:t>Audit coverage can be 100% based on automations introduced &amp; overall goals</a:t>
            </a:r>
            <a:r>
              <a:rPr lang="en-US" kern="1200" dirty="0"/>
              <a:t>​</a:t>
            </a:r>
            <a:endParaRPr lang="en-US" dirty="0"/>
          </a:p>
          <a:p>
            <a:pPr marL="235572" indent="0"/>
            <a:r>
              <a:rPr lang="en-US" b="1" u="sng" dirty="0"/>
              <a:t>Process design/execution</a:t>
            </a:r>
          </a:p>
          <a:p>
            <a:pPr marL="412252" indent="-176679" defTabSz="942289">
              <a:buFont typeface="Arial" panose="020B0604020202020204" pitchFamily="34" charset="0"/>
              <a:buChar char="•"/>
              <a:defRPr/>
            </a:pPr>
            <a:r>
              <a:rPr lang="en-US" dirty="0"/>
              <a:t>Pre-RPA - </a:t>
            </a:r>
            <a:r>
              <a:rPr lang="en-US" i="1" kern="1200" dirty="0"/>
              <a:t>Multiple processes across geographies for same activity invoicing, server creation, etc.…</a:t>
            </a:r>
            <a:endParaRPr lang="en-US" dirty="0"/>
          </a:p>
          <a:p>
            <a:pPr marL="412252" indent="-176679" defTabSz="942289">
              <a:buFont typeface="Arial" panose="020B0604020202020204" pitchFamily="34" charset="0"/>
              <a:buChar char="•"/>
              <a:defRPr/>
            </a:pPr>
            <a:r>
              <a:rPr lang="en-US" dirty="0"/>
              <a:t>Post-RPA - </a:t>
            </a:r>
            <a:r>
              <a:rPr lang="en-US" i="1" kern="1200" dirty="0"/>
              <a:t>Standardized single process by a robot that can be modified based on a controlled environment</a:t>
            </a:r>
            <a:r>
              <a:rPr lang="en-US" kern="1200" dirty="0"/>
              <a:t>​</a:t>
            </a:r>
            <a:endParaRPr lang="en-US" dirty="0"/>
          </a:p>
          <a:p>
            <a:pPr marL="235572" indent="0"/>
            <a:r>
              <a:rPr lang="en-US" b="1" u="sng" dirty="0"/>
              <a:t>Ecosystem</a:t>
            </a:r>
          </a:p>
          <a:p>
            <a:pPr marL="412252" indent="-176679" defTabSz="942289">
              <a:buFont typeface="Arial" panose="020B0604020202020204" pitchFamily="34" charset="0"/>
              <a:buChar char="•"/>
              <a:defRPr/>
            </a:pPr>
            <a:r>
              <a:rPr lang="en-US" dirty="0"/>
              <a:t>Pre-RPA - </a:t>
            </a:r>
            <a:r>
              <a:rPr lang="en-US" i="1" kern="1200" dirty="0"/>
              <a:t>Manual interfaces to create automations via middleware, risk to servers, access, &amp; systems</a:t>
            </a:r>
            <a:r>
              <a:rPr lang="en-US" kern="1200" dirty="0"/>
              <a:t>​</a:t>
            </a:r>
            <a:endParaRPr lang="en-US" dirty="0"/>
          </a:p>
          <a:p>
            <a:pPr marL="412252" indent="-176679">
              <a:buFont typeface="Arial" panose="020B0604020202020204" pitchFamily="34" charset="0"/>
              <a:buChar char="•"/>
            </a:pPr>
            <a:r>
              <a:rPr lang="en-US" dirty="0"/>
              <a:t>Post-RPA - </a:t>
            </a:r>
            <a:r>
              <a:rPr lang="en-US" i="1" kern="1200" dirty="0"/>
              <a:t>Robot that utilizes UI elements to interact with systems … requires no coding changes in systems</a:t>
            </a:r>
          </a:p>
          <a:p>
            <a:pPr marL="235572" indent="0"/>
            <a:r>
              <a:rPr lang="en-US" b="1" u="sng" kern="1200" dirty="0"/>
              <a:t>Manual Error</a:t>
            </a:r>
          </a:p>
          <a:p>
            <a:pPr marL="412252" indent="-176679" defTabSz="942289">
              <a:buFont typeface="Arial" panose="020B0604020202020204" pitchFamily="34" charset="0"/>
              <a:buChar char="•"/>
              <a:defRPr/>
            </a:pPr>
            <a:r>
              <a:rPr lang="en-US" kern="1200" dirty="0"/>
              <a:t>Pre-RPA - </a:t>
            </a:r>
            <a:r>
              <a:rPr lang="en-US" i="1" kern="1200" dirty="0"/>
              <a:t>Human input processes can contain multiple manual errors from typing to timing</a:t>
            </a:r>
            <a:r>
              <a:rPr lang="en-US" kern="1200" dirty="0"/>
              <a:t>​</a:t>
            </a:r>
            <a:endParaRPr lang="en-US" dirty="0"/>
          </a:p>
          <a:p>
            <a:pPr marL="412252" indent="-176679" defTabSz="942289">
              <a:buFont typeface="Arial" panose="020B0604020202020204" pitchFamily="34" charset="0"/>
              <a:buChar char="•"/>
              <a:defRPr/>
            </a:pPr>
            <a:r>
              <a:rPr lang="en-US" i="0" dirty="0"/>
              <a:t>Post-RPA - </a:t>
            </a:r>
            <a:r>
              <a:rPr lang="en-US" i="1" kern="1200" dirty="0"/>
              <a:t>Attended automation can use humans while controlling what is inputted into the system</a:t>
            </a:r>
            <a:r>
              <a:rPr lang="en-US" kern="1200" dirty="0"/>
              <a:t>​</a:t>
            </a:r>
            <a:endParaRPr lang="en-US" dirty="0"/>
          </a:p>
          <a:p>
            <a:pPr marL="235572" indent="0"/>
            <a:endParaRPr lang="en-US" i="0" dirty="0"/>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Verdana"/>
                <a:ea typeface="Verdana"/>
                <a:cs typeface="Verdana"/>
                <a:sym typeface="Verdana"/>
              </a:rPr>
              <a:pPr algn="r"/>
              <a:t>20</a:t>
            </a:fld>
            <a:endParaRPr lang="en-US" sz="12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92114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Verdana" panose="020B0604030504040204" pitchFamily="34" charset="0"/>
                <a:ea typeface="+mn-ea"/>
                <a:cs typeface="+mn-cs"/>
              </a:rPr>
              <a:t>Source: https://drive.google.com/drive/u/0/folders/1z0QLRm_imHL2Ky2TmIHFqx1meCocybF8</a:t>
            </a:r>
          </a:p>
        </p:txBody>
      </p:sp>
      <p:sp>
        <p:nvSpPr>
          <p:cNvPr id="4" name="Slide Number Placeholder 3"/>
          <p:cNvSpPr>
            <a:spLocks noGrp="1"/>
          </p:cNvSpPr>
          <p:nvPr>
            <p:ph type="sldNum" sz="quarter" idx="10"/>
          </p:nvPr>
        </p:nvSpPr>
        <p:spPr/>
        <p:txBody>
          <a:bodyPr/>
          <a:lstStyle/>
          <a:p>
            <a:fld id="{F3A5702B-7F4B-4297-A304-668E721D43D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43654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Verdana"/>
                <a:ea typeface="Verdana"/>
                <a:cs typeface="Verdana"/>
                <a:sym typeface="Verdana"/>
              </a:rPr>
              <a:t>21</a:t>
            </a:fld>
            <a:endParaRPr lang="en-US"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08681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4465" indent="-294465">
              <a:buFont typeface="Arial" panose="020B0604020202020204" pitchFamily="34" charset="0"/>
              <a:buChar char="•"/>
            </a:pPr>
            <a:r>
              <a:rPr lang="en-US" dirty="0"/>
              <a:t>Increased revenue </a:t>
            </a:r>
          </a:p>
          <a:p>
            <a:pPr marL="765610" lvl="1" indent="-294465">
              <a:buFont typeface="Arial" panose="020B0604020202020204" pitchFamily="34" charset="0"/>
              <a:buChar char="•"/>
            </a:pPr>
            <a:r>
              <a:rPr lang="en-US" dirty="0"/>
              <a:t>protect revenue and customer relationship by ensuring 100% compliance</a:t>
            </a:r>
          </a:p>
          <a:p>
            <a:pPr marL="765610" lvl="1" indent="-294465">
              <a:buFont typeface="Arial" panose="020B0604020202020204" pitchFamily="34" charset="0"/>
              <a:buChar char="•"/>
            </a:pPr>
            <a:r>
              <a:rPr lang="en-US" dirty="0"/>
              <a:t>Improved customer satisfaction with increased reporting accuracy</a:t>
            </a:r>
          </a:p>
          <a:p>
            <a:pPr marL="765610" lvl="1" indent="-294465">
              <a:buFont typeface="Arial" panose="020B0604020202020204" pitchFamily="34" charset="0"/>
              <a:buChar char="•"/>
            </a:pPr>
            <a:r>
              <a:rPr lang="en-US" dirty="0"/>
              <a:t>Higher results generated as reporting is quick, compliant, and error-free</a:t>
            </a:r>
          </a:p>
          <a:p>
            <a:pPr marL="765610" lvl="1" indent="-294465">
              <a:buFont typeface="Arial" panose="020B0604020202020204" pitchFamily="34" charset="0"/>
              <a:buChar char="•"/>
            </a:pPr>
            <a:r>
              <a:rPr lang="en-US" dirty="0"/>
              <a:t>Employees focus on higher value task contributing to higher revenue stream</a:t>
            </a:r>
          </a:p>
          <a:p>
            <a:pPr marL="294465" indent="-294465">
              <a:buFont typeface="Arial" panose="020B0604020202020204" pitchFamily="34" charset="0"/>
              <a:buChar char="•"/>
            </a:pPr>
            <a:r>
              <a:rPr lang="en-US" dirty="0"/>
              <a:t>Decreased cost  </a:t>
            </a:r>
          </a:p>
          <a:p>
            <a:pPr marL="765610" lvl="1" indent="-294465">
              <a:buFont typeface="Arial" panose="020B0604020202020204" pitchFamily="34" charset="0"/>
              <a:buChar char="•"/>
            </a:pPr>
            <a:r>
              <a:rPr lang="en-US" dirty="0"/>
              <a:t>avoid fines and damage to brand reputation due to non-compliance</a:t>
            </a:r>
          </a:p>
          <a:p>
            <a:pPr marL="765610" lvl="1" indent="-294465">
              <a:buFont typeface="Arial" panose="020B0604020202020204" pitchFamily="34" charset="0"/>
              <a:buChar char="•"/>
            </a:pPr>
            <a:r>
              <a:rPr lang="en-US" dirty="0"/>
              <a:t>Reduce cost of manual labor to monitor and manage complex and voluminous data</a:t>
            </a:r>
          </a:p>
          <a:p>
            <a:pPr marL="765610" lvl="1" indent="-294465">
              <a:buFont typeface="Arial" panose="020B0604020202020204" pitchFamily="34" charset="0"/>
              <a:buChar char="•"/>
            </a:pPr>
            <a:r>
              <a:rPr lang="en-US" dirty="0"/>
              <a:t>Reduce cost of poor quality by cutting down on manual errors</a:t>
            </a:r>
          </a:p>
          <a:p>
            <a:pPr marL="765610" lvl="1" indent="-294465">
              <a:buFont typeface="Arial" panose="020B0604020202020204" pitchFamily="34" charset="0"/>
              <a:buChar char="•"/>
            </a:pPr>
            <a:r>
              <a:rPr lang="en-US" dirty="0"/>
              <a:t>Business operation cost decreases with increased compliance, error-free result</a:t>
            </a:r>
          </a:p>
          <a:p>
            <a:pPr marL="765610" lvl="1" indent="-294465">
              <a:buFont typeface="Arial" panose="020B0604020202020204" pitchFamily="34" charset="0"/>
              <a:buChar char="•"/>
            </a:pPr>
            <a:r>
              <a:rPr lang="en-US" dirty="0"/>
              <a:t>Reduce cost of implementation to adjust to change in policy/process</a:t>
            </a:r>
          </a:p>
          <a:p>
            <a:pPr marL="294465" indent="-294465">
              <a:buFont typeface="Arial" panose="020B0604020202020204" pitchFamily="34" charset="0"/>
              <a:buChar char="•"/>
            </a:pPr>
            <a:r>
              <a:rPr lang="en-US" dirty="0"/>
              <a:t>Reduced risk</a:t>
            </a:r>
          </a:p>
          <a:p>
            <a:pPr marL="765610" lvl="1" indent="-294465">
              <a:buFont typeface="Arial" panose="020B0604020202020204" pitchFamily="34" charset="0"/>
              <a:buChar char="•"/>
            </a:pPr>
            <a:r>
              <a:rPr lang="en-US" dirty="0"/>
              <a:t>Early detection of fraud (internal and external actors)</a:t>
            </a:r>
          </a:p>
          <a:p>
            <a:pPr marL="765610" lvl="1" indent="-294465">
              <a:buFont typeface="Arial" panose="020B0604020202020204" pitchFamily="34" charset="0"/>
              <a:buChar char="•"/>
            </a:pPr>
            <a:r>
              <a:rPr lang="en-US" dirty="0"/>
              <a:t>Reduces non-compliant employee behavior with immediate desktop alert</a:t>
            </a:r>
          </a:p>
          <a:p>
            <a:pPr marL="765610" lvl="1" indent="-294465">
              <a:buFont typeface="Arial" panose="020B0604020202020204" pitchFamily="34" charset="0"/>
              <a:buChar char="•"/>
            </a:pPr>
            <a:r>
              <a:rPr lang="en-US" dirty="0"/>
              <a:t>Multi-factor authentication and use of soft tokens</a:t>
            </a:r>
          </a:p>
          <a:p>
            <a:pPr marL="765610" lvl="1" indent="-294465">
              <a:buFont typeface="Arial" panose="020B0604020202020204" pitchFamily="34" charset="0"/>
              <a:buChar char="•"/>
            </a:pPr>
            <a:r>
              <a:rPr lang="en-US" dirty="0"/>
              <a:t>Role-based access control reduces risk of data leakage as authorized people have access to data</a:t>
            </a:r>
          </a:p>
          <a:p>
            <a:pPr marL="765610" lvl="1" indent="-294465">
              <a:buFont typeface="Arial" panose="020B0604020202020204" pitchFamily="34" charset="0"/>
              <a:buChar char="•"/>
            </a:pPr>
            <a:r>
              <a:rPr lang="en-US" dirty="0"/>
              <a:t>Simple HTTP protocol framework reduces risk of managing multiple server ports and access controls</a:t>
            </a:r>
          </a:p>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Verdana"/>
                <a:ea typeface="Verdana"/>
                <a:cs typeface="Verdana"/>
                <a:sym typeface="Verdana"/>
              </a:rPr>
              <a:pPr algn="r"/>
              <a:t>22</a:t>
            </a:fld>
            <a:endParaRPr lang="en-US" sz="12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505176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Verdana" panose="020B0604030504040204" pitchFamily="34" charset="0"/>
                <a:ea typeface="+mn-ea"/>
                <a:cs typeface="+mn-cs"/>
              </a:rPr>
              <a:t>UiPath Enterprise RPA Platform consists of three core components, </a:t>
            </a:r>
            <a:r>
              <a:rPr lang="en-US" sz="1200" b="1" i="0" u="none" strike="noStrike" kern="1200" dirty="0">
                <a:solidFill>
                  <a:schemeClr val="tx1"/>
                </a:solidFill>
                <a:effectLst/>
                <a:latin typeface="Verdana" panose="020B0604030504040204" pitchFamily="34" charset="0"/>
                <a:ea typeface="+mn-ea"/>
                <a:cs typeface="+mn-cs"/>
              </a:rPr>
              <a:t>Studio, Orchestrator, </a:t>
            </a:r>
            <a:r>
              <a:rPr lang="en-US" sz="1200" b="0" i="0" u="none" strike="noStrike" kern="1200" dirty="0">
                <a:solidFill>
                  <a:schemeClr val="tx1"/>
                </a:solidFill>
                <a:effectLst/>
                <a:latin typeface="Verdana" panose="020B0604030504040204" pitchFamily="34" charset="0"/>
                <a:ea typeface="+mn-ea"/>
                <a:cs typeface="+mn-cs"/>
              </a:rPr>
              <a:t>and</a:t>
            </a:r>
            <a:r>
              <a:rPr lang="en-US" sz="1200" b="1" i="0" u="none" strike="noStrike" kern="1200" dirty="0">
                <a:solidFill>
                  <a:schemeClr val="tx1"/>
                </a:solidFill>
                <a:effectLst/>
                <a:latin typeface="Verdana" panose="020B0604030504040204" pitchFamily="34" charset="0"/>
                <a:ea typeface="+mn-ea"/>
                <a:cs typeface="+mn-cs"/>
              </a:rPr>
              <a:t> Robots.</a:t>
            </a:r>
          </a:p>
          <a:p>
            <a:br>
              <a:rPr lang="en-US" sz="1200" b="1" i="0" u="none" strike="noStrike" kern="1200" dirty="0">
                <a:solidFill>
                  <a:schemeClr val="tx1"/>
                </a:solidFill>
                <a:effectLst/>
                <a:latin typeface="Verdana" panose="020B0604030504040204" pitchFamily="34" charset="0"/>
                <a:ea typeface="+mn-ea"/>
                <a:cs typeface="+mn-cs"/>
              </a:rPr>
            </a:br>
            <a:endParaRPr lang="en-US" sz="1200" b="1" i="0" u="none" strike="noStrike" kern="1200" dirty="0">
              <a:solidFill>
                <a:schemeClr val="tx1"/>
              </a:solidFill>
              <a:effectLst/>
              <a:latin typeface="Verdana" panose="020B0604030504040204" pitchFamily="34" charset="0"/>
              <a:ea typeface="+mn-ea"/>
              <a:cs typeface="+mn-cs"/>
            </a:endParaRPr>
          </a:p>
          <a:p>
            <a:r>
              <a:rPr lang="en-US" sz="1200" b="1" i="0" u="none" strike="noStrike" kern="1200" dirty="0">
                <a:solidFill>
                  <a:schemeClr val="tx1"/>
                </a:solidFill>
                <a:effectLst/>
                <a:latin typeface="Verdana" panose="020B0604030504040204" pitchFamily="34" charset="0"/>
                <a:ea typeface="+mn-ea"/>
                <a:cs typeface="+mn-cs"/>
              </a:rPr>
              <a:t>Studio</a:t>
            </a:r>
            <a:r>
              <a:rPr lang="en-US" sz="1200" b="0" i="0" u="none" strike="noStrike" kern="1200" dirty="0">
                <a:solidFill>
                  <a:schemeClr val="tx1"/>
                </a:solidFill>
                <a:effectLst/>
                <a:latin typeface="Verdana" panose="020B0604030504040204" pitchFamily="34" charset="0"/>
                <a:ea typeface="+mn-ea"/>
                <a:cs typeface="+mn-cs"/>
              </a:rPr>
              <a:t> -  is a widely adopted automation designing tool with over 300K users worldwide. Studio is the best in-class Integrated Development Environment (IDE) offering ease-of-use, high degree of flexibility, allowing a user to compose automation workflow for business process of any complexity level. Studio is an intuitive digital canvas accommodating users with varied skillset to build automation workflow using several methods such as drag-drop readymade components, custom recorders, using supported programming languages etc.</a:t>
            </a:r>
          </a:p>
          <a:p>
            <a:br>
              <a:rPr lang="en-US" sz="1200" b="0" i="0" u="none" strike="noStrike" kern="1200" dirty="0">
                <a:solidFill>
                  <a:schemeClr val="tx1"/>
                </a:solidFill>
                <a:effectLst/>
                <a:latin typeface="Verdana" panose="020B0604030504040204" pitchFamily="34" charset="0"/>
                <a:ea typeface="+mn-ea"/>
                <a:cs typeface="+mn-cs"/>
              </a:rPr>
            </a:br>
            <a:endParaRPr lang="en-US" sz="1200" b="0" i="0" u="none" strike="noStrike" kern="1200" dirty="0">
              <a:solidFill>
                <a:schemeClr val="tx1"/>
              </a:solidFill>
              <a:effectLst/>
              <a:latin typeface="Verdana" panose="020B0604030504040204" pitchFamily="34" charset="0"/>
              <a:ea typeface="+mn-ea"/>
              <a:cs typeface="+mn-cs"/>
            </a:endParaRPr>
          </a:p>
          <a:p>
            <a:r>
              <a:rPr lang="en-US" sz="1200" b="1" i="0" u="none" strike="noStrike" kern="1200" dirty="0">
                <a:solidFill>
                  <a:schemeClr val="tx1"/>
                </a:solidFill>
                <a:effectLst/>
                <a:latin typeface="Verdana" panose="020B0604030504040204" pitchFamily="34" charset="0"/>
                <a:ea typeface="+mn-ea"/>
                <a:cs typeface="+mn-cs"/>
              </a:rPr>
              <a:t>Orchestrator</a:t>
            </a:r>
            <a:r>
              <a:rPr lang="en-US" sz="1200" b="0" i="0" u="none" strike="noStrike" kern="1200" dirty="0">
                <a:solidFill>
                  <a:schemeClr val="tx1"/>
                </a:solidFill>
                <a:effectLst/>
                <a:latin typeface="Verdana" panose="020B0604030504040204" pitchFamily="34" charset="0"/>
                <a:ea typeface="+mn-ea"/>
                <a:cs typeface="+mn-cs"/>
              </a:rPr>
              <a:t> - is a central web-based control system which helps an administrator to securely manage, control, and schedule enterprise-wide digital workforce. Orchestrator has several features but it’s 4 main capabilities include: </a:t>
            </a:r>
            <a:br>
              <a:rPr lang="en-US" sz="1200" b="0" i="0" u="none" strike="noStrike" kern="1200" dirty="0">
                <a:solidFill>
                  <a:schemeClr val="tx1"/>
                </a:solidFill>
                <a:effectLst/>
                <a:latin typeface="Verdana" panose="020B0604030504040204" pitchFamily="34" charset="0"/>
                <a:ea typeface="+mn-ea"/>
                <a:cs typeface="+mn-cs"/>
              </a:rPr>
            </a:br>
            <a:endParaRPr lang="en-US" sz="1200" b="0" i="0" u="none" strike="noStrike" kern="1200" dirty="0">
              <a:solidFill>
                <a:schemeClr val="tx1"/>
              </a:solidFill>
              <a:effectLst/>
              <a:latin typeface="Verdana" panose="020B0604030504040204" pitchFamily="34" charset="0"/>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Verdana" panose="020B0604030504040204" pitchFamily="34" charset="0"/>
                <a:ea typeface="+mn-ea"/>
                <a:cs typeface="+mn-cs"/>
              </a:rPr>
              <a:t>Scalable Automation - Deploy, control and monitor your UiPath Robots at any scale</a:t>
            </a:r>
          </a:p>
          <a:p>
            <a:pPr marL="171450" indent="-171450">
              <a:buFont typeface="Arial" panose="020B0604020202020204" pitchFamily="34" charset="0"/>
              <a:buChar char="•"/>
            </a:pPr>
            <a:r>
              <a:rPr lang="en-US" sz="1200" b="0" i="0" u="none" strike="noStrike" kern="1200" dirty="0">
                <a:solidFill>
                  <a:schemeClr val="tx1"/>
                </a:solidFill>
                <a:effectLst/>
                <a:latin typeface="Verdana" panose="020B0604030504040204" pitchFamily="34" charset="0"/>
                <a:ea typeface="+mn-ea"/>
                <a:cs typeface="+mn-cs"/>
              </a:rPr>
              <a:t>Business Insights - Deep visibility into performance, with powerful real time analytics.</a:t>
            </a:r>
          </a:p>
          <a:p>
            <a:pPr marL="171450" indent="-171450">
              <a:buFont typeface="Arial" panose="020B0604020202020204" pitchFamily="34" charset="0"/>
              <a:buChar char="•"/>
            </a:pPr>
            <a:r>
              <a:rPr lang="en-US" sz="1200" b="0" i="0" u="none" strike="noStrike" kern="1200" dirty="0">
                <a:solidFill>
                  <a:schemeClr val="tx1"/>
                </a:solidFill>
                <a:effectLst/>
                <a:latin typeface="Verdana" panose="020B0604030504040204" pitchFamily="34" charset="0"/>
                <a:ea typeface="+mn-ea"/>
                <a:cs typeface="+mn-cs"/>
              </a:rPr>
              <a:t>Enterprise Protection - Comply with security and regulatory requirements</a:t>
            </a:r>
          </a:p>
          <a:p>
            <a:pPr marL="171450" indent="-171450">
              <a:buFont typeface="Arial" panose="020B0604020202020204" pitchFamily="34" charset="0"/>
              <a:buChar char="•"/>
            </a:pPr>
            <a:r>
              <a:rPr lang="en-US" sz="1200" b="0" i="0" u="none" strike="noStrike" kern="1200" dirty="0">
                <a:solidFill>
                  <a:schemeClr val="tx1"/>
                </a:solidFill>
                <a:effectLst/>
                <a:latin typeface="Verdana" panose="020B0604030504040204" pitchFamily="34" charset="0"/>
                <a:ea typeface="+mn-ea"/>
                <a:cs typeface="+mn-cs"/>
              </a:rPr>
              <a:t>Flexible Management - Deployment choice,  modern admin experiences and an open platform</a:t>
            </a:r>
          </a:p>
          <a:p>
            <a:br>
              <a:rPr lang="en-US" sz="1200" b="0" i="0" u="none" strike="noStrike" kern="1200" dirty="0">
                <a:solidFill>
                  <a:schemeClr val="tx1"/>
                </a:solidFill>
                <a:effectLst/>
                <a:latin typeface="Verdana" panose="020B0604030504040204" pitchFamily="34" charset="0"/>
                <a:ea typeface="+mn-ea"/>
                <a:cs typeface="+mn-cs"/>
              </a:rPr>
            </a:br>
            <a:endParaRPr lang="en-US" sz="1200" b="0" i="0" u="none" strike="noStrike" kern="1200" dirty="0">
              <a:solidFill>
                <a:schemeClr val="tx1"/>
              </a:solidFill>
              <a:effectLst/>
              <a:latin typeface="Verdana" panose="020B0604030504040204" pitchFamily="34" charset="0"/>
              <a:ea typeface="+mn-ea"/>
              <a:cs typeface="+mn-cs"/>
            </a:endParaRPr>
          </a:p>
          <a:p>
            <a:r>
              <a:rPr lang="en-US" sz="1200" b="1" i="0" u="none" strike="noStrike" kern="1200" dirty="0">
                <a:solidFill>
                  <a:schemeClr val="tx1"/>
                </a:solidFill>
                <a:effectLst/>
                <a:latin typeface="Verdana" panose="020B0604030504040204" pitchFamily="34" charset="0"/>
                <a:ea typeface="+mn-ea"/>
                <a:cs typeface="+mn-cs"/>
              </a:rPr>
              <a:t>Robot</a:t>
            </a:r>
            <a:r>
              <a:rPr lang="en-US" sz="1200" b="0" i="0" u="none" strike="noStrike" kern="1200" dirty="0">
                <a:solidFill>
                  <a:schemeClr val="tx1"/>
                </a:solidFill>
                <a:effectLst/>
                <a:latin typeface="Verdana" panose="020B0604030504040204" pitchFamily="34" charset="0"/>
                <a:ea typeface="+mn-ea"/>
                <a:cs typeface="+mn-cs"/>
              </a:rPr>
              <a:t> - is the execution agent and the fundamental component of the platform. Robot executes the workflow designed in Studio according to the schedule defined in Orchestrator or by the trigger command in robot tray/command line. UiPath’s versatile robots are compatible with various systems and hence can automate processes on systems such as Citrix, desktop, web, SAP, mainframe, and several other legacy systems.</a:t>
            </a:r>
          </a:p>
          <a:p>
            <a:r>
              <a:rPr lang="en-US" sz="1200" b="0" i="0" u="none" strike="noStrike" kern="1200" dirty="0">
                <a:solidFill>
                  <a:schemeClr val="tx1"/>
                </a:solidFill>
                <a:effectLst/>
                <a:latin typeface="Verdana" panose="020B0604030504040204" pitchFamily="34" charset="0"/>
                <a:ea typeface="+mn-ea"/>
                <a:cs typeface="+mn-cs"/>
              </a:rPr>
              <a:t>There are two kinds of robots:</a:t>
            </a:r>
          </a:p>
          <a:p>
            <a:r>
              <a:rPr lang="en-US" sz="1200" b="1" i="0" u="none" strike="noStrike" kern="1200" dirty="0">
                <a:solidFill>
                  <a:schemeClr val="tx1"/>
                </a:solidFill>
                <a:effectLst/>
                <a:latin typeface="Verdana" panose="020B0604030504040204" pitchFamily="34" charset="0"/>
                <a:ea typeface="+mn-ea"/>
                <a:cs typeface="+mn-cs"/>
              </a:rPr>
              <a:t>Attended</a:t>
            </a:r>
            <a:r>
              <a:rPr lang="en-US" sz="1200" b="0" i="0" u="none" strike="noStrike" kern="1200" dirty="0">
                <a:solidFill>
                  <a:schemeClr val="tx1"/>
                </a:solidFill>
                <a:effectLst/>
                <a:latin typeface="Verdana" panose="020B0604030504040204" pitchFamily="34" charset="0"/>
                <a:ea typeface="+mn-ea"/>
                <a:cs typeface="+mn-cs"/>
              </a:rPr>
              <a:t> - works on the same workstation as a human user does and is usually triggered by the user through their actions (user events) or when the robot needs direction from the user. ​Attended robots are best fit for efficiency enhancements activities.​</a:t>
            </a:r>
          </a:p>
          <a:p>
            <a:r>
              <a:rPr lang="en-US" sz="1200" b="1" i="0" u="none" strike="noStrike" kern="1200" dirty="0">
                <a:solidFill>
                  <a:schemeClr val="tx1"/>
                </a:solidFill>
                <a:effectLst/>
                <a:latin typeface="Verdana" panose="020B0604030504040204" pitchFamily="34" charset="0"/>
                <a:ea typeface="+mn-ea"/>
                <a:cs typeface="+mn-cs"/>
              </a:rPr>
              <a:t>Unattended</a:t>
            </a:r>
            <a:r>
              <a:rPr lang="en-US" sz="1200" b="0" i="0" u="none" strike="noStrike" kern="1200" dirty="0">
                <a:solidFill>
                  <a:schemeClr val="tx1"/>
                </a:solidFill>
                <a:effectLst/>
                <a:latin typeface="Verdana" panose="020B0604030504040204" pitchFamily="34" charset="0"/>
                <a:ea typeface="+mn-ea"/>
                <a:cs typeface="+mn-cs"/>
              </a:rPr>
              <a:t> - runs in background or in virtual environments and can automate any number of processes.</a:t>
            </a:r>
          </a:p>
          <a:p>
            <a:endParaRPr lang="en-US" sz="1200"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23</a:t>
            </a:fld>
            <a:endParaRPr lang="en-US"/>
          </a:p>
        </p:txBody>
      </p:sp>
    </p:spTree>
    <p:extLst>
      <p:ext uri="{BB962C8B-B14F-4D97-AF65-F5344CB8AC3E}">
        <p14:creationId xmlns:p14="http://schemas.microsoft.com/office/powerpoint/2010/main" val="261103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5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p51: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0" indent="0"/>
            <a:endParaRPr lang="en-US" dirty="0"/>
          </a:p>
        </p:txBody>
      </p:sp>
      <p:sp>
        <p:nvSpPr>
          <p:cNvPr id="1225" name="Google Shape;1225;p51: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52:notes"/>
          <p:cNvSpPr txBox="1">
            <a:spLocks noGrp="1"/>
          </p:cNvSpPr>
          <p:nvPr>
            <p:ph type="body" idx="1"/>
          </p:nvPr>
        </p:nvSpPr>
        <p:spPr>
          <a:xfrm>
            <a:off x="710248" y="4518204"/>
            <a:ext cx="5681980" cy="3696712"/>
          </a:xfrm>
          <a:prstGeom prst="rect">
            <a:avLst/>
          </a:prstGeom>
        </p:spPr>
        <p:txBody>
          <a:bodyPr spcFirstLastPara="1" wrap="square" lIns="94213" tIns="47094" rIns="94213" bIns="47094" anchor="t" anchorCtr="0">
            <a:noAutofit/>
          </a:bodyPr>
          <a:lstStyle/>
          <a:p>
            <a:pPr marL="0" indent="0"/>
            <a:endParaRPr lang="en-US"/>
          </a:p>
        </p:txBody>
      </p:sp>
      <p:sp>
        <p:nvSpPr>
          <p:cNvPr id="1251" name="Google Shape;1251;p5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53:notes"/>
          <p:cNvSpPr txBox="1">
            <a:spLocks noGrp="1"/>
          </p:cNvSpPr>
          <p:nvPr>
            <p:ph type="body" idx="1"/>
          </p:nvPr>
        </p:nvSpPr>
        <p:spPr>
          <a:xfrm>
            <a:off x="710248" y="4518204"/>
            <a:ext cx="5681980" cy="3696712"/>
          </a:xfrm>
          <a:prstGeom prst="rect">
            <a:avLst/>
          </a:prstGeom>
        </p:spPr>
        <p:txBody>
          <a:bodyPr spcFirstLastPara="1" wrap="square" lIns="94213" tIns="47094" rIns="94213" bIns="47094" anchor="t" anchorCtr="0">
            <a:noAutofit/>
          </a:bodyPr>
          <a:lstStyle/>
          <a:p>
            <a:pPr marL="0" indent="0"/>
            <a:endParaRPr lang="en-US"/>
          </a:p>
        </p:txBody>
      </p:sp>
      <p:sp>
        <p:nvSpPr>
          <p:cNvPr id="1279" name="Google Shape;1279;p5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25: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0" indent="0"/>
            <a:r>
              <a:rPr lang="en-US" dirty="0"/>
              <a:t>Demo:</a:t>
            </a:r>
            <a:endParaRPr lang="en-US" sz="1100" dirty="0"/>
          </a:p>
          <a:p>
            <a:pPr marL="176679" indent="-176679">
              <a:buClr>
                <a:schemeClr val="dk1"/>
              </a:buClr>
              <a:buSzPts val="1200"/>
              <a:buFont typeface="Arial"/>
              <a:buChar char="•"/>
            </a:pPr>
            <a:r>
              <a:rPr lang="en-US" dirty="0"/>
              <a:t>Show one of the demos here</a:t>
            </a:r>
            <a:endParaRPr lang="en-US" sz="1100" dirty="0"/>
          </a:p>
          <a:p>
            <a:pPr marL="0" indent="0"/>
            <a:endParaRPr lang="en-US" dirty="0"/>
          </a:p>
        </p:txBody>
      </p:sp>
      <p:sp>
        <p:nvSpPr>
          <p:cNvPr id="615" name="Google Shape;615;p25: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200"/>
            </a:pPr>
            <a:r>
              <a:rPr lang="en-US" dirty="0"/>
              <a:t>2 key UiPath breakthroughs</a:t>
            </a:r>
          </a:p>
          <a:p>
            <a:pPr marL="0" indent="0">
              <a:buClr>
                <a:schemeClr val="dk1"/>
              </a:buClr>
              <a:buSzPts val="1200"/>
            </a:pPr>
            <a:endParaRPr lang="en-US" dirty="0"/>
          </a:p>
          <a:p>
            <a:pPr marL="176679" indent="-176679">
              <a:buClr>
                <a:schemeClr val="dk1"/>
              </a:buClr>
              <a:buSzPts val="1200"/>
              <a:buFont typeface="Arial"/>
              <a:buChar char="•"/>
            </a:pPr>
            <a:r>
              <a:rPr lang="en-US" dirty="0"/>
              <a:t>UiPath founded in 2005 and spent first 10 years perfecting computer vision.</a:t>
            </a:r>
          </a:p>
          <a:p>
            <a:pPr marL="647824" lvl="1" indent="-176679">
              <a:buClr>
                <a:schemeClr val="dk1"/>
              </a:buClr>
              <a:buSzPts val="1200"/>
              <a:buFont typeface="Arial"/>
              <a:buChar char="•"/>
            </a:pPr>
            <a:r>
              <a:rPr lang="en-US" dirty="0"/>
              <a:t>Computer vision- ability for a robot to look at a screen like a human can and act as a human would</a:t>
            </a:r>
          </a:p>
          <a:p>
            <a:pPr marL="1118968" lvl="2" indent="-176679">
              <a:buClr>
                <a:schemeClr val="dk1"/>
              </a:buClr>
              <a:buSzPts val="1200"/>
              <a:buFont typeface="Arial"/>
              <a:buChar char="•"/>
            </a:pPr>
            <a:r>
              <a:rPr lang="en-US" dirty="0"/>
              <a:t>Perfection required a lot of innovation over many years to be able to interpret where data should be entered/analyzed/screen scraped</a:t>
            </a:r>
          </a:p>
          <a:p>
            <a:pPr marL="1118968" lvl="2" indent="-176679">
              <a:buClr>
                <a:schemeClr val="dk1"/>
              </a:buClr>
              <a:buSzPts val="1200"/>
              <a:buFont typeface="Arial"/>
              <a:buChar char="•"/>
            </a:pPr>
            <a:r>
              <a:rPr lang="en-US" dirty="0"/>
              <a:t>Robot can perform the same tasks over and over again even if the screen changes slightly (adapts like a human)</a:t>
            </a:r>
          </a:p>
          <a:p>
            <a:pPr marL="1118968" lvl="2" indent="-176679">
              <a:buClr>
                <a:schemeClr val="dk1"/>
              </a:buClr>
              <a:buSzPts val="1200"/>
              <a:buFont typeface="Arial"/>
              <a:buChar char="•"/>
            </a:pPr>
            <a:r>
              <a:rPr lang="en-US" dirty="0"/>
              <a:t>Took time for accuracy to be 100%</a:t>
            </a:r>
          </a:p>
          <a:p>
            <a:pPr marL="176679" indent="-176679">
              <a:buClr>
                <a:schemeClr val="dk1"/>
              </a:buClr>
              <a:buSzPts val="1200"/>
              <a:buFont typeface="Arial"/>
              <a:buChar char="•"/>
            </a:pPr>
            <a:r>
              <a:rPr lang="en-US" dirty="0"/>
              <a:t>2014- Ability to create your automation</a:t>
            </a:r>
          </a:p>
          <a:p>
            <a:pPr marL="647824" lvl="1" indent="-176679">
              <a:buClr>
                <a:schemeClr val="dk1"/>
              </a:buClr>
              <a:buSzPts val="1200"/>
              <a:buFont typeface="Arial"/>
              <a:buChar char="•"/>
            </a:pPr>
            <a:r>
              <a:rPr lang="en-US" dirty="0"/>
              <a:t>Look at a screen like in Microsoft Office and interact in a simple way </a:t>
            </a:r>
          </a:p>
          <a:p>
            <a:pPr marL="647824" lvl="1" indent="-176679">
              <a:buClr>
                <a:schemeClr val="dk1"/>
              </a:buClr>
              <a:buSzPts val="1200"/>
              <a:buFont typeface="Arial"/>
              <a:buChar char="•"/>
            </a:pPr>
            <a:r>
              <a:rPr lang="en-US" dirty="0"/>
              <a:t>UiPath Studio became easy to use because of drag and drop, recording what’s on the screen, everything from simple sequences to complex flow charts </a:t>
            </a:r>
          </a:p>
          <a:p>
            <a:pPr marL="647824" lvl="1" indent="-176679">
              <a:buClr>
                <a:schemeClr val="dk1"/>
              </a:buClr>
              <a:buSzPts val="1200"/>
              <a:buFont typeface="Arial"/>
              <a:buChar char="•"/>
            </a:pPr>
            <a:r>
              <a:rPr lang="en-US" dirty="0"/>
              <a:t>All within easy tool </a:t>
            </a:r>
          </a:p>
          <a:p>
            <a:pPr marL="647824" lvl="1" indent="-176679">
              <a:buClr>
                <a:schemeClr val="dk1"/>
              </a:buClr>
              <a:buSzPts val="1200"/>
              <a:buFont typeface="Arial"/>
              <a:buChar char="•"/>
            </a:pPr>
            <a:r>
              <a:rPr lang="en-US" dirty="0"/>
              <a:t>Possible to go deeper within code, but not necessary</a:t>
            </a:r>
          </a:p>
          <a:p>
            <a:pPr marL="647824" lvl="1" indent="-98155">
              <a:buClr>
                <a:schemeClr val="dk1"/>
              </a:buClr>
              <a:buSzPts val="1200"/>
            </a:pPr>
            <a:endParaRPr lang="en-US" dirty="0"/>
          </a:p>
          <a:p>
            <a:pPr marL="176679" indent="-176679">
              <a:buClr>
                <a:schemeClr val="dk1"/>
              </a:buClr>
              <a:buSzPts val="1200"/>
              <a:buFont typeface="Arial"/>
              <a:buChar char="•"/>
            </a:pPr>
            <a:r>
              <a:rPr lang="en-US" dirty="0"/>
              <a:t>These two things came together to create the perfect storm</a:t>
            </a:r>
          </a:p>
          <a:p>
            <a:pPr marL="176679" indent="-176679">
              <a:buClr>
                <a:schemeClr val="dk1"/>
              </a:buClr>
              <a:buSzPts val="1200"/>
              <a:buFont typeface="Arial"/>
              <a:buChar char="•"/>
            </a:pPr>
            <a:r>
              <a:rPr lang="en-US" dirty="0"/>
              <a:t>Enabled RPA industry to take off since 2016</a:t>
            </a:r>
          </a:p>
          <a:p>
            <a:pPr marL="0" indent="0"/>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28</a:t>
            </a:fld>
            <a:endParaRPr lang="en-US"/>
          </a:p>
        </p:txBody>
      </p:sp>
    </p:spTree>
    <p:extLst>
      <p:ext uri="{BB962C8B-B14F-4D97-AF65-F5344CB8AC3E}">
        <p14:creationId xmlns:p14="http://schemas.microsoft.com/office/powerpoint/2010/main" val="12228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a:buClr>
                <a:schemeClr val="dk1"/>
              </a:buClr>
              <a:buSzPts val="1200"/>
            </a:pPr>
            <a:r>
              <a:rPr lang="en-US" b="0" dirty="0">
                <a:ea typeface="Verdana"/>
                <a:cs typeface="Verdana"/>
              </a:rPr>
              <a:t>Product Roadmap Deck: https://drive.google.com/file/d/1_wjxjpOkYN__BHGIrFJsTEoRY2M4_y-6/view</a:t>
            </a:r>
          </a:p>
        </p:txBody>
      </p:sp>
      <p:sp>
        <p:nvSpPr>
          <p:cNvPr id="587" name="Google Shape;587;p24: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4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46: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176679" indent="-176679">
              <a:buClr>
                <a:schemeClr val="dk1"/>
              </a:buClr>
              <a:buSzPts val="1200"/>
              <a:buFont typeface="Arial"/>
              <a:buChar char="•"/>
            </a:pPr>
            <a:r>
              <a:rPr lang="en-US" dirty="0"/>
              <a:t>Example of our customer base </a:t>
            </a:r>
            <a:endParaRPr lang="en-US" sz="1100" dirty="0"/>
          </a:p>
          <a:p>
            <a:pPr marL="176679" indent="-176679">
              <a:buClr>
                <a:schemeClr val="dk1"/>
              </a:buClr>
              <a:buSzPts val="1200"/>
              <a:buFont typeface="Arial"/>
              <a:buChar char="•"/>
            </a:pPr>
            <a:r>
              <a:rPr lang="en-US" dirty="0"/>
              <a:t>We host our own events worldwide</a:t>
            </a:r>
            <a:endParaRPr lang="en-US" sz="1100" dirty="0"/>
          </a:p>
          <a:p>
            <a:pPr marL="647824" lvl="1" indent="-176679">
              <a:buClr>
                <a:schemeClr val="dk1"/>
              </a:buClr>
              <a:buSzPts val="1200"/>
              <a:buFont typeface="Arial"/>
              <a:buChar char="•"/>
            </a:pPr>
            <a:r>
              <a:rPr lang="en-US" dirty="0"/>
              <a:t>Over 14,000 people will be at our events this year</a:t>
            </a:r>
            <a:endParaRPr lang="en-US" sz="1100" dirty="0"/>
          </a:p>
          <a:p>
            <a:pPr marL="176679" indent="-176679">
              <a:buClr>
                <a:schemeClr val="dk1"/>
              </a:buClr>
              <a:buSzPts val="1200"/>
              <a:buFont typeface="Arial"/>
              <a:buChar char="•"/>
            </a:pPr>
            <a:r>
              <a:rPr lang="en-US" dirty="0"/>
              <a:t>We go to other events in all major geographies</a:t>
            </a:r>
            <a:endParaRPr lang="en-US" sz="1100" dirty="0"/>
          </a:p>
          <a:p>
            <a:pPr marL="176679" indent="-176679">
              <a:buClr>
                <a:schemeClr val="dk1"/>
              </a:buClr>
              <a:buSzPts val="1200"/>
              <a:buFont typeface="Arial"/>
              <a:buChar char="•"/>
            </a:pPr>
            <a:r>
              <a:rPr lang="en-US" dirty="0"/>
              <a:t>We are dedicated to your success	</a:t>
            </a:r>
            <a:endParaRPr lang="en-US" sz="1100" dirty="0"/>
          </a:p>
          <a:p>
            <a:pPr marL="647824" lvl="1" indent="-176679">
              <a:buClr>
                <a:schemeClr val="dk1"/>
              </a:buClr>
              <a:buSzPts val="1200"/>
              <a:buFont typeface="Arial"/>
              <a:buChar char="•"/>
            </a:pPr>
            <a:r>
              <a:rPr lang="en-US" dirty="0"/>
              <a:t>Dedicated to helping you become the best in your industry </a:t>
            </a:r>
            <a:endParaRPr lang="en-US" sz="1100" dirty="0"/>
          </a:p>
          <a:p>
            <a:pPr marL="0" indent="0"/>
            <a:endParaRPr lang="en-US" b="1" dirty="0"/>
          </a:p>
          <a:p>
            <a:pPr marL="0" indent="0"/>
            <a:endParaRPr lang="en-US" b="1" dirty="0"/>
          </a:p>
          <a:p>
            <a:pPr marL="0" indent="0"/>
            <a:r>
              <a:rPr lang="en-US" b="1" dirty="0"/>
              <a:t>“You’re in Good Company”</a:t>
            </a:r>
            <a:endParaRPr lang="en-US" dirty="0"/>
          </a:p>
          <a:p>
            <a:pPr marL="0" indent="0"/>
            <a:endParaRPr lang="en-US" u="sng" dirty="0"/>
          </a:p>
          <a:p>
            <a:pPr marL="0" indent="0"/>
            <a:r>
              <a:rPr lang="en-US" dirty="0"/>
              <a:t>Our innovative technology, product capabilities and reputation for great support has led to global enterprise customers in every major industry vertical. </a:t>
            </a:r>
          </a:p>
        </p:txBody>
      </p:sp>
      <p:sp>
        <p:nvSpPr>
          <p:cNvPr id="1109" name="Google Shape;1109;p46: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5702B-7F4B-4297-A304-668E721D43DB}" type="slidenum">
              <a:rPr lang="en-US" smtClean="0"/>
              <a:pPr/>
              <a:t>4</a:t>
            </a:fld>
            <a:endParaRPr lang="en-US"/>
          </a:p>
        </p:txBody>
      </p:sp>
    </p:spTree>
    <p:extLst>
      <p:ext uri="{BB962C8B-B14F-4D97-AF65-F5344CB8AC3E}">
        <p14:creationId xmlns:p14="http://schemas.microsoft.com/office/powerpoint/2010/main" val="488427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Many different examples</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Walmart</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One robot alone created 350,000 hours annualized </a:t>
            </a:r>
            <a:endParaRPr lang="en-US" sz="1050" kern="1200" dirty="0">
              <a:solidFill>
                <a:schemeClr val="tx1"/>
              </a:solidFill>
              <a:effectLst/>
              <a:latin typeface="Verdana" panose="020B0604030504040204" pitchFamily="34" charset="0"/>
              <a:ea typeface="+mn-ea"/>
              <a:cs typeface="+mn-cs"/>
            </a:endParaRPr>
          </a:p>
          <a:p>
            <a:pPr marL="1543050" lvl="3"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160 full time employees</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err="1">
                <a:solidFill>
                  <a:schemeClr val="tx1"/>
                </a:solidFill>
                <a:effectLst/>
                <a:latin typeface="Verdana" panose="020B0604030504040204" pitchFamily="34" charset="0"/>
                <a:ea typeface="+mn-ea"/>
                <a:cs typeface="+mn-cs"/>
              </a:rPr>
              <a:t>Axa</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Uses to support 25 entities worldwide</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Equifax</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3x quality, speed of business, and compliance</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Suncoast Credit Union</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Used robots to help after fallout of Hurricane Irma</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11x higher lending following implementation</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Generali</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Establishing RPA Center of Excellence </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West Monroe</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HR Robots sped up new hire onboarding by 80%</a:t>
            </a:r>
            <a:endParaRPr lang="en-US" sz="1050" kern="1200" dirty="0">
              <a:solidFill>
                <a:schemeClr val="tx1"/>
              </a:solidFill>
              <a:effectLst/>
              <a:latin typeface="Verdana" panose="020B0604030504040204" pitchFamily="34" charset="0"/>
              <a:ea typeface="+mn-ea"/>
              <a:cs typeface="+mn-cs"/>
            </a:endParaRPr>
          </a:p>
          <a:p>
            <a:endParaRPr lang="en-US" dirty="0"/>
          </a:p>
          <a:p>
            <a:endParaRPr lang="en-US" dirty="0"/>
          </a:p>
          <a:p>
            <a:r>
              <a:rPr lang="en-US" dirty="0"/>
              <a:t>Walmart – speaker at UiPath Forward 2017</a:t>
            </a:r>
          </a:p>
        </p:txBody>
      </p:sp>
      <p:sp>
        <p:nvSpPr>
          <p:cNvPr id="4" name="Slide Number Placeholder 3"/>
          <p:cNvSpPr>
            <a:spLocks noGrp="1"/>
          </p:cNvSpPr>
          <p:nvPr>
            <p:ph type="sldNum" sz="quarter" idx="10"/>
          </p:nvPr>
        </p:nvSpPr>
        <p:spPr/>
        <p:txBody>
          <a:bodyPr/>
          <a:lstStyle/>
          <a:p>
            <a:fld id="{F3A5702B-7F4B-4297-A304-668E721D43DB}" type="slidenum">
              <a:rPr lang="en-US" smtClean="0"/>
              <a:pPr/>
              <a:t>31</a:t>
            </a:fld>
            <a:endParaRPr lang="en-US"/>
          </a:p>
        </p:txBody>
      </p:sp>
    </p:spTree>
    <p:extLst>
      <p:ext uri="{BB962C8B-B14F-4D97-AF65-F5344CB8AC3E}">
        <p14:creationId xmlns:p14="http://schemas.microsoft.com/office/powerpoint/2010/main" val="3781093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98155">
              <a:buClr>
                <a:schemeClr val="dk1"/>
              </a:buClr>
              <a:buSzPts val="1200"/>
            </a:pPr>
            <a:r>
              <a:rPr lang="en-US" dirty="0"/>
              <a:t>Accelerate Benefits from Digital Transformation </a:t>
            </a:r>
          </a:p>
          <a:p>
            <a:pPr marL="176679" indent="-98155">
              <a:buClr>
                <a:schemeClr val="dk1"/>
              </a:buClr>
              <a:buSzPts val="1200"/>
            </a:pPr>
            <a:r>
              <a:rPr lang="en-US" dirty="0"/>
              <a:t>How We Do It </a:t>
            </a:r>
          </a:p>
          <a:p>
            <a:pPr marL="176679" indent="-98155">
              <a:buClr>
                <a:schemeClr val="dk1"/>
              </a:buClr>
              <a:buSzPts val="1200"/>
            </a:pPr>
            <a:r>
              <a:rPr lang="en-US" dirty="0"/>
              <a:t>The UiPath platform provides the fastest path to digital transformation in customer-facing operations, enhancing the quality and consistency of customer engagement and driving extraordinary business performance benefits. Faster Enablement of Digital Transformation, Market Share Gain, Customer Acquisition:  Improved Customer Experience: </a:t>
            </a:r>
            <a:r>
              <a:rPr lang="en-US" dirty="0" err="1"/>
              <a:t>UiPath’s</a:t>
            </a:r>
            <a:r>
              <a:rPr lang="en-US" dirty="0"/>
              <a:t> platform can deliver and centralize customer data from a myriad of systems to allow employees to deliver improved customer experience  Increased Capacity: The UiPath platform automates through the user interface, enabling you to quickly digitize business processes and free up human capacity to focus on higher value work  Quick Build-Out: </a:t>
            </a:r>
            <a:r>
              <a:rPr lang="en-US" dirty="0" err="1"/>
              <a:t>UiPath’s</a:t>
            </a:r>
            <a:r>
              <a:rPr lang="en-US" dirty="0"/>
              <a:t> library features, enhanced by the Go! marketplace, provide fast, reusable, and scalable automation allowing for the realization of benefits quicker  Competitive Advantage Through Data Science: </a:t>
            </a:r>
            <a:r>
              <a:rPr lang="en-US" dirty="0" err="1"/>
              <a:t>UiPath’s</a:t>
            </a:r>
            <a:r>
              <a:rPr lang="en-US" dirty="0"/>
              <a:t> platform allows users to easily apply any AI technology to a process, enabling the transformation from rules-based to experienced-based automation  Future Proof: </a:t>
            </a:r>
            <a:r>
              <a:rPr lang="en-US" dirty="0" err="1"/>
              <a:t>UiPath’s</a:t>
            </a:r>
            <a:r>
              <a:rPr lang="en-US" dirty="0"/>
              <a:t> open platform works with today’s technology, and is extensible to handle tomorrow’s technology  Enterprise-Wide Automation Benefits: The UiPath robot can operate in both attended and unattended mode, significantly expanding the number of processes that can be automated across the enterprise  “A Robot for Every Human”: The UiPath platform’s ease of use allows business users to build and control their own automations without reliance on IT as well as work side-by-side with their robots Reduced Business Risk:   UiPath computer-vision technology ensures 100% accurate execution every-time, delivering consistency for critical customer and employee processes Fast Results:   </a:t>
            </a:r>
            <a:r>
              <a:rPr lang="en-US" dirty="0" err="1"/>
              <a:t>UiPath’s</a:t>
            </a:r>
            <a:r>
              <a:rPr lang="en-US" dirty="0"/>
              <a:t> automations deliver results quickly (within 6-9 months) so that businesses can redirect resources toward growth and innovation within the first year  </a:t>
            </a:r>
            <a:r>
              <a:rPr lang="en-US" dirty="0" err="1"/>
              <a:t>UiPath’s</a:t>
            </a:r>
            <a:r>
              <a:rPr lang="en-US" dirty="0"/>
              <a:t> partnership with customers accelerates digital transformation and protects customers’ long-term investments </a:t>
            </a:r>
          </a:p>
          <a:p>
            <a:pPr marL="176679" indent="-98155">
              <a:buClr>
                <a:schemeClr val="dk1"/>
              </a:buClr>
              <a:buSzPts val="1200"/>
            </a:pPr>
            <a:r>
              <a:rPr lang="en-US" dirty="0"/>
              <a:t>Better </a:t>
            </a:r>
          </a:p>
          <a:p>
            <a:pPr marL="176679" indent="-98155">
              <a:buClr>
                <a:schemeClr val="dk1"/>
              </a:buClr>
              <a:buSzPts val="1200"/>
            </a:pPr>
            <a:r>
              <a:rPr lang="en-US" dirty="0"/>
              <a:t> Industry-Leading Robots – </a:t>
            </a:r>
            <a:r>
              <a:rPr lang="en-US" dirty="0" err="1"/>
              <a:t>UiPath’s</a:t>
            </a:r>
            <a:r>
              <a:rPr lang="en-US" dirty="0"/>
              <a:t> comprehensive, feature rich platform, which supports attended, unattended, and hybrid automation all within the same platform, gives customers the fastest way to digitally transform across the entire enterprise  Rapid Results – </a:t>
            </a:r>
            <a:r>
              <a:rPr lang="en-US" dirty="0" err="1"/>
              <a:t>UiPath’s</a:t>
            </a:r>
            <a:r>
              <a:rPr lang="en-US" dirty="0"/>
              <a:t> automation design that both tech and business teams can easily understand, along with our customer success resources (UiPath Academy, UiPath Go!, UiPath Community, and UiPath Customer Success Program) typically deliver results 40% faster than our competitors  Automation at Massive Scale – </a:t>
            </a:r>
            <a:r>
              <a:rPr lang="en-US" dirty="0" err="1"/>
              <a:t>UiPath’s</a:t>
            </a:r>
            <a:r>
              <a:rPr lang="en-US" dirty="0"/>
              <a:t> proven, scalable, and secure architecture (e.g., multiple automation models, multi-tenancy, flexible deployment models) allows customers to scale automations across their enterprise within a single implementation, avoiding the complex IT infrastructure required by competitors  Path to AI – </a:t>
            </a:r>
            <a:r>
              <a:rPr lang="en-US" dirty="0" err="1"/>
              <a:t>UiPath’s</a:t>
            </a:r>
            <a:r>
              <a:rPr lang="en-US" dirty="0"/>
              <a:t> AI-enabled platform offers an open approach to incorporating AI tools at a task level, sharply increasing the speed and accuracy of results. Features of our open approach include: drag and drop AI skills, a compatible and easier way to integrate with best in breed AI technologies, and being extensible for customers to utilize their own AI directly within our platform </a:t>
            </a:r>
          </a:p>
          <a:p>
            <a:pPr marL="176679" indent="-98155">
              <a:buClr>
                <a:schemeClr val="dk1"/>
              </a:buClr>
              <a:buSzPts val="1200"/>
            </a:pPr>
            <a:r>
              <a:rPr lang="en-US" dirty="0"/>
              <a:t>Proof Points </a:t>
            </a:r>
          </a:p>
          <a:p>
            <a:pPr marL="176679" indent="-98155">
              <a:buClr>
                <a:schemeClr val="dk1"/>
              </a:buClr>
              <a:buSzPts val="1200"/>
            </a:pPr>
            <a:r>
              <a:rPr lang="en-US" dirty="0"/>
              <a:t>Customer References/Case Studies  &lt; Insert Customer Name&gt; | Problem: &lt;Insert Customer Problem&gt; | Solution: &lt;Insert Solution&gt; | Result: &lt;Insert Tangible Results&gt;  &lt; Insert Customer Name&gt; | Problem: &lt;Insert Customer Problem&gt; | Solution: &lt;Insert Solution&gt; | Result: &lt;Insert Tangible Results&gt;  </a:t>
            </a:r>
          </a:p>
          <a:p>
            <a:pPr marL="176679" indent="-98155">
              <a:buClr>
                <a:schemeClr val="dk1"/>
              </a:buClr>
              <a:buSzPts val="1200"/>
            </a:pPr>
            <a:r>
              <a:rPr lang="en-US" dirty="0"/>
              <a:t>Discovery Questions 1. Opening Questions (To Establish Credibility and Provide Relevant Insights) </a:t>
            </a:r>
          </a:p>
        </p:txBody>
      </p:sp>
      <p:sp>
        <p:nvSpPr>
          <p:cNvPr id="4" name="Slide Number Placeholder 3"/>
          <p:cNvSpPr>
            <a:spLocks noGrp="1"/>
          </p:cNvSpPr>
          <p:nvPr>
            <p:ph type="sldNum" sz="quarter" idx="5"/>
          </p:nvPr>
        </p:nvSpPr>
        <p:spPr/>
        <p:txBody>
          <a:bodyPr/>
          <a:lstStyle/>
          <a:p>
            <a:fld id="{F3A5702B-7F4B-4297-A304-668E721D43DB}" type="slidenum">
              <a:rPr lang="en-US" smtClean="0"/>
              <a:pPr/>
              <a:t>32</a:t>
            </a:fld>
            <a:endParaRPr lang="en-US"/>
          </a:p>
        </p:txBody>
      </p:sp>
    </p:spTree>
    <p:extLst>
      <p:ext uri="{BB962C8B-B14F-4D97-AF65-F5344CB8AC3E}">
        <p14:creationId xmlns:p14="http://schemas.microsoft.com/office/powerpoint/2010/main" val="951678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30" indent="-97790">
              <a:buClr>
                <a:schemeClr val="dk1"/>
              </a:buClr>
              <a:buSzPts val="1200"/>
            </a:pPr>
            <a:endParaRPr lang="en-US" dirty="0">
              <a:ea typeface="Verdana"/>
            </a:endParaRPr>
          </a:p>
        </p:txBody>
      </p:sp>
      <p:sp>
        <p:nvSpPr>
          <p:cNvPr id="4" name="Slide Number Placeholder 3"/>
          <p:cNvSpPr>
            <a:spLocks noGrp="1"/>
          </p:cNvSpPr>
          <p:nvPr>
            <p:ph type="sldNum" sz="quarter" idx="5"/>
          </p:nvPr>
        </p:nvSpPr>
        <p:spPr/>
        <p:txBody>
          <a:bodyPr/>
          <a:lstStyle/>
          <a:p>
            <a:fld id="{F3A5702B-7F4B-4297-A304-668E721D43DB}" type="slidenum">
              <a:rPr lang="en-US" smtClean="0"/>
              <a:pPr/>
              <a:t>35</a:t>
            </a:fld>
            <a:endParaRPr lang="en-US"/>
          </a:p>
        </p:txBody>
      </p:sp>
    </p:spTree>
    <p:extLst>
      <p:ext uri="{BB962C8B-B14F-4D97-AF65-F5344CB8AC3E}">
        <p14:creationId xmlns:p14="http://schemas.microsoft.com/office/powerpoint/2010/main" val="2242322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30" indent="-97790">
              <a:buClr>
                <a:schemeClr val="dk1"/>
              </a:buClr>
              <a:buSzPts val="1200"/>
            </a:pPr>
            <a:endParaRPr lang="en-US" dirty="0">
              <a:ea typeface="Verdana"/>
            </a:endParaRPr>
          </a:p>
        </p:txBody>
      </p:sp>
      <p:sp>
        <p:nvSpPr>
          <p:cNvPr id="4" name="Slide Number Placeholder 3"/>
          <p:cNvSpPr>
            <a:spLocks noGrp="1"/>
          </p:cNvSpPr>
          <p:nvPr>
            <p:ph type="sldNum" sz="quarter" idx="5"/>
          </p:nvPr>
        </p:nvSpPr>
        <p:spPr/>
        <p:txBody>
          <a:bodyPr/>
          <a:lstStyle/>
          <a:p>
            <a:fld id="{F3A5702B-7F4B-4297-A304-668E721D43DB}" type="slidenum">
              <a:rPr lang="en-US" smtClean="0"/>
              <a:pPr/>
              <a:t>37</a:t>
            </a:fld>
            <a:endParaRPr lang="en-US"/>
          </a:p>
        </p:txBody>
      </p:sp>
    </p:spTree>
    <p:extLst>
      <p:ext uri="{BB962C8B-B14F-4D97-AF65-F5344CB8AC3E}">
        <p14:creationId xmlns:p14="http://schemas.microsoft.com/office/powerpoint/2010/main" val="870920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30" indent="-97790">
              <a:buClr>
                <a:schemeClr val="dk1"/>
              </a:buClr>
              <a:buSzPts val="1200"/>
            </a:pPr>
            <a:endParaRPr lang="en-US" dirty="0">
              <a:ea typeface="Verdana"/>
            </a:endParaRPr>
          </a:p>
        </p:txBody>
      </p:sp>
      <p:sp>
        <p:nvSpPr>
          <p:cNvPr id="4" name="Slide Number Placeholder 3"/>
          <p:cNvSpPr>
            <a:spLocks noGrp="1"/>
          </p:cNvSpPr>
          <p:nvPr>
            <p:ph type="sldNum" sz="quarter" idx="5"/>
          </p:nvPr>
        </p:nvSpPr>
        <p:spPr/>
        <p:txBody>
          <a:bodyPr/>
          <a:lstStyle/>
          <a:p>
            <a:fld id="{F3A5702B-7F4B-4297-A304-668E721D43DB}" type="slidenum">
              <a:rPr lang="en-US" smtClean="0"/>
              <a:pPr/>
              <a:t>39</a:t>
            </a:fld>
            <a:endParaRPr lang="en-US"/>
          </a:p>
        </p:txBody>
      </p:sp>
    </p:spTree>
    <p:extLst>
      <p:ext uri="{BB962C8B-B14F-4D97-AF65-F5344CB8AC3E}">
        <p14:creationId xmlns:p14="http://schemas.microsoft.com/office/powerpoint/2010/main" val="1549903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Verdana"/>
                <a:ea typeface="Verdana"/>
                <a:cs typeface="Verdana"/>
                <a:sym typeface="Verdana"/>
              </a:rPr>
              <a:t>43</a:t>
            </a:fld>
            <a:endParaRPr lang="en-US"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697336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5702B-7F4B-4297-A304-668E721D43DB}" type="slidenum">
              <a:rPr lang="en-US" smtClean="0"/>
              <a:pPr/>
              <a:t>45</a:t>
            </a:fld>
            <a:endParaRPr lang="en-US"/>
          </a:p>
        </p:txBody>
      </p:sp>
    </p:spTree>
    <p:extLst>
      <p:ext uri="{BB962C8B-B14F-4D97-AF65-F5344CB8AC3E}">
        <p14:creationId xmlns:p14="http://schemas.microsoft.com/office/powerpoint/2010/main" val="600488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notes"/>
          <p:cNvSpPr txBox="1">
            <a:spLocks noGrp="1"/>
          </p:cNvSpPr>
          <p:nvPr>
            <p:ph type="body" idx="1"/>
          </p:nvPr>
        </p:nvSpPr>
        <p:spPr>
          <a:xfrm>
            <a:off x="710248" y="4518204"/>
            <a:ext cx="5681980" cy="3696866"/>
          </a:xfrm>
          <a:prstGeom prst="rect">
            <a:avLst/>
          </a:prstGeom>
          <a:noFill/>
          <a:ln>
            <a:noFill/>
          </a:ln>
        </p:spPr>
        <p:txBody>
          <a:bodyPr spcFirstLastPara="1" wrap="square" lIns="94213" tIns="47094" rIns="94213" bIns="47094" anchor="t" anchorCtr="0">
            <a:noAutofit/>
          </a:bodyPr>
          <a:lstStyle/>
          <a:p>
            <a:pPr marL="0" indent="0">
              <a:buClr>
                <a:schemeClr val="dk1"/>
              </a:buClr>
              <a:buSzPts val="1200"/>
            </a:pPr>
            <a:r>
              <a:rPr lang="en-US"/>
              <a:t>DESIGN TEAM GUIDANCE:  The Industry vertical or Departmental horizontal solution slides are used to customize the master UiPath Customer Facing Presentation for your early conversations with customers in those specific industries or departments. These are called "[Solution] CFD Inserts", and are available on </a:t>
            </a:r>
            <a:r>
              <a:rPr lang="en-US" err="1"/>
              <a:t>Sharepoint</a:t>
            </a:r>
            <a:r>
              <a:rPr lang="en-US"/>
              <a:t> in original form, and Sales Toolbox on sales-ready form.</a:t>
            </a:r>
          </a:p>
          <a:p>
            <a:pPr marL="0" indent="0">
              <a:buClr>
                <a:schemeClr val="dk1"/>
              </a:buClr>
              <a:buSzPts val="1200"/>
            </a:pPr>
            <a:endParaRPr lang="en-US"/>
          </a:p>
          <a:p>
            <a:pPr marL="0" lvl="2" indent="0">
              <a:buClr>
                <a:schemeClr val="dk1"/>
              </a:buClr>
              <a:buSzPts val="1200"/>
            </a:pPr>
            <a:r>
              <a:rPr lang="en-US"/>
              <a:t>The first section of every one of the solution CFD insert deck, </a:t>
            </a:r>
            <a:r>
              <a:rPr lang="en-US" b="1"/>
              <a:t> – Industry Trends --</a:t>
            </a:r>
            <a:r>
              <a:rPr lang="en-US"/>
              <a:t> sets up industry and economic buyer challenges, and positions UiPath as understanding the customers’ industry landscape. These slides should be selected by the Seller to go into this section of .presentation. </a:t>
            </a:r>
            <a:r>
              <a:rPr lang="en-US" b="1" u="sng"/>
              <a:t>We need the Design team to apply the same designs to these decks as to the master CFD. We ALSO need the Design team to KEEP the next slide as the "tear sheet" that provides instructions to the Sales team for how to find and insert the right Industry or Department slides.</a:t>
            </a:r>
            <a:endParaRPr lang="en-US"/>
          </a:p>
          <a:p>
            <a:pPr marL="0" lvl="2" indent="0">
              <a:buClr>
                <a:schemeClr val="dk1"/>
              </a:buClr>
              <a:buSzPts val="1200"/>
            </a:pPr>
            <a:endParaRPr lang="en-US"/>
          </a:p>
          <a:p>
            <a:pPr marL="0" lvl="2" indent="0">
              <a:buClr>
                <a:schemeClr val="dk1"/>
              </a:buClr>
              <a:buSzPts val="1200"/>
            </a:pPr>
            <a:r>
              <a:rPr lang="en-US"/>
              <a:t>The second section</a:t>
            </a:r>
            <a:r>
              <a:rPr lang="en-US" b="1"/>
              <a:t> – Customer Stories –</a:t>
            </a:r>
            <a:r>
              <a:rPr lang="en-US"/>
              <a:t> selects the best case studies or public references for specific solution areas. This should normally be placed in this section of the presentation. These slides should be selected by the Seller to go into this section of .presentation. </a:t>
            </a:r>
            <a:r>
              <a:rPr lang="en-US" b="1" u="sng"/>
              <a:t>We need the Design team to apply the same designs to these decks as to the master CFD. We ALSO need the Design team to KEEP the next slide as the "tear sheet" that provides instructions to the Sales team for how to find and insert the right Industry or Department slides.</a:t>
            </a:r>
            <a:endParaRPr lang="en-US"/>
          </a:p>
          <a:p>
            <a:pPr marL="0" lvl="2" indent="0">
              <a:buClr>
                <a:schemeClr val="dk1"/>
              </a:buClr>
              <a:buSzPts val="1200"/>
            </a:pPr>
            <a:endParaRPr lang="en-US" b="1" u="sng"/>
          </a:p>
          <a:p>
            <a:pPr marL="0" lvl="2" indent="0">
              <a:buClr>
                <a:schemeClr val="dk1"/>
              </a:buClr>
              <a:buSzPts val="1200"/>
            </a:pPr>
            <a:r>
              <a:rPr lang="en-US"/>
              <a:t>The third section</a:t>
            </a:r>
            <a:r>
              <a:rPr lang="en-US" b="1"/>
              <a:t> – Use Cases –</a:t>
            </a:r>
            <a:r>
              <a:rPr lang="en-US"/>
              <a:t> provides common processes that companies in a particular horizontal, or companies' specific departments, would find beneficial to automate. This section also includes a link to the Process Heat Map for Insurance, which can be used for whiteboarding sessions to discuss which processes the customer is most interested in transforming through automation.. These slides should be selected by the Seller to go into this section of .presentation. </a:t>
            </a:r>
            <a:r>
              <a:rPr lang="en-US" b="1" u="sng"/>
              <a:t>We need the Design team to apply the same designs to these decks as to the master CFD. We ALSO need the Design team to KEEP the next slide as the "tear sheet" that provides instructions to the Sales team for how to find and insert the right Industry or Department slides.</a:t>
            </a:r>
            <a:endParaRPr lang="en-US"/>
          </a:p>
          <a:p>
            <a:pPr marL="0" lvl="2" indent="0">
              <a:buClr>
                <a:schemeClr val="dk1"/>
              </a:buClr>
              <a:buSzPts val="1200"/>
            </a:pPr>
            <a:endParaRPr lang="en-US" b="1" u="sng"/>
          </a:p>
          <a:p>
            <a:pPr marL="0" indent="0">
              <a:buClr>
                <a:schemeClr val="dk1"/>
              </a:buClr>
              <a:buSzPts val="1200"/>
            </a:pPr>
            <a:r>
              <a:rPr lang="en-US"/>
              <a:t>The fourth and final section</a:t>
            </a:r>
            <a:r>
              <a:rPr lang="en-US" b="1"/>
              <a:t> – Getting Started– </a:t>
            </a:r>
            <a:r>
              <a:rPr lang="en-US"/>
              <a:t>sets up a specific call to action for customers' specific industries or departments. This should go into the standard Getting Started section of your presentation.</a:t>
            </a:r>
          </a:p>
          <a:p>
            <a:pPr marL="0" lvl="2" indent="0">
              <a:buClr>
                <a:schemeClr val="dk1"/>
              </a:buClr>
              <a:buSzPts val="1200"/>
            </a:pPr>
            <a:r>
              <a:rPr lang="en-US"/>
              <a:t>. </a:t>
            </a:r>
            <a:r>
              <a:rPr lang="en-US" b="1" u="sng"/>
              <a:t>We need the Design team to apply the same designs to these decks as to the master CFD. We ALSO need the Design team to KEEP the next slide as the "tear sheet" that provides instructions to the Sales team for how to find and insert the right Industry or Department slides.</a:t>
            </a:r>
            <a:endParaRPr lang="en-US"/>
          </a:p>
          <a:p>
            <a:pPr marL="0" lvl="2" indent="0">
              <a:buClr>
                <a:schemeClr val="dk1"/>
              </a:buClr>
              <a:buSzPts val="1200"/>
            </a:pPr>
            <a:endParaRPr lang="en-US"/>
          </a:p>
          <a:p>
            <a:pPr marL="0" indent="0">
              <a:lnSpc>
                <a:spcPct val="90000"/>
              </a:lnSpc>
              <a:spcBef>
                <a:spcPts val="1000"/>
              </a:spcBef>
              <a:buClr>
                <a:schemeClr val="dk1"/>
              </a:buClr>
              <a:buSzPts val="1200"/>
            </a:pPr>
            <a:r>
              <a:rPr lang="en-US"/>
              <a:t>There are only 2 solution decks ready for design treatment, you can find them in </a:t>
            </a:r>
            <a:r>
              <a:rPr lang="en-US" err="1"/>
              <a:t>Sharepoint</a:t>
            </a:r>
            <a:r>
              <a:rPr lang="en-US"/>
              <a:t> here: </a:t>
            </a:r>
          </a:p>
          <a:p>
            <a:pPr marL="285750" indent="-285750">
              <a:lnSpc>
                <a:spcPct val="90000"/>
              </a:lnSpc>
              <a:spcBef>
                <a:spcPts val="1000"/>
              </a:spcBef>
              <a:buClr>
                <a:schemeClr val="dk1"/>
              </a:buClr>
              <a:buSzPts val="1200"/>
              <a:buFont typeface="Arial,Sans-Serif"/>
              <a:buChar char="•"/>
            </a:pPr>
            <a:r>
              <a:rPr lang="en-US">
                <a:hlinkClick r:id="rId3"/>
              </a:rPr>
              <a:t>Insurance industry</a:t>
            </a:r>
            <a:endParaRPr lang="en-US"/>
          </a:p>
          <a:p>
            <a:pPr marL="285750" indent="-285750">
              <a:lnSpc>
                <a:spcPct val="90000"/>
              </a:lnSpc>
              <a:spcBef>
                <a:spcPts val="1000"/>
              </a:spcBef>
              <a:buClr>
                <a:schemeClr val="dk1"/>
              </a:buClr>
              <a:buSzPts val="1200"/>
              <a:buFont typeface="Arial,Sans-Serif"/>
              <a:buChar char="•"/>
            </a:pPr>
            <a:r>
              <a:rPr lang="en-US">
                <a:hlinkClick r:id="rId4"/>
              </a:rPr>
              <a:t>HR department audience</a:t>
            </a:r>
            <a:endParaRPr lang="en-US"/>
          </a:p>
          <a:p>
            <a:pPr marL="0" indent="0">
              <a:buClr>
                <a:schemeClr val="dk1"/>
              </a:buClr>
              <a:buSzPts val="1200"/>
            </a:pPr>
            <a:endParaRPr/>
          </a:p>
        </p:txBody>
      </p:sp>
      <p:sp>
        <p:nvSpPr>
          <p:cNvPr id="222" name="Google Shape;222;p2:notes"/>
          <p:cNvSpPr txBox="1">
            <a:spLocks noGrp="1"/>
          </p:cNvSpPr>
          <p:nvPr>
            <p:ph type="sldNum" idx="12"/>
          </p:nvPr>
        </p:nvSpPr>
        <p:spPr>
          <a:xfrm>
            <a:off x="4023092" y="8917422"/>
            <a:ext cx="3077739" cy="470964"/>
          </a:xfrm>
          <a:prstGeom prst="rect">
            <a:avLst/>
          </a:prstGeom>
          <a:noFill/>
          <a:ln>
            <a:noFill/>
          </a:ln>
        </p:spPr>
        <p:txBody>
          <a:bodyPr spcFirstLastPara="1" wrap="square" lIns="94213" tIns="47094" rIns="94213" bIns="47094" anchor="b" anchorCtr="0">
            <a:noAutofit/>
          </a:bodyPr>
          <a:lstStyle/>
          <a:p>
            <a:pPr algn="r" defTabSz="942289">
              <a:buSzPts val="1200"/>
              <a:defRPr/>
            </a:pPr>
            <a:fld id="{00000000-1234-1234-1234-123412341234}" type="slidenum">
              <a:rPr lang="en-US" sz="1200">
                <a:latin typeface="Verdana"/>
                <a:ea typeface="Verdana"/>
                <a:cs typeface="Verdana"/>
                <a:sym typeface="Verdana"/>
              </a:rPr>
              <a:pPr algn="r" defTabSz="942289">
                <a:buSzPts val="1200"/>
                <a:defRPr/>
              </a:pPr>
              <a:t>46</a:t>
            </a:fld>
            <a:endParaRPr sz="1200">
              <a:latin typeface="Verdana"/>
              <a:ea typeface="Verdana"/>
              <a:cs typeface="Verdana"/>
              <a:sym typeface="Verdana"/>
            </a:endParaRPr>
          </a:p>
        </p:txBody>
      </p:sp>
    </p:spTree>
    <p:extLst>
      <p:ext uri="{BB962C8B-B14F-4D97-AF65-F5344CB8AC3E}">
        <p14:creationId xmlns:p14="http://schemas.microsoft.com/office/powerpoint/2010/main" val="2502705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3358" indent="-353358">
              <a:buFont typeface="Arial" panose="020B0604020202020204" pitchFamily="34" charset="0"/>
              <a:buChar char="•"/>
            </a:pPr>
            <a:r>
              <a:rPr lang="en-US" b="1">
                <a:solidFill>
                  <a:schemeClr val="bg1"/>
                </a:solidFill>
              </a:rPr>
              <a:t>Over 250k Unique Free Downloads</a:t>
            </a:r>
          </a:p>
          <a:p>
            <a:pPr marL="353358" indent="-353358">
              <a:buFont typeface="Arial" panose="020B0604020202020204" pitchFamily="34" charset="0"/>
              <a:buChar char="•"/>
            </a:pPr>
            <a:r>
              <a:rPr lang="en-US" b="1">
                <a:solidFill>
                  <a:schemeClr val="bg1"/>
                </a:solidFill>
              </a:rPr>
              <a:t>40k+ active forum users</a:t>
            </a:r>
          </a:p>
          <a:p>
            <a:pPr marL="353358" indent="-353358">
              <a:buFont typeface="Arial" panose="020B0604020202020204" pitchFamily="34" charset="0"/>
              <a:buChar char="•"/>
            </a:pPr>
            <a:r>
              <a:rPr lang="en-US" b="1">
                <a:solidFill>
                  <a:schemeClr val="bg1"/>
                </a:solidFill>
              </a:rPr>
              <a:t>114k certified RPA developers across 139 countries</a:t>
            </a:r>
          </a:p>
          <a:p>
            <a:pPr marL="353358" indent="-353358">
              <a:buFont typeface="Arial" panose="020B0604020202020204" pitchFamily="34" charset="0"/>
              <a:buChar char="•"/>
            </a:pPr>
            <a:r>
              <a:rPr lang="en-US" b="1">
                <a:solidFill>
                  <a:schemeClr val="bg1"/>
                </a:solidFill>
              </a:rPr>
              <a:t>200k Academy members</a:t>
            </a:r>
          </a:p>
          <a:p>
            <a:pPr marL="353358" indent="-353358">
              <a:buFont typeface="Arial" panose="020B0604020202020204" pitchFamily="34" charset="0"/>
              <a:buChar char="•"/>
            </a:pPr>
            <a:r>
              <a:rPr lang="en-US" b="1">
                <a:solidFill>
                  <a:schemeClr val="bg1"/>
                </a:solidFill>
              </a:rPr>
              <a:t>Now we introduce….. (Can we do a separate slide on this to build suspense)</a:t>
            </a:r>
          </a:p>
          <a:p>
            <a:pPr algn="ctr"/>
            <a:endParaRPr lang="en-US"/>
          </a:p>
          <a:p>
            <a:pPr algn="ctr"/>
            <a:endParaRPr lang="en-US"/>
          </a:p>
          <a:p>
            <a:pPr algn="ctr"/>
            <a:r>
              <a:rPr lang="en-US"/>
              <a:t>This should be a build</a:t>
            </a:r>
          </a:p>
        </p:txBody>
      </p:sp>
      <p:sp>
        <p:nvSpPr>
          <p:cNvPr id="4" name="Slide Number Placeholder 3"/>
          <p:cNvSpPr>
            <a:spLocks noGrp="1"/>
          </p:cNvSpPr>
          <p:nvPr>
            <p:ph type="sldNum" sz="quarter" idx="5"/>
          </p:nvPr>
        </p:nvSpPr>
        <p:spPr/>
        <p:txBody>
          <a:bodyPr/>
          <a:lstStyle/>
          <a:p>
            <a:fld id="{47F0D7BA-3CC4-634D-9204-B0891A566163}" type="slidenum">
              <a:rPr lang="en-US" smtClean="0"/>
              <a:t>48</a:t>
            </a:fld>
            <a:endParaRPr lang="en-US"/>
          </a:p>
        </p:txBody>
      </p:sp>
    </p:spTree>
    <p:extLst>
      <p:ext uri="{BB962C8B-B14F-4D97-AF65-F5344CB8AC3E}">
        <p14:creationId xmlns:p14="http://schemas.microsoft.com/office/powerpoint/2010/main" val="277593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UiPath track record</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 are the fastest growing enterprise software company in history</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1M in annual recurring revenue 19 months ago</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Over 100M now </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Managed growth well</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Over 1,500 enterprise customers today</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A number of government customers</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Over 1,000 UiPath employees</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Category leader by every major analyst</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Our investors are the best in the world</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Top minds in the world</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More than the customers and software, UiPath is the best RPA company </a:t>
            </a:r>
            <a:endParaRPr lang="en-US" sz="1050" kern="1200" dirty="0">
              <a:solidFill>
                <a:schemeClr val="tx1"/>
              </a:solidFill>
              <a:effectLst/>
              <a:latin typeface="Verdana" panose="020B0604030504040204" pitchFamily="34" charset="0"/>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Hoping to continue being the best for many years</a:t>
            </a:r>
            <a:endParaRPr lang="en-US" sz="1050" kern="1200" dirty="0">
              <a:solidFill>
                <a:schemeClr val="tx1"/>
              </a:solidFill>
              <a:effectLst/>
              <a:latin typeface="Verdan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50</a:t>
            </a:fld>
            <a:endParaRPr lang="en-US"/>
          </a:p>
        </p:txBody>
      </p:sp>
    </p:spTree>
    <p:extLst>
      <p:ext uri="{BB962C8B-B14F-4D97-AF65-F5344CB8AC3E}">
        <p14:creationId xmlns:p14="http://schemas.microsoft.com/office/powerpoint/2010/main" val="134861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Verdana" panose="020B0604030504040204" pitchFamily="34" charset="0"/>
                <a:ea typeface="+mn-ea"/>
                <a:cs typeface="+mn-cs"/>
              </a:rPr>
              <a:t>Everything we’re talking about today is important to start out with a proof point</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In June 2018 the 2</a:t>
            </a:r>
            <a:r>
              <a:rPr lang="en-US" sz="1200" kern="1200" baseline="30000" dirty="0">
                <a:solidFill>
                  <a:schemeClr val="tx1"/>
                </a:solidFill>
                <a:effectLst/>
                <a:latin typeface="Verdana" panose="020B0604030504040204" pitchFamily="34" charset="0"/>
                <a:ea typeface="+mn-ea"/>
                <a:cs typeface="+mn-cs"/>
              </a:rPr>
              <a:t>nd</a:t>
            </a:r>
            <a:r>
              <a:rPr lang="en-US" sz="1200" kern="1200" dirty="0">
                <a:solidFill>
                  <a:schemeClr val="tx1"/>
                </a:solidFill>
                <a:effectLst/>
                <a:latin typeface="Verdana" panose="020B0604030504040204" pitchFamily="34" charset="0"/>
                <a:ea typeface="+mn-ea"/>
                <a:cs typeface="+mn-cs"/>
              </a:rPr>
              <a:t> Forrester Wave for process automation came out and UiPath is clearly on top</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Craig Le Clair (analyst at Forrester) covers the industry like no one else in this community</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His first wave was the most downloaded document in all of Forrester in 2017</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That wave UiPath was a leader as well</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In this one we are the undisputed best</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Forrester Wave is available for download on our website any time</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Is a great indication of how far UiPath has come</a:t>
            </a:r>
            <a:endParaRPr lang="en-US" b="1" dirty="0">
              <a:solidFill>
                <a:srgbClr val="000000"/>
              </a:solidFill>
              <a:latin typeface="Calibri" panose="020F0502020204030204" pitchFamily="34" charset="0"/>
              <a:cs typeface="Calibri" panose="020F0502020204030204" pitchFamily="34" charset="0"/>
            </a:endParaRPr>
          </a:p>
          <a:p>
            <a:pPr marL="177800" indent="-177800" fontAlgn="base">
              <a:spcBef>
                <a:spcPts val="600"/>
              </a:spcBef>
              <a:spcAft>
                <a:spcPts val="600"/>
              </a:spcAft>
              <a:buFont typeface="Arial" panose="020B0604020202020204" pitchFamily="34" charset="0"/>
              <a:buChar char="•"/>
            </a:pPr>
            <a:endParaRPr lang="en-US" b="1" dirty="0">
              <a:solidFill>
                <a:srgbClr val="000000"/>
              </a:solidFill>
              <a:latin typeface="Calibri" panose="020F0502020204030204" pitchFamily="34" charset="0"/>
              <a:cs typeface="Calibri" panose="020F0502020204030204" pitchFamily="34" charset="0"/>
            </a:endParaRPr>
          </a:p>
          <a:p>
            <a:pPr marL="177800" indent="-177800" fontAlgn="base">
              <a:spcBef>
                <a:spcPts val="600"/>
              </a:spcBef>
              <a:spcAft>
                <a:spcPts val="600"/>
              </a:spcAft>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Latest Forrester Wave </a:t>
            </a:r>
            <a:r>
              <a:rPr lang="en-US" dirty="0">
                <a:solidFill>
                  <a:srgbClr val="000000"/>
                </a:solidFill>
                <a:latin typeface="Calibri" panose="020F0502020204030204" pitchFamily="34" charset="0"/>
                <a:cs typeface="Calibri" panose="020F0502020204030204" pitchFamily="34" charset="0"/>
              </a:rPr>
              <a:t>moved UiPath in to the undisputed leader position</a:t>
            </a:r>
          </a:p>
          <a:p>
            <a:pPr marL="177800" indent="-177800" fontAlgn="base">
              <a:spcBef>
                <a:spcPts val="600"/>
              </a:spcBef>
              <a:spcAft>
                <a:spcPts val="600"/>
              </a:spcAft>
              <a:buFont typeface="Arial" panose="020B0604020202020204" pitchFamily="34" charset="0"/>
              <a:buChar char="•"/>
            </a:pPr>
            <a:r>
              <a:rPr lang="en-US" b="1" dirty="0">
                <a:solidFill>
                  <a:srgbClr val="000000"/>
                </a:solidFill>
                <a:latin typeface="Calibri" panose="020F0502020204030204" pitchFamily="34" charset="0"/>
                <a:cs typeface="Calibri" panose="020F0502020204030204" pitchFamily="34" charset="0"/>
              </a:rPr>
              <a:t>UiPath</a:t>
            </a:r>
            <a:r>
              <a:rPr lang="en-US" dirty="0">
                <a:solidFill>
                  <a:srgbClr val="000000"/>
                </a:solidFill>
                <a:latin typeface="Calibri" panose="020F0502020204030204" pitchFamily="34" charset="0"/>
                <a:cs typeface="Calibri" panose="020F0502020204030204" pitchFamily="34" charset="0"/>
              </a:rPr>
              <a:t> named the RPA provider with the </a:t>
            </a:r>
            <a:r>
              <a:rPr lang="en-US" b="1" dirty="0">
                <a:solidFill>
                  <a:srgbClr val="000000"/>
                </a:solidFill>
                <a:latin typeface="Calibri" panose="020F0502020204030204" pitchFamily="34" charset="0"/>
                <a:cs typeface="Calibri" panose="020F0502020204030204" pitchFamily="34" charset="0"/>
              </a:rPr>
              <a:t>strongest current offering and highest market presence</a:t>
            </a:r>
          </a:p>
          <a:p>
            <a:endParaRPr lang="en-US" sz="1200" kern="1200" dirty="0">
              <a:solidFill>
                <a:schemeClr val="tx1"/>
              </a:solidFill>
              <a:effectLst/>
              <a:latin typeface="Verdana" panose="020B0604030504040204" pitchFamily="34" charset="0"/>
              <a:ea typeface="+mn-ea"/>
              <a:cs typeface="+mn-cs"/>
            </a:endParaRPr>
          </a:p>
          <a:p>
            <a:r>
              <a:rPr lang="en-US" sz="1200" kern="1200" dirty="0">
                <a:solidFill>
                  <a:schemeClr val="tx1"/>
                </a:solidFill>
                <a:effectLst/>
                <a:latin typeface="Verdana" panose="020B0604030504040204" pitchFamily="34" charset="0"/>
                <a:ea typeface="+mn-ea"/>
                <a:cs typeface="+mn-cs"/>
              </a:rPr>
              <a:t>-------</a:t>
            </a:r>
            <a:br>
              <a:rPr lang="en-US" sz="1200" kern="1200" dirty="0">
                <a:solidFill>
                  <a:schemeClr val="tx1"/>
                </a:solidFill>
                <a:effectLst/>
                <a:latin typeface="Verdana" panose="020B0604030504040204" pitchFamily="34" charset="0"/>
                <a:ea typeface="+mn-ea"/>
                <a:cs typeface="+mn-cs"/>
              </a:rPr>
            </a:br>
            <a:br>
              <a:rPr lang="en-US" sz="1200" kern="1200" dirty="0">
                <a:solidFill>
                  <a:schemeClr val="tx1"/>
                </a:solidFill>
                <a:effectLst/>
                <a:latin typeface="Verdana" panose="020B0604030504040204" pitchFamily="34" charset="0"/>
                <a:ea typeface="+mn-ea"/>
                <a:cs typeface="+mn-cs"/>
              </a:rPr>
            </a:br>
            <a:r>
              <a:rPr lang="en-US" sz="1200" kern="1200" dirty="0">
                <a:solidFill>
                  <a:schemeClr val="tx1"/>
                </a:solidFill>
                <a:effectLst/>
                <a:latin typeface="Verdana" panose="020B0604030504040204" pitchFamily="34" charset="0"/>
                <a:ea typeface="+mn-ea"/>
                <a:cs typeface="+mn-cs"/>
              </a:rPr>
              <a:t>guide - or reinforce existing - audience expectations for what an RPA platform should provide - using these </a:t>
            </a:r>
            <a:r>
              <a:rPr lang="en-US" sz="1200" u="sng" kern="1200" dirty="0">
                <a:solidFill>
                  <a:schemeClr val="tx1"/>
                </a:solidFill>
                <a:effectLst/>
                <a:latin typeface="Verdana" panose="020B0604030504040204" pitchFamily="34" charset="0"/>
                <a:ea typeface="+mn-ea"/>
                <a:cs typeface="+mn-cs"/>
                <a:hlinkClick r:id="rId3"/>
              </a:rPr>
              <a:t>Forrester findings</a:t>
            </a:r>
            <a:r>
              <a:rPr lang="en-US" sz="1200" kern="1200" dirty="0">
                <a:solidFill>
                  <a:schemeClr val="tx1"/>
                </a:solidFill>
                <a:effectLst/>
                <a:latin typeface="Verdana" panose="020B0604030504040204" pitchFamily="34" charset="0"/>
                <a:ea typeface="+mn-ea"/>
                <a:cs typeface="+mn-cs"/>
              </a:rPr>
              <a:t>.  </a:t>
            </a:r>
          </a:p>
          <a:p>
            <a:r>
              <a:rPr lang="en-US" sz="1200" kern="1200" dirty="0">
                <a:solidFill>
                  <a:schemeClr val="tx1"/>
                </a:solidFill>
                <a:effectLst/>
                <a:latin typeface="Verdana" panose="020B0604030504040204" pitchFamily="34" charset="0"/>
                <a:ea typeface="+mn-ea"/>
                <a:cs typeface="+mn-cs"/>
              </a:rPr>
              <a:t>https://</a:t>
            </a:r>
            <a:r>
              <a:rPr lang="en-US" sz="1200" kern="1200" dirty="0" err="1">
                <a:solidFill>
                  <a:schemeClr val="tx1"/>
                </a:solidFill>
                <a:effectLst/>
                <a:latin typeface="Verdana" panose="020B0604030504040204" pitchFamily="34" charset="0"/>
                <a:ea typeface="+mn-ea"/>
                <a:cs typeface="+mn-cs"/>
              </a:rPr>
              <a:t>drive.google.com</a:t>
            </a:r>
            <a:r>
              <a:rPr lang="en-US" sz="1200" kern="1200" dirty="0">
                <a:solidFill>
                  <a:schemeClr val="tx1"/>
                </a:solidFill>
                <a:effectLst/>
                <a:latin typeface="Verdana" panose="020B0604030504040204" pitchFamily="34" charset="0"/>
                <a:ea typeface="+mn-ea"/>
                <a:cs typeface="+mn-cs"/>
              </a:rPr>
              <a:t>/drive/u/0/</a:t>
            </a:r>
            <a:r>
              <a:rPr lang="en-US" sz="1200" kern="1200" dirty="0" err="1">
                <a:solidFill>
                  <a:schemeClr val="tx1"/>
                </a:solidFill>
                <a:effectLst/>
                <a:latin typeface="Verdana" panose="020B0604030504040204" pitchFamily="34" charset="0"/>
                <a:ea typeface="+mn-ea"/>
                <a:cs typeface="+mn-cs"/>
              </a:rPr>
              <a:t>search?q</a:t>
            </a:r>
            <a:r>
              <a:rPr lang="en-US" sz="1200" kern="1200" dirty="0">
                <a:solidFill>
                  <a:schemeClr val="tx1"/>
                </a:solidFill>
                <a:effectLst/>
                <a:latin typeface="Verdana" panose="020B0604030504040204" pitchFamily="34" charset="0"/>
                <a:ea typeface="+mn-ea"/>
                <a:cs typeface="+mn-cs"/>
              </a:rPr>
              <a:t>=the%20new%20frontier%20of%20automation</a:t>
            </a:r>
          </a:p>
          <a:p>
            <a:r>
              <a:rPr lang="en-US" sz="1200" kern="1200" dirty="0">
                <a:solidFill>
                  <a:schemeClr val="tx1"/>
                </a:solidFill>
                <a:effectLst/>
                <a:latin typeface="Verdana" panose="020B0604030504040204" pitchFamily="34" charset="0"/>
                <a:ea typeface="+mn-ea"/>
                <a:cs typeface="+mn-cs"/>
              </a:rPr>
              <a:t> </a:t>
            </a:r>
          </a:p>
          <a:p>
            <a:r>
              <a:rPr lang="en-US" sz="1200" kern="1200" dirty="0">
                <a:solidFill>
                  <a:schemeClr val="tx1"/>
                </a:solidFill>
                <a:effectLst/>
                <a:latin typeface="Verdana" panose="020B0604030504040204" pitchFamily="34" charset="0"/>
                <a:ea typeface="+mn-ea"/>
                <a:cs typeface="+mn-cs"/>
              </a:rPr>
              <a:t>Our platform will meet those expectations, and the Forrester findings establish our capabilities in an objective manner. Plus, most customers are curious about what other companies are thinking.  </a:t>
            </a:r>
          </a:p>
        </p:txBody>
      </p:sp>
      <p:sp>
        <p:nvSpPr>
          <p:cNvPr id="4" name="Slide Number Placeholder 3"/>
          <p:cNvSpPr>
            <a:spLocks noGrp="1"/>
          </p:cNvSpPr>
          <p:nvPr>
            <p:ph type="sldNum" sz="quarter" idx="10"/>
          </p:nvPr>
        </p:nvSpPr>
        <p:spPr/>
        <p:txBody>
          <a:bodyPr/>
          <a:lstStyle/>
          <a:p>
            <a:fld id="{F3A5702B-7F4B-4297-A304-668E721D43DB}" type="slidenum">
              <a:rPr lang="en-US" smtClean="0"/>
              <a:pPr/>
              <a:t>5</a:t>
            </a:fld>
            <a:endParaRPr lang="en-US"/>
          </a:p>
        </p:txBody>
      </p:sp>
    </p:spTree>
    <p:extLst>
      <p:ext uri="{BB962C8B-B14F-4D97-AF65-F5344CB8AC3E}">
        <p14:creationId xmlns:p14="http://schemas.microsoft.com/office/powerpoint/2010/main" val="3751318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 from our investors</a:t>
            </a:r>
            <a:r>
              <a:rPr lang="mr-IN" dirty="0"/>
              <a:t>…</a:t>
            </a:r>
            <a:endParaRPr lang="en-US" dirty="0"/>
          </a:p>
          <a:p>
            <a:r>
              <a:rPr lang="en-US" sz="1200" kern="1200" dirty="0">
                <a:solidFill>
                  <a:schemeClr val="tx1"/>
                </a:solidFill>
                <a:effectLst/>
                <a:latin typeface="Verdana" panose="020B0604030504040204" pitchFamily="34" charset="0"/>
                <a:ea typeface="+mn-ea"/>
                <a:cs typeface="+mn-cs"/>
              </a:rPr>
              <a:t>Another great example of why we are the best is to underscore what our investors are saying. </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UiPath has best investors in the world</a:t>
            </a:r>
          </a:p>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Accel was one of the early ones in 2017</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Invested in Series A and led Series B this year</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We’ve raised $183 million</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They’ve noted the fast-growing enterprise RPA of UiPath</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One of the fastest growing if not the fastest in history</a:t>
            </a:r>
          </a:p>
          <a:p>
            <a:pPr marL="171450" indent="-171450">
              <a:buFont typeface="Arial" panose="020B0604020202020204" pitchFamily="34" charset="0"/>
              <a:buChar char="•"/>
            </a:pPr>
            <a:r>
              <a:rPr lang="en-US" sz="1200" kern="1200" dirty="0" err="1">
                <a:solidFill>
                  <a:schemeClr val="tx1"/>
                </a:solidFill>
                <a:effectLst/>
                <a:latin typeface="Verdana" panose="020B0604030504040204" pitchFamily="34" charset="0"/>
                <a:ea typeface="+mn-ea"/>
                <a:cs typeface="+mn-cs"/>
              </a:rPr>
              <a:t>CapitalG</a:t>
            </a:r>
            <a:r>
              <a:rPr lang="en-US" sz="1200" kern="1200" dirty="0">
                <a:solidFill>
                  <a:schemeClr val="tx1"/>
                </a:solidFill>
                <a:effectLst/>
                <a:latin typeface="Verdana" panose="020B0604030504040204" pitchFamily="34" charset="0"/>
                <a:ea typeface="+mn-ea"/>
                <a:cs typeface="+mn-cs"/>
              </a:rPr>
              <a:t> is venture arm of Google</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Joined recently because they are excited to grow their AI and machine learning</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Want to apply them to business operations</a:t>
            </a: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 are going to be onstage and featured heavily at Google Next conference</a:t>
            </a:r>
          </a:p>
          <a:p>
            <a:pPr marL="171450" indent="-171450">
              <a:buFont typeface="Arial" panose="020B0604020202020204" pitchFamily="34" charset="0"/>
              <a:buChar char="•"/>
            </a:pPr>
            <a:r>
              <a:rPr lang="en-US" sz="1200" kern="1200" dirty="0" err="1">
                <a:solidFill>
                  <a:schemeClr val="tx1"/>
                </a:solidFill>
                <a:effectLst/>
                <a:latin typeface="Verdana" panose="020B0604030504040204" pitchFamily="34" charset="0"/>
                <a:ea typeface="+mn-ea"/>
                <a:cs typeface="+mn-cs"/>
              </a:rPr>
              <a:t>Kleiner</a:t>
            </a:r>
            <a:r>
              <a:rPr lang="en-US" sz="1200" kern="1200" dirty="0">
                <a:solidFill>
                  <a:schemeClr val="tx1"/>
                </a:solidFill>
                <a:effectLst/>
                <a:latin typeface="Verdana" panose="020B0604030504040204" pitchFamily="34" charset="0"/>
                <a:ea typeface="+mn-ea"/>
                <a:cs typeface="+mn-cs"/>
              </a:rPr>
              <a:t> Perkins is another stellar Silicon Valley firm that is an investor</a:t>
            </a:r>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513166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This map changes frequently as we are always expanding worldwide</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These are the offices we have worldwide</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Product development centers: Bellevue, Bucharest and India</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Customer support centers: Bucharest and India</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Sales, marketing and RPA consultants in all other offices</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Head offices at 90 Park Ave in New York City</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Will be opening offices in Toronto and Sao Paulo </a:t>
            </a:r>
          </a:p>
          <a:p>
            <a:endParaRPr lang="en-US" b="1" kern="1200" dirty="0">
              <a:solidFill>
                <a:schemeClr val="tx1"/>
              </a:solidFill>
              <a:latin typeface="Verdana" panose="020B0604030504040204" pitchFamily="34" charset="0"/>
              <a:ea typeface="+mn-ea"/>
              <a:cs typeface="+mn-cs"/>
            </a:endParaRPr>
          </a:p>
          <a:p>
            <a:endParaRPr lang="en-US" b="1" kern="1200" dirty="0">
              <a:solidFill>
                <a:schemeClr val="tx1"/>
              </a:solidFill>
              <a:latin typeface="Verdana" panose="020B0604030504040204" pitchFamily="34" charset="0"/>
              <a:ea typeface="+mn-ea"/>
              <a:cs typeface="+mn-cs"/>
            </a:endParaRPr>
          </a:p>
          <a:p>
            <a:r>
              <a:rPr lang="en-US" b="1" kern="1200" dirty="0">
                <a:solidFill>
                  <a:schemeClr val="tx1"/>
                </a:solidFill>
                <a:latin typeface="Verdana" panose="020B0604030504040204" pitchFamily="34" charset="0"/>
                <a:ea typeface="+mn-ea"/>
                <a:cs typeface="+mn-cs"/>
              </a:rPr>
              <a:t>“</a:t>
            </a:r>
            <a:r>
              <a:rPr lang="en-US" b="1" kern="1200" dirty="0" err="1">
                <a:solidFill>
                  <a:schemeClr val="tx1"/>
                </a:solidFill>
                <a:latin typeface="Verdana" panose="020B0604030504040204" pitchFamily="34" charset="0"/>
                <a:ea typeface="+mn-ea"/>
                <a:cs typeface="+mn-cs"/>
              </a:rPr>
              <a:t>UiPath</a:t>
            </a:r>
            <a:r>
              <a:rPr lang="en-US" b="1" kern="1200" dirty="0">
                <a:solidFill>
                  <a:schemeClr val="tx1"/>
                </a:solidFill>
                <a:latin typeface="Verdana" panose="020B0604030504040204" pitchFamily="34" charset="0"/>
                <a:ea typeface="+mn-ea"/>
                <a:cs typeface="+mn-cs"/>
              </a:rPr>
              <a:t> Global Operations to Support Your Global Business”</a:t>
            </a:r>
            <a:endParaRPr lang="en-US" kern="1200" dirty="0">
              <a:solidFill>
                <a:schemeClr val="tx1"/>
              </a:solidFill>
              <a:latin typeface="Verdana" panose="020B0604030504040204" pitchFamily="34" charset="0"/>
              <a:ea typeface="+mn-ea"/>
              <a:cs typeface="+mn-cs"/>
            </a:endParaRPr>
          </a:p>
          <a:p>
            <a:endParaRPr lang="en-US" u="sng" kern="1200" dirty="0">
              <a:solidFill>
                <a:schemeClr val="tx1"/>
              </a:solidFill>
              <a:latin typeface="Verdana" panose="020B0604030504040204" pitchFamily="34" charset="0"/>
              <a:ea typeface="+mn-ea"/>
              <a:cs typeface="+mn-cs"/>
            </a:endParaRPr>
          </a:p>
          <a:p>
            <a:r>
              <a:rPr lang="en-US" kern="1200" dirty="0">
                <a:solidFill>
                  <a:schemeClr val="tx1"/>
                </a:solidFill>
                <a:latin typeface="Verdana" panose="020B0604030504040204" pitchFamily="34" charset="0"/>
                <a:ea typeface="+mn-ea"/>
                <a:cs typeface="+mn-cs"/>
              </a:rPr>
              <a:t>We’re pleased with our customer satisfaction ratings, but also determined to do better. So, in 2018 we’ll be even closer to customers - by doubling our global offices to 14.  The seven new offices are in: </a:t>
            </a:r>
          </a:p>
          <a:p>
            <a:r>
              <a:rPr lang="en-US" kern="1200" dirty="0">
                <a:solidFill>
                  <a:schemeClr val="tx1"/>
                </a:solidFill>
                <a:latin typeface="Verdana" panose="020B0604030504040204" pitchFamily="34" charset="0"/>
                <a:ea typeface="+mn-ea"/>
                <a:cs typeface="+mn-cs"/>
              </a:rPr>
              <a:t> </a:t>
            </a:r>
          </a:p>
          <a:p>
            <a:pPr lvl="0"/>
            <a:r>
              <a:rPr lang="en-US" kern="1200" dirty="0">
                <a:solidFill>
                  <a:schemeClr val="tx1"/>
                </a:solidFill>
                <a:latin typeface="Verdana" panose="020B0604030504040204" pitchFamily="34" charset="0"/>
                <a:ea typeface="+mn-ea"/>
                <a:cs typeface="+mn-cs"/>
              </a:rPr>
              <a:t>Singapore</a:t>
            </a:r>
          </a:p>
          <a:p>
            <a:pPr lvl="0"/>
            <a:r>
              <a:rPr lang="en-US" kern="1200" dirty="0">
                <a:solidFill>
                  <a:schemeClr val="tx1"/>
                </a:solidFill>
                <a:latin typeface="Verdana" panose="020B0604030504040204" pitchFamily="34" charset="0"/>
                <a:ea typeface="+mn-ea"/>
                <a:cs typeface="+mn-cs"/>
              </a:rPr>
              <a:t>Hong Kong</a:t>
            </a:r>
          </a:p>
          <a:p>
            <a:pPr lvl="0"/>
            <a:r>
              <a:rPr lang="en-US" kern="1200" dirty="0">
                <a:solidFill>
                  <a:schemeClr val="tx1"/>
                </a:solidFill>
                <a:latin typeface="Verdana" panose="020B0604030504040204" pitchFamily="34" charset="0"/>
                <a:ea typeface="+mn-ea"/>
                <a:cs typeface="+mn-cs"/>
              </a:rPr>
              <a:t>Munich</a:t>
            </a:r>
          </a:p>
          <a:p>
            <a:pPr lvl="0"/>
            <a:r>
              <a:rPr lang="en-US" kern="1200" dirty="0">
                <a:solidFill>
                  <a:schemeClr val="tx1"/>
                </a:solidFill>
                <a:latin typeface="Verdana" panose="020B0604030504040204" pitchFamily="34" charset="0"/>
                <a:ea typeface="+mn-ea"/>
                <a:cs typeface="+mn-cs"/>
              </a:rPr>
              <a:t>Amsterdam</a:t>
            </a:r>
          </a:p>
          <a:p>
            <a:pPr lvl="0"/>
            <a:r>
              <a:rPr lang="en-US" kern="1200" dirty="0">
                <a:solidFill>
                  <a:schemeClr val="tx1"/>
                </a:solidFill>
                <a:latin typeface="Verdana" panose="020B0604030504040204" pitchFamily="34" charset="0"/>
                <a:ea typeface="+mn-ea"/>
                <a:cs typeface="+mn-cs"/>
              </a:rPr>
              <a:t>Washington, D.C.</a:t>
            </a:r>
          </a:p>
          <a:p>
            <a:pPr lvl="0"/>
            <a:r>
              <a:rPr lang="en-US" kern="1200" dirty="0">
                <a:solidFill>
                  <a:schemeClr val="tx1"/>
                </a:solidFill>
                <a:latin typeface="Verdana" panose="020B0604030504040204" pitchFamily="34" charset="0"/>
                <a:ea typeface="+mn-ea"/>
                <a:cs typeface="+mn-cs"/>
              </a:rPr>
              <a:t>Houston</a:t>
            </a:r>
          </a:p>
          <a:p>
            <a:pPr lvl="0"/>
            <a:r>
              <a:rPr lang="en-US" kern="1200" dirty="0">
                <a:solidFill>
                  <a:schemeClr val="tx1"/>
                </a:solidFill>
                <a:latin typeface="Verdana" panose="020B0604030504040204" pitchFamily="34" charset="0"/>
                <a:ea typeface="+mn-ea"/>
                <a:cs typeface="+mn-cs"/>
              </a:rPr>
              <a:t>Seattle</a:t>
            </a:r>
          </a:p>
        </p:txBody>
      </p:sp>
      <p:sp>
        <p:nvSpPr>
          <p:cNvPr id="4" name="Slide Number Placeholder 3"/>
          <p:cNvSpPr>
            <a:spLocks noGrp="1"/>
          </p:cNvSpPr>
          <p:nvPr>
            <p:ph type="sldNum" sz="quarter" idx="10"/>
          </p:nvPr>
        </p:nvSpPr>
        <p:spPr/>
        <p:txBody>
          <a:bodyPr/>
          <a:lstStyle/>
          <a:p>
            <a:pPr algn="r" defTabSz="942289">
              <a:buClrTx/>
              <a:defRPr/>
            </a:pPr>
            <a:fld id="{F3A5702B-7F4B-4297-A304-668E721D43DB}" type="slidenum">
              <a:rPr lang="en-US" sz="1200" kern="1200">
                <a:solidFill>
                  <a:prstClr val="black"/>
                </a:solidFill>
                <a:latin typeface="Verdana" panose="020B0604030504040204" pitchFamily="34" charset="0"/>
                <a:ea typeface="+mn-ea"/>
                <a:cs typeface="+mn-cs"/>
              </a:rPr>
              <a:pPr algn="r" defTabSz="942289">
                <a:buClrTx/>
                <a:defRPr/>
              </a:pPr>
              <a:t>52</a:t>
            </a:fld>
            <a:endParaRPr lang="en-US" sz="1200" kern="1200">
              <a:solidFill>
                <a:prstClr val="black"/>
              </a:solidFill>
              <a:latin typeface="Verdana" panose="020B0604030504040204" pitchFamily="34" charset="0"/>
              <a:ea typeface="+mn-ea"/>
              <a:cs typeface="+mn-cs"/>
            </a:endParaRPr>
          </a:p>
        </p:txBody>
      </p:sp>
    </p:spTree>
    <p:extLst>
      <p:ext uri="{BB962C8B-B14F-4D97-AF65-F5344CB8AC3E}">
        <p14:creationId xmlns:p14="http://schemas.microsoft.com/office/powerpoint/2010/main" val="1110222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This map changes frequently as we are always expanding worldwide</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These are the offices we have worldwide</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Product development centers: Bellevue, Bucharest and India</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Customer support centers: Bucharest and India</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Sales, marketing and RPA consultants in all other offices</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Head offices at 90 Park Ave in New York City</a:t>
            </a:r>
          </a:p>
          <a:p>
            <a:pPr marL="176679" indent="-176679">
              <a:buFont typeface="Arial" panose="020B0604020202020204" pitchFamily="34" charset="0"/>
              <a:buChar char="•"/>
            </a:pPr>
            <a:r>
              <a:rPr lang="en-US" kern="1200" dirty="0">
                <a:solidFill>
                  <a:schemeClr val="tx1"/>
                </a:solidFill>
                <a:latin typeface="Verdana" panose="020B0604030504040204" pitchFamily="34" charset="0"/>
                <a:ea typeface="+mn-ea"/>
                <a:cs typeface="+mn-cs"/>
              </a:rPr>
              <a:t>Will be opening offices in Toronto and Sao Paulo </a:t>
            </a:r>
          </a:p>
          <a:p>
            <a:endParaRPr lang="en-US" b="1" kern="1200" dirty="0">
              <a:solidFill>
                <a:schemeClr val="tx1"/>
              </a:solidFill>
              <a:latin typeface="Verdana" panose="020B0604030504040204" pitchFamily="34" charset="0"/>
              <a:ea typeface="+mn-ea"/>
              <a:cs typeface="+mn-cs"/>
            </a:endParaRPr>
          </a:p>
          <a:p>
            <a:endParaRPr lang="en-US" b="1" kern="1200" dirty="0">
              <a:solidFill>
                <a:schemeClr val="tx1"/>
              </a:solidFill>
              <a:latin typeface="Verdana" panose="020B0604030504040204" pitchFamily="34" charset="0"/>
              <a:ea typeface="+mn-ea"/>
              <a:cs typeface="+mn-cs"/>
            </a:endParaRPr>
          </a:p>
          <a:p>
            <a:r>
              <a:rPr lang="en-US" b="1" kern="1200" dirty="0">
                <a:solidFill>
                  <a:schemeClr val="tx1"/>
                </a:solidFill>
                <a:latin typeface="Verdana" panose="020B0604030504040204" pitchFamily="34" charset="0"/>
                <a:ea typeface="+mn-ea"/>
                <a:cs typeface="+mn-cs"/>
              </a:rPr>
              <a:t>“</a:t>
            </a:r>
            <a:r>
              <a:rPr lang="en-US" b="1" kern="1200" dirty="0" err="1">
                <a:solidFill>
                  <a:schemeClr val="tx1"/>
                </a:solidFill>
                <a:latin typeface="Verdana" panose="020B0604030504040204" pitchFamily="34" charset="0"/>
                <a:ea typeface="+mn-ea"/>
                <a:cs typeface="+mn-cs"/>
              </a:rPr>
              <a:t>UiPath</a:t>
            </a:r>
            <a:r>
              <a:rPr lang="en-US" b="1" kern="1200" dirty="0">
                <a:solidFill>
                  <a:schemeClr val="tx1"/>
                </a:solidFill>
                <a:latin typeface="Verdana" panose="020B0604030504040204" pitchFamily="34" charset="0"/>
                <a:ea typeface="+mn-ea"/>
                <a:cs typeface="+mn-cs"/>
              </a:rPr>
              <a:t> Global Operations to Support Your Global Business”</a:t>
            </a:r>
            <a:endParaRPr lang="en-US" kern="1200" dirty="0">
              <a:solidFill>
                <a:schemeClr val="tx1"/>
              </a:solidFill>
              <a:latin typeface="Verdana" panose="020B0604030504040204" pitchFamily="34" charset="0"/>
              <a:ea typeface="+mn-ea"/>
              <a:cs typeface="+mn-cs"/>
            </a:endParaRPr>
          </a:p>
          <a:p>
            <a:endParaRPr lang="en-US" u="sng" kern="1200" dirty="0">
              <a:solidFill>
                <a:schemeClr val="tx1"/>
              </a:solidFill>
              <a:latin typeface="Verdana" panose="020B0604030504040204" pitchFamily="34" charset="0"/>
              <a:ea typeface="+mn-ea"/>
              <a:cs typeface="+mn-cs"/>
            </a:endParaRPr>
          </a:p>
          <a:p>
            <a:r>
              <a:rPr lang="en-US" kern="1200" dirty="0">
                <a:solidFill>
                  <a:schemeClr val="tx1"/>
                </a:solidFill>
                <a:latin typeface="Verdana" panose="020B0604030504040204" pitchFamily="34" charset="0"/>
                <a:ea typeface="+mn-ea"/>
                <a:cs typeface="+mn-cs"/>
              </a:rPr>
              <a:t>We’re pleased with our customer satisfaction ratings, but also determined to do better. So, in 2018 we’ll be even closer to customers - by doubling our global offices to 14.  The seven new offices are in: </a:t>
            </a:r>
          </a:p>
          <a:p>
            <a:r>
              <a:rPr lang="en-US" kern="1200" dirty="0">
                <a:solidFill>
                  <a:schemeClr val="tx1"/>
                </a:solidFill>
                <a:latin typeface="Verdana" panose="020B0604030504040204" pitchFamily="34" charset="0"/>
                <a:ea typeface="+mn-ea"/>
                <a:cs typeface="+mn-cs"/>
              </a:rPr>
              <a:t> </a:t>
            </a:r>
          </a:p>
          <a:p>
            <a:pPr lvl="0"/>
            <a:r>
              <a:rPr lang="en-US" kern="1200" dirty="0">
                <a:solidFill>
                  <a:schemeClr val="tx1"/>
                </a:solidFill>
                <a:latin typeface="Verdana" panose="020B0604030504040204" pitchFamily="34" charset="0"/>
                <a:ea typeface="+mn-ea"/>
                <a:cs typeface="+mn-cs"/>
              </a:rPr>
              <a:t>Singapore</a:t>
            </a:r>
          </a:p>
          <a:p>
            <a:pPr lvl="0"/>
            <a:r>
              <a:rPr lang="en-US" kern="1200" dirty="0">
                <a:solidFill>
                  <a:schemeClr val="tx1"/>
                </a:solidFill>
                <a:latin typeface="Verdana" panose="020B0604030504040204" pitchFamily="34" charset="0"/>
                <a:ea typeface="+mn-ea"/>
                <a:cs typeface="+mn-cs"/>
              </a:rPr>
              <a:t>Hong Kong</a:t>
            </a:r>
          </a:p>
          <a:p>
            <a:pPr lvl="0"/>
            <a:r>
              <a:rPr lang="en-US" kern="1200" dirty="0">
                <a:solidFill>
                  <a:schemeClr val="tx1"/>
                </a:solidFill>
                <a:latin typeface="Verdana" panose="020B0604030504040204" pitchFamily="34" charset="0"/>
                <a:ea typeface="+mn-ea"/>
                <a:cs typeface="+mn-cs"/>
              </a:rPr>
              <a:t>Munich</a:t>
            </a:r>
          </a:p>
          <a:p>
            <a:pPr lvl="0"/>
            <a:r>
              <a:rPr lang="en-US" kern="1200" dirty="0">
                <a:solidFill>
                  <a:schemeClr val="tx1"/>
                </a:solidFill>
                <a:latin typeface="Verdana" panose="020B0604030504040204" pitchFamily="34" charset="0"/>
                <a:ea typeface="+mn-ea"/>
                <a:cs typeface="+mn-cs"/>
              </a:rPr>
              <a:t>Amsterdam</a:t>
            </a:r>
          </a:p>
          <a:p>
            <a:pPr lvl="0"/>
            <a:r>
              <a:rPr lang="en-US" kern="1200" dirty="0">
                <a:solidFill>
                  <a:schemeClr val="tx1"/>
                </a:solidFill>
                <a:latin typeface="Verdana" panose="020B0604030504040204" pitchFamily="34" charset="0"/>
                <a:ea typeface="+mn-ea"/>
                <a:cs typeface="+mn-cs"/>
              </a:rPr>
              <a:t>Washington, D.C.</a:t>
            </a:r>
          </a:p>
          <a:p>
            <a:pPr lvl="0"/>
            <a:r>
              <a:rPr lang="en-US" kern="1200" dirty="0">
                <a:solidFill>
                  <a:schemeClr val="tx1"/>
                </a:solidFill>
                <a:latin typeface="Verdana" panose="020B0604030504040204" pitchFamily="34" charset="0"/>
                <a:ea typeface="+mn-ea"/>
                <a:cs typeface="+mn-cs"/>
              </a:rPr>
              <a:t>Houston</a:t>
            </a:r>
          </a:p>
          <a:p>
            <a:pPr lvl="0"/>
            <a:r>
              <a:rPr lang="en-US" kern="1200" dirty="0">
                <a:solidFill>
                  <a:schemeClr val="tx1"/>
                </a:solidFill>
                <a:latin typeface="Verdana" panose="020B0604030504040204" pitchFamily="34" charset="0"/>
                <a:ea typeface="+mn-ea"/>
                <a:cs typeface="+mn-cs"/>
              </a:rPr>
              <a:t>Seattle</a:t>
            </a:r>
          </a:p>
        </p:txBody>
      </p:sp>
      <p:sp>
        <p:nvSpPr>
          <p:cNvPr id="4" name="Slide Number Placeholder 3"/>
          <p:cNvSpPr>
            <a:spLocks noGrp="1"/>
          </p:cNvSpPr>
          <p:nvPr>
            <p:ph type="sldNum" sz="quarter" idx="10"/>
          </p:nvPr>
        </p:nvSpPr>
        <p:spPr/>
        <p:txBody>
          <a:bodyPr/>
          <a:lstStyle/>
          <a:p>
            <a:pPr algn="r" defTabSz="942289">
              <a:buClrTx/>
              <a:defRPr/>
            </a:pPr>
            <a:fld id="{F3A5702B-7F4B-4297-A304-668E721D43DB}" type="slidenum">
              <a:rPr lang="en-US" sz="1200" kern="1200">
                <a:solidFill>
                  <a:prstClr val="black"/>
                </a:solidFill>
                <a:latin typeface="Verdana" panose="020B0604030504040204" pitchFamily="34" charset="0"/>
                <a:ea typeface="+mn-ea"/>
                <a:cs typeface="+mn-cs"/>
              </a:rPr>
              <a:pPr algn="r" defTabSz="942289">
                <a:buClrTx/>
                <a:defRPr/>
              </a:pPr>
              <a:t>53</a:t>
            </a:fld>
            <a:endParaRPr lang="en-US" sz="1200" kern="1200">
              <a:solidFill>
                <a:prstClr val="black"/>
              </a:solidFill>
              <a:latin typeface="Verdana" panose="020B0604030504040204" pitchFamily="34" charset="0"/>
              <a:ea typeface="+mn-ea"/>
              <a:cs typeface="+mn-cs"/>
            </a:endParaRPr>
          </a:p>
        </p:txBody>
      </p:sp>
    </p:spTree>
    <p:extLst>
      <p:ext uri="{BB962C8B-B14F-4D97-AF65-F5344CB8AC3E}">
        <p14:creationId xmlns:p14="http://schemas.microsoft.com/office/powerpoint/2010/main" val="4233769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A5702B-7F4B-4297-A304-668E721D43DB}" type="slidenum">
              <a:rPr lang="en-US" smtClean="0"/>
              <a:pPr/>
              <a:t>54</a:t>
            </a:fld>
            <a:endParaRPr lang="en-US"/>
          </a:p>
        </p:txBody>
      </p:sp>
    </p:spTree>
    <p:extLst>
      <p:ext uri="{BB962C8B-B14F-4D97-AF65-F5344CB8AC3E}">
        <p14:creationId xmlns:p14="http://schemas.microsoft.com/office/powerpoint/2010/main" val="3889677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A5702B-7F4B-4297-A304-668E721D43DB}" type="slidenum">
              <a:rPr lang="en-US" smtClean="0"/>
              <a:pPr/>
              <a:t>55</a:t>
            </a:fld>
            <a:endParaRPr lang="en-US"/>
          </a:p>
        </p:txBody>
      </p:sp>
    </p:spTree>
    <p:extLst>
      <p:ext uri="{BB962C8B-B14F-4D97-AF65-F5344CB8AC3E}">
        <p14:creationId xmlns:p14="http://schemas.microsoft.com/office/powerpoint/2010/main" val="3021440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600"/>
              </a:spcBef>
              <a:spcAft>
                <a:spcPts val="600"/>
              </a:spcAft>
              <a:buFont typeface="Arial" panose="020B0604020202020204" pitchFamily="34" charset="0"/>
              <a:buNone/>
            </a:pPr>
            <a:r>
              <a:rPr lang="en-US" sz="1200" kern="1200" dirty="0">
                <a:solidFill>
                  <a:schemeClr val="tx1"/>
                </a:solidFill>
                <a:effectLst/>
                <a:latin typeface="Verdana" panose="020B0604030504040204" pitchFamily="34" charset="0"/>
                <a:ea typeface="+mn-ea"/>
                <a:cs typeface="+mn-cs"/>
              </a:rPr>
              <a:t>A given process could take multiple forms</a:t>
            </a:r>
          </a:p>
        </p:txBody>
      </p:sp>
      <p:sp>
        <p:nvSpPr>
          <p:cNvPr id="4" name="Slide Number Placeholder 3"/>
          <p:cNvSpPr>
            <a:spLocks noGrp="1"/>
          </p:cNvSpPr>
          <p:nvPr>
            <p:ph type="sldNum" sz="quarter" idx="10"/>
          </p:nvPr>
        </p:nvSpPr>
        <p:spPr/>
        <p:txBody>
          <a:bodyPr/>
          <a:lstStyle/>
          <a:p>
            <a:fld id="{F3A5702B-7F4B-4297-A304-668E721D43DB}" type="slidenum">
              <a:rPr lang="en-US" smtClean="0"/>
              <a:pPr/>
              <a:t>56</a:t>
            </a:fld>
            <a:endParaRPr lang="en-US"/>
          </a:p>
        </p:txBody>
      </p:sp>
    </p:spTree>
    <p:extLst>
      <p:ext uri="{BB962C8B-B14F-4D97-AF65-F5344CB8AC3E}">
        <p14:creationId xmlns:p14="http://schemas.microsoft.com/office/powerpoint/2010/main" val="2992812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 hope you’re encouraged by the speed and size of the outcomes </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Get started today by downloading the free UiPath trial from our website</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Sign up for free training with UiPath Academy on our website</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Leverage our global partners </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We’re happy to connect you with any partner who could help</a:t>
            </a:r>
            <a:endParaRPr lang="en-US" sz="1050" kern="1200" dirty="0">
              <a:solidFill>
                <a:schemeClr val="tx1"/>
              </a:solidFill>
              <a:effectLst/>
              <a:latin typeface="Verdan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Verdan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Verdana" panose="020B060403050404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Verdana" panose="020B0604030504040204" pitchFamily="34" charset="0"/>
                <a:ea typeface="+mn-ea"/>
                <a:cs typeface="+mn-cs"/>
              </a:rPr>
              <a:t>“Let’s Continue the Conversation” Ending Title Slide</a:t>
            </a:r>
            <a:endParaRPr lang="en-US" sz="1200" kern="1200" dirty="0">
              <a:solidFill>
                <a:schemeClr val="tx1"/>
              </a:solidFill>
              <a:effectLst/>
              <a:latin typeface="Verdana" panose="020B060403050404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3A5702B-7F4B-4297-A304-668E721D43DB}" type="slidenum">
              <a:rPr lang="en-US" smtClean="0"/>
              <a:pPr/>
              <a:t>57</a:t>
            </a:fld>
            <a:endParaRPr lang="en-US"/>
          </a:p>
        </p:txBody>
      </p:sp>
    </p:spTree>
    <p:extLst>
      <p:ext uri="{BB962C8B-B14F-4D97-AF65-F5344CB8AC3E}">
        <p14:creationId xmlns:p14="http://schemas.microsoft.com/office/powerpoint/2010/main" val="1158311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6" name="Google Shape;1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39613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0595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Verdana"/>
              <a:ea typeface="Verdana"/>
              <a:cs typeface="Verdana"/>
              <a:sym typeface="Verdana"/>
            </a:endParaRPr>
          </a:p>
        </p:txBody>
      </p:sp>
      <p:sp>
        <p:nvSpPr>
          <p:cNvPr id="418" name="Google Shape;41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Verdana"/>
                <a:ea typeface="Verdana"/>
                <a:cs typeface="Verdana"/>
                <a:sym typeface="Verdana"/>
              </a:rPr>
              <a:t>61</a:t>
            </a:fld>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a:latin typeface="Verdana" panose="020B0604030504040204" pitchFamily="34" charset="0"/>
              <a:ea typeface="Verdana"/>
              <a:cs typeface="Verdana"/>
            </a:endParaRPr>
          </a:p>
        </p:txBody>
      </p:sp>
      <p:sp>
        <p:nvSpPr>
          <p:cNvPr id="4" name="Slide Number Placeholder 3"/>
          <p:cNvSpPr>
            <a:spLocks noGrp="1"/>
          </p:cNvSpPr>
          <p:nvPr>
            <p:ph type="sldNum" sz="quarter" idx="10"/>
          </p:nvPr>
        </p:nvSpPr>
        <p:spPr/>
        <p:txBody>
          <a:bodyPr/>
          <a:lstStyle/>
          <a:p>
            <a:fld id="{F3A5702B-7F4B-4297-A304-668E721D43DB}" type="slidenum">
              <a:rPr lang="en-US" smtClean="0"/>
              <a:pPr/>
              <a:t>6</a:t>
            </a:fld>
            <a:endParaRPr lang="en-US"/>
          </a:p>
        </p:txBody>
      </p:sp>
    </p:spTree>
    <p:extLst>
      <p:ext uri="{BB962C8B-B14F-4D97-AF65-F5344CB8AC3E}">
        <p14:creationId xmlns:p14="http://schemas.microsoft.com/office/powerpoint/2010/main" val="3751318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Verdana" panose="020B0604030504040204" pitchFamily="34" charset="0"/>
                <a:ea typeface="+mn-ea"/>
                <a:cs typeface="+mn-cs"/>
              </a:rPr>
              <a:t>“Built on a Decade of Breakthroughs”</a:t>
            </a:r>
          </a:p>
          <a:p>
            <a:endParaRPr lang="en-US" sz="1200" kern="1200">
              <a:solidFill>
                <a:schemeClr val="tx1"/>
              </a:solidFill>
              <a:effectLst/>
              <a:latin typeface="Verdana" panose="020B0604030504040204" pitchFamily="34" charset="0"/>
              <a:ea typeface="+mn-ea"/>
              <a:cs typeface="+mn-cs"/>
            </a:endParaRPr>
          </a:p>
          <a:p>
            <a:r>
              <a:rPr lang="en-US" sz="1200" u="none" kern="1200">
                <a:solidFill>
                  <a:schemeClr val="tx1"/>
                </a:solidFill>
                <a:effectLst/>
                <a:latin typeface="Verdana" panose="020B0604030504040204" pitchFamily="34" charset="0"/>
                <a:ea typeface="+mn-ea"/>
                <a:cs typeface="+mn-cs"/>
              </a:rPr>
              <a:t>As we </a:t>
            </a:r>
            <a:r>
              <a:rPr lang="en-US" sz="1200" kern="1200">
                <a:solidFill>
                  <a:schemeClr val="tx1"/>
                </a:solidFill>
                <a:effectLst/>
                <a:latin typeface="Verdana" panose="020B0604030504040204" pitchFamily="34" charset="0"/>
                <a:ea typeface="+mn-ea"/>
                <a:cs typeface="+mn-cs"/>
              </a:rPr>
              <a:t>spoke of earlier, UiPath’s compelling differentiators aren’t based on two or three features. Rather, they come from a myriad of features developed over the past ten years - all inspired by listening to our customers. </a:t>
            </a:r>
          </a:p>
        </p:txBody>
      </p:sp>
      <p:sp>
        <p:nvSpPr>
          <p:cNvPr id="4" name="Slide Number Placeholder 3"/>
          <p:cNvSpPr>
            <a:spLocks noGrp="1"/>
          </p:cNvSpPr>
          <p:nvPr>
            <p:ph type="sldNum" sz="quarter" idx="10"/>
          </p:nvPr>
        </p:nvSpPr>
        <p:spPr/>
        <p:txBody>
          <a:bodyPr/>
          <a:lstStyle/>
          <a:p>
            <a:fld id="{F3A5702B-7F4B-4297-A304-668E721D43DB}" type="slidenum">
              <a:rPr lang="en-US" smtClean="0"/>
              <a:pPr/>
              <a:t>62</a:t>
            </a:fld>
            <a:endParaRPr lang="en-US"/>
          </a:p>
        </p:txBody>
      </p:sp>
    </p:spTree>
    <p:extLst>
      <p:ext uri="{BB962C8B-B14F-4D97-AF65-F5344CB8AC3E}">
        <p14:creationId xmlns:p14="http://schemas.microsoft.com/office/powerpoint/2010/main" val="928811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5702B-7F4B-4297-A304-668E721D43DB}" type="slidenum">
              <a:rPr lang="en-US" smtClean="0"/>
              <a:pPr/>
              <a:t>63</a:t>
            </a:fld>
            <a:endParaRPr lang="en-US" dirty="0"/>
          </a:p>
        </p:txBody>
      </p:sp>
    </p:spTree>
    <p:extLst>
      <p:ext uri="{BB962C8B-B14F-4D97-AF65-F5344CB8AC3E}">
        <p14:creationId xmlns:p14="http://schemas.microsoft.com/office/powerpoint/2010/main" val="3885068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Starting point is critical</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What are the key starting points where most companies begin their RPA journey?</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Finance and Accounting</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This is a great slide from McKinsey &amp; Company</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These are the tasks that we see where RPA could easily play in</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Our Chief Customer and Success Officer, </a:t>
            </a:r>
            <a:r>
              <a:rPr lang="en-US" sz="1200" kern="1200" dirty="0" err="1">
                <a:solidFill>
                  <a:schemeClr val="tx1"/>
                </a:solidFill>
                <a:effectLst/>
                <a:latin typeface="Verdana" panose="020B0604030504040204" pitchFamily="34" charset="0"/>
                <a:ea typeface="+mn-ea"/>
                <a:cs typeface="+mn-cs"/>
              </a:rPr>
              <a:t>Ashim</a:t>
            </a:r>
            <a:r>
              <a:rPr lang="en-US" sz="1200" kern="1200" dirty="0">
                <a:solidFill>
                  <a:schemeClr val="tx1"/>
                </a:solidFill>
                <a:effectLst/>
                <a:latin typeface="Verdana" panose="020B0604030504040204" pitchFamily="34" charset="0"/>
                <a:ea typeface="+mn-ea"/>
                <a:cs typeface="+mn-cs"/>
              </a:rPr>
              <a:t> Gupta, came from GE</a:t>
            </a:r>
            <a:endParaRPr lang="en-US" sz="1050" kern="1200" dirty="0">
              <a:solidFill>
                <a:schemeClr val="tx1"/>
              </a:solidFill>
              <a:effectLst/>
              <a:latin typeface="Verdana" panose="020B0604030504040204" pitchFamily="34" charset="0"/>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He says that every CFO should look at their finance organization and if they’re not doing data driven analytics all day, then automate with RPA</a:t>
            </a:r>
            <a:endParaRPr lang="en-US" sz="1050" kern="1200" dirty="0">
              <a:solidFill>
                <a:schemeClr val="tx1"/>
              </a:solidFill>
              <a:effectLst/>
              <a:latin typeface="Verdana" panose="020B0604030504040204"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Verdana" panose="020B0604030504040204" pitchFamily="34" charset="0"/>
                <a:ea typeface="+mn-ea"/>
                <a:cs typeface="+mn-cs"/>
              </a:rPr>
              <a:t>Here is a number of areas where there are opportunities for RPA</a:t>
            </a:r>
            <a:endParaRPr lang="en-US" sz="1050" kern="1200" dirty="0">
              <a:solidFill>
                <a:schemeClr val="tx1"/>
              </a:solidFill>
              <a:effectLst/>
              <a:latin typeface="Verdana" panose="020B0604030504040204" pitchFamily="34" charset="0"/>
              <a:ea typeface="+mn-ea"/>
              <a:cs typeface="+mn-cs"/>
            </a:endParaRPr>
          </a:p>
          <a:p>
            <a:endParaRPr lang="en-US" dirty="0"/>
          </a:p>
          <a:p>
            <a:endParaRPr lang="en-US" dirty="0"/>
          </a:p>
          <a:p>
            <a:r>
              <a:rPr lang="en-US" dirty="0"/>
              <a:t>Thoughts:  Talk about how after initial robots in back office or finance prove them selves you can go built a COE or just a shared service RPA group that can then extend into .  Might be good to show actually progression.  Single robot or two. &gt;. COE. &gt; multiple business units have robots..&gt;. Extends across company and robots help all parts of business. </a:t>
            </a:r>
          </a:p>
        </p:txBody>
      </p:sp>
      <p:sp>
        <p:nvSpPr>
          <p:cNvPr id="4" name="Slide Number Placeholder 3"/>
          <p:cNvSpPr>
            <a:spLocks noGrp="1"/>
          </p:cNvSpPr>
          <p:nvPr>
            <p:ph type="sldNum" sz="quarter" idx="10"/>
          </p:nvPr>
        </p:nvSpPr>
        <p:spPr/>
        <p:txBody>
          <a:bodyPr/>
          <a:lstStyle/>
          <a:p>
            <a:fld id="{F3A5702B-7F4B-4297-A304-668E721D43DB}" type="slidenum">
              <a:rPr lang="en-US" smtClean="0"/>
              <a:pPr/>
              <a:t>64</a:t>
            </a:fld>
            <a:endParaRPr lang="en-US"/>
          </a:p>
        </p:txBody>
      </p:sp>
    </p:spTree>
    <p:extLst>
      <p:ext uri="{BB962C8B-B14F-4D97-AF65-F5344CB8AC3E}">
        <p14:creationId xmlns:p14="http://schemas.microsoft.com/office/powerpoint/2010/main" val="3073519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Walmart – speaker at UiPath Forward 2017</a:t>
            </a:r>
          </a:p>
        </p:txBody>
      </p:sp>
      <p:sp>
        <p:nvSpPr>
          <p:cNvPr id="4" name="Slide Number Placeholder 3"/>
          <p:cNvSpPr>
            <a:spLocks noGrp="1"/>
          </p:cNvSpPr>
          <p:nvPr>
            <p:ph type="sldNum" sz="quarter" idx="10"/>
          </p:nvPr>
        </p:nvSpPr>
        <p:spPr/>
        <p:txBody>
          <a:bodyPr/>
          <a:lstStyle/>
          <a:p>
            <a:fld id="{F3A5702B-7F4B-4297-A304-668E721D43DB}" type="slidenum">
              <a:rPr lang="en-US" smtClean="0"/>
              <a:pPr/>
              <a:t>65</a:t>
            </a:fld>
            <a:endParaRPr lang="en-US"/>
          </a:p>
        </p:txBody>
      </p:sp>
    </p:spTree>
    <p:extLst>
      <p:ext uri="{BB962C8B-B14F-4D97-AF65-F5344CB8AC3E}">
        <p14:creationId xmlns:p14="http://schemas.microsoft.com/office/powerpoint/2010/main" val="3781093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41: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176679" indent="-176679">
              <a:buClr>
                <a:schemeClr val="dk1"/>
              </a:buClr>
              <a:buSzPts val="1200"/>
              <a:buFont typeface="Arial"/>
              <a:buChar char="•"/>
            </a:pPr>
            <a:r>
              <a:rPr lang="en-US" dirty="0"/>
              <a:t>Proof of concept</a:t>
            </a:r>
            <a:endParaRPr lang="en-US" sz="1100" dirty="0"/>
          </a:p>
          <a:p>
            <a:pPr marL="647824" lvl="1" indent="-176679">
              <a:buClr>
                <a:schemeClr val="dk1"/>
              </a:buClr>
              <a:buSzPts val="1200"/>
              <a:buFont typeface="Arial"/>
              <a:buChar char="•"/>
            </a:pPr>
            <a:r>
              <a:rPr lang="en-US" dirty="0"/>
              <a:t>We recommend that everyone spend time touching the robots</a:t>
            </a:r>
            <a:endParaRPr lang="en-US" sz="1100" dirty="0"/>
          </a:p>
          <a:p>
            <a:pPr marL="1118968" lvl="2" indent="-176679">
              <a:buClr>
                <a:schemeClr val="dk1"/>
              </a:buClr>
              <a:buSzPts val="1200"/>
              <a:buFont typeface="Arial"/>
              <a:buChar char="•"/>
            </a:pPr>
            <a:r>
              <a:rPr lang="en-US" dirty="0"/>
              <a:t>Make something with the software</a:t>
            </a:r>
            <a:endParaRPr lang="en-US" sz="1100" dirty="0"/>
          </a:p>
          <a:p>
            <a:pPr marL="1118968" lvl="2" indent="-176679">
              <a:buClr>
                <a:schemeClr val="dk1"/>
              </a:buClr>
              <a:buSzPts val="1200"/>
              <a:buFont typeface="Arial"/>
              <a:buChar char="•"/>
            </a:pPr>
            <a:r>
              <a:rPr lang="en-US" dirty="0"/>
              <a:t>Have colleagues work with it too</a:t>
            </a:r>
            <a:endParaRPr lang="en-US" sz="1100" dirty="0"/>
          </a:p>
          <a:p>
            <a:pPr marL="176679" indent="-176679">
              <a:buClr>
                <a:schemeClr val="dk1"/>
              </a:buClr>
              <a:buSzPts val="1200"/>
              <a:buFont typeface="Arial"/>
              <a:buChar char="•"/>
            </a:pPr>
            <a:r>
              <a:rPr lang="en-US" dirty="0"/>
              <a:t>Pilot</a:t>
            </a:r>
            <a:endParaRPr lang="en-US" sz="1100" dirty="0"/>
          </a:p>
          <a:p>
            <a:pPr marL="647824" lvl="1" indent="-176679">
              <a:buClr>
                <a:schemeClr val="dk1"/>
              </a:buClr>
              <a:buSzPts val="1200"/>
              <a:buFont typeface="Arial"/>
              <a:buChar char="•"/>
            </a:pPr>
            <a:r>
              <a:rPr lang="en-US" dirty="0"/>
              <a:t>Have full governance to try a plan</a:t>
            </a:r>
            <a:endParaRPr lang="en-US" sz="1100" dirty="0"/>
          </a:p>
          <a:p>
            <a:pPr marL="647824" lvl="1" indent="-176679">
              <a:buClr>
                <a:schemeClr val="dk1"/>
              </a:buClr>
              <a:buSzPts val="1200"/>
              <a:buFont typeface="Arial"/>
              <a:buChar char="•"/>
            </a:pPr>
            <a:r>
              <a:rPr lang="en-US" dirty="0"/>
              <a:t>Get everyone involved</a:t>
            </a:r>
            <a:endParaRPr lang="en-US" sz="1100" dirty="0"/>
          </a:p>
          <a:p>
            <a:pPr marL="176679" indent="-176679">
              <a:buClr>
                <a:schemeClr val="dk1"/>
              </a:buClr>
              <a:buSzPts val="1200"/>
              <a:buFont typeface="Arial"/>
              <a:buChar char="•"/>
            </a:pPr>
            <a:r>
              <a:rPr lang="en-US" dirty="0"/>
              <a:t>Deployment</a:t>
            </a:r>
            <a:endParaRPr lang="en-US" sz="1100" dirty="0"/>
          </a:p>
          <a:p>
            <a:pPr marL="647824" lvl="1" indent="-176679">
              <a:buClr>
                <a:schemeClr val="dk1"/>
              </a:buClr>
              <a:buSzPts val="1200"/>
              <a:buFont typeface="Arial"/>
              <a:buChar char="•"/>
            </a:pPr>
            <a:r>
              <a:rPr lang="en-US" dirty="0"/>
              <a:t>Full scale </a:t>
            </a:r>
            <a:endParaRPr lang="en-US" sz="1100" dirty="0"/>
          </a:p>
          <a:p>
            <a:pPr marL="647824" lvl="1" indent="-176679">
              <a:buClr>
                <a:schemeClr val="dk1"/>
              </a:buClr>
              <a:buSzPts val="1200"/>
              <a:buFont typeface="Arial"/>
              <a:buChar char="•"/>
            </a:pPr>
            <a:r>
              <a:rPr lang="en-US" dirty="0"/>
              <a:t>Deploy over an area that you want to automate</a:t>
            </a:r>
            <a:endParaRPr lang="en-US" sz="1100" dirty="0"/>
          </a:p>
          <a:p>
            <a:pPr marL="176679" indent="-176679">
              <a:buClr>
                <a:schemeClr val="dk1"/>
              </a:buClr>
              <a:buSzPts val="1200"/>
              <a:buFont typeface="Arial"/>
              <a:buChar char="•"/>
            </a:pPr>
            <a:r>
              <a:rPr lang="en-US" dirty="0"/>
              <a:t>We commonly see people skip step 2</a:t>
            </a:r>
            <a:endParaRPr lang="en-US" sz="1100" dirty="0"/>
          </a:p>
          <a:p>
            <a:pPr marL="647824" lvl="1" indent="-176679">
              <a:buClr>
                <a:schemeClr val="dk1"/>
              </a:buClr>
              <a:buSzPts val="1200"/>
              <a:buFont typeface="Arial"/>
              <a:buChar char="•"/>
            </a:pPr>
            <a:r>
              <a:rPr lang="en-US" dirty="0"/>
              <a:t>This is fine, shows speed at which RPA moves within a company</a:t>
            </a:r>
            <a:endParaRPr lang="en-US" sz="1100" dirty="0"/>
          </a:p>
          <a:p>
            <a:pPr marL="0" indent="0"/>
            <a:endParaRPr lang="en-US" b="1" dirty="0"/>
          </a:p>
          <a:p>
            <a:pPr marL="0" indent="0"/>
            <a:endParaRPr lang="en-US" b="1" dirty="0"/>
          </a:p>
          <a:p>
            <a:pPr marL="0" indent="0"/>
            <a:r>
              <a:rPr lang="en-US" b="1" dirty="0"/>
              <a:t>Enterprise RPA in 3 Steps”</a:t>
            </a:r>
            <a:endParaRPr lang="en-US" dirty="0"/>
          </a:p>
          <a:p>
            <a:pPr marL="0" indent="0"/>
            <a:endParaRPr lang="en-US" dirty="0"/>
          </a:p>
          <a:p>
            <a:pPr marL="0" indent="0"/>
            <a:r>
              <a:rPr lang="en-US" dirty="0"/>
              <a:t>Engaging a UiPath implementation partner is a popular choice for many of our customers, but it isn’t a necessary one. We’re committed to the success of every customer and offer support from proof of concept to a sustainable deployment. </a:t>
            </a:r>
          </a:p>
          <a:p>
            <a:pPr marL="0" indent="0"/>
            <a:endParaRPr lang="en-US" dirty="0"/>
          </a:p>
          <a:p>
            <a:pPr marL="0" indent="0"/>
            <a:r>
              <a:rPr lang="en-US" dirty="0"/>
              <a:t>Our support covers these three RPA implementation steps:</a:t>
            </a:r>
          </a:p>
          <a:p>
            <a:pPr marL="0" indent="0"/>
            <a:r>
              <a:rPr lang="en-US" dirty="0"/>
              <a:t> </a:t>
            </a:r>
          </a:p>
          <a:p>
            <a:pPr marL="0" indent="0"/>
            <a:r>
              <a:rPr lang="en-US" b="1" dirty="0"/>
              <a:t>Proof of Concept</a:t>
            </a:r>
            <a:r>
              <a:rPr lang="en-US" dirty="0"/>
              <a:t>: this step answers the question, “Will RPA really show the benefits I’ve heard about for one of our own processes?” In 2015 -16, almost every customer went through this step. </a:t>
            </a:r>
          </a:p>
          <a:p>
            <a:pPr marL="0" indent="0"/>
            <a:r>
              <a:rPr lang="en-US" dirty="0"/>
              <a:t> </a:t>
            </a:r>
          </a:p>
          <a:p>
            <a:pPr marL="0" indent="0"/>
            <a:r>
              <a:rPr lang="en-US" dirty="0"/>
              <a:t>During 2017, almost half skipped this step and went straight to Pilot, believing the odds of a positive </a:t>
            </a:r>
            <a:r>
              <a:rPr lang="en-US" dirty="0" err="1"/>
              <a:t>PoC</a:t>
            </a:r>
            <a:r>
              <a:rPr lang="en-US" dirty="0"/>
              <a:t> were so high it would only waste valuable time. It turned out to be accurate - no one regretted the decision. </a:t>
            </a:r>
          </a:p>
          <a:p>
            <a:pPr marL="0" indent="0"/>
            <a:r>
              <a:rPr lang="en-US" dirty="0"/>
              <a:t> </a:t>
            </a:r>
          </a:p>
          <a:p>
            <a:pPr marL="0" indent="0"/>
            <a:r>
              <a:rPr lang="en-US" b="1" dirty="0"/>
              <a:t>Pilot:</a:t>
            </a:r>
            <a:r>
              <a:rPr lang="en-US" dirty="0"/>
              <a:t> This step requires the organizational commitment for an:</a:t>
            </a:r>
          </a:p>
          <a:p>
            <a:pPr marL="0" indent="0"/>
            <a:r>
              <a:rPr lang="en-US" dirty="0"/>
              <a:t> </a:t>
            </a:r>
          </a:p>
          <a:p>
            <a:pPr marL="0" indent="0"/>
            <a:r>
              <a:rPr lang="en-US" dirty="0"/>
              <a:t>Executive champion</a:t>
            </a:r>
          </a:p>
          <a:p>
            <a:pPr marL="0" indent="0"/>
            <a:r>
              <a:rPr lang="en-US" dirty="0"/>
              <a:t>Project Manager/Evangelist</a:t>
            </a:r>
          </a:p>
          <a:p>
            <a:pPr marL="0" indent="0"/>
            <a:r>
              <a:rPr lang="en-US" dirty="0"/>
              <a:t>Steering committee with IT, business and (when possible) process improvement/Six Sigma representatives</a:t>
            </a:r>
          </a:p>
          <a:p>
            <a:pPr marL="0" indent="0"/>
            <a:r>
              <a:rPr lang="en-US" dirty="0"/>
              <a:t>Budget for initial hiring and training of core RPA resources. </a:t>
            </a:r>
          </a:p>
          <a:p>
            <a:pPr marL="0" indent="0"/>
            <a:r>
              <a:rPr lang="en-US" dirty="0"/>
              <a:t> </a:t>
            </a:r>
          </a:p>
          <a:p>
            <a:pPr marL="0" indent="0"/>
            <a:r>
              <a:rPr lang="en-US" dirty="0"/>
              <a:t>The UiPath Customer Success team supports:</a:t>
            </a:r>
          </a:p>
          <a:p>
            <a:pPr marL="0" indent="0"/>
            <a:r>
              <a:rPr lang="en-US" dirty="0"/>
              <a:t> </a:t>
            </a:r>
          </a:p>
          <a:p>
            <a:pPr marL="0" indent="0"/>
            <a:r>
              <a:rPr lang="en-US" dirty="0"/>
              <a:t>Initial hiring and training</a:t>
            </a:r>
          </a:p>
          <a:p>
            <a:pPr marL="0" indent="0"/>
            <a:r>
              <a:rPr lang="en-US" dirty="0"/>
              <a:t>Creation of governance, organizational, implementation frameworks</a:t>
            </a:r>
          </a:p>
          <a:p>
            <a:pPr marL="0" indent="0"/>
            <a:r>
              <a:rPr lang="en-US" dirty="0"/>
              <a:t>Deployment of the UiPath Platform across Dev, Test &amp; Prod environments</a:t>
            </a:r>
          </a:p>
          <a:p>
            <a:pPr marL="0" indent="0"/>
            <a:r>
              <a:rPr lang="en-US" dirty="0"/>
              <a:t>Identification, evaluation, prioritization and automation of initial processes</a:t>
            </a:r>
          </a:p>
          <a:p>
            <a:pPr marL="0" indent="0"/>
            <a:r>
              <a:rPr lang="en-US" dirty="0"/>
              <a:t>Automation reviews and lessons learned</a:t>
            </a:r>
          </a:p>
          <a:p>
            <a:pPr marL="0" indent="0"/>
            <a:r>
              <a:rPr lang="en-US" dirty="0"/>
              <a:t> </a:t>
            </a:r>
          </a:p>
          <a:p>
            <a:pPr marL="0" indent="0"/>
            <a:r>
              <a:rPr lang="en-US" b="1" dirty="0"/>
              <a:t>Roll-out:</a:t>
            </a:r>
            <a:r>
              <a:rPr lang="en-US" dirty="0"/>
              <a:t> this step is typically taken with the customer and UiPath agree that: </a:t>
            </a:r>
          </a:p>
          <a:p>
            <a:pPr marL="0" indent="0"/>
            <a:r>
              <a:rPr lang="en-US" dirty="0"/>
              <a:t> </a:t>
            </a:r>
          </a:p>
          <a:p>
            <a:pPr marL="0" indent="0"/>
            <a:r>
              <a:rPr lang="en-US" dirty="0"/>
              <a:t>Hiring and training have met all objectives. </a:t>
            </a:r>
          </a:p>
          <a:p>
            <a:pPr marL="0" indent="0"/>
            <a:r>
              <a:rPr lang="en-US" dirty="0"/>
              <a:t>Pilot automation outcomes demonstrate consistent success.</a:t>
            </a:r>
          </a:p>
          <a:p>
            <a:pPr marL="0" indent="0"/>
            <a:r>
              <a:rPr lang="en-US" dirty="0"/>
              <a:t>Frameworks are clearly operational and have formed either a Center of Excellence or its equivalent. </a:t>
            </a:r>
          </a:p>
          <a:p>
            <a:pPr marL="0" indent="0"/>
            <a:r>
              <a:rPr lang="en-US" dirty="0"/>
              <a:t>There is a healthy pipeline of well qualified automation opportunities.</a:t>
            </a:r>
          </a:p>
          <a:p>
            <a:pPr marL="0" indent="0"/>
            <a:r>
              <a:rPr lang="en-US" dirty="0"/>
              <a:t>The organization shows a strong level of RPA enthusiasm</a:t>
            </a:r>
          </a:p>
          <a:p>
            <a:pPr marL="0" indent="0"/>
            <a:r>
              <a:rPr lang="en-US" dirty="0"/>
              <a:t> </a:t>
            </a:r>
          </a:p>
          <a:p>
            <a:pPr marL="0" indent="0"/>
            <a:r>
              <a:rPr lang="en-US" b="1" dirty="0"/>
              <a:t>Post-Rollout:</a:t>
            </a:r>
            <a:r>
              <a:rPr lang="en-US" dirty="0"/>
              <a:t> Customer success holds weekly calls and an on-site visit schedule until such time as both the customer and UiPath agree sustainability has been achieved. </a:t>
            </a:r>
          </a:p>
          <a:p>
            <a:pPr marL="0" indent="0"/>
            <a:endParaRPr lang="en-US" dirty="0"/>
          </a:p>
          <a:p>
            <a:pPr marL="0" indent="0"/>
            <a:endParaRPr lang="en-US" dirty="0"/>
          </a:p>
        </p:txBody>
      </p:sp>
      <p:sp>
        <p:nvSpPr>
          <p:cNvPr id="970" name="Google Shape;970;p41: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66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4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42: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176679" indent="-176679">
              <a:buClr>
                <a:schemeClr val="dk1"/>
              </a:buClr>
              <a:buSzPts val="1200"/>
              <a:buFont typeface="Arial"/>
              <a:buChar char="•"/>
            </a:pPr>
            <a:r>
              <a:rPr lang="en-US" dirty="0"/>
              <a:t>Spend time understanding how to build a Center of Excellence</a:t>
            </a:r>
            <a:endParaRPr lang="en-US" sz="1100" dirty="0"/>
          </a:p>
          <a:p>
            <a:pPr marL="176679" indent="-176679">
              <a:buClr>
                <a:schemeClr val="dk1"/>
              </a:buClr>
              <a:buSzPts val="1200"/>
              <a:buFont typeface="Arial"/>
              <a:buChar char="•"/>
            </a:pPr>
            <a:r>
              <a:rPr lang="en-US" dirty="0"/>
              <a:t>This is critical for maintaining automations as certain things change</a:t>
            </a:r>
            <a:endParaRPr lang="en-US" sz="1100" dirty="0"/>
          </a:p>
          <a:p>
            <a:pPr marL="647824" lvl="1" indent="-176679">
              <a:buClr>
                <a:schemeClr val="dk1"/>
              </a:buClr>
              <a:buSzPts val="1200"/>
              <a:buFont typeface="Arial"/>
              <a:buChar char="•"/>
            </a:pPr>
            <a:r>
              <a:rPr lang="en-US" dirty="0"/>
              <a:t>Things have to be updated</a:t>
            </a:r>
            <a:endParaRPr lang="en-US" sz="1100" dirty="0"/>
          </a:p>
          <a:p>
            <a:pPr marL="647824" lvl="1" indent="-176679">
              <a:buClr>
                <a:schemeClr val="dk1"/>
              </a:buClr>
              <a:buSzPts val="1200"/>
              <a:buFont typeface="Arial"/>
              <a:buChar char="•"/>
            </a:pPr>
            <a:r>
              <a:rPr lang="en-US" dirty="0"/>
              <a:t>Our partners have </a:t>
            </a:r>
            <a:r>
              <a:rPr lang="en-US" dirty="0" err="1"/>
              <a:t>UiPath</a:t>
            </a:r>
            <a:r>
              <a:rPr lang="en-US" dirty="0"/>
              <a:t> COE’s also</a:t>
            </a:r>
            <a:endParaRPr lang="en-US" sz="1100" dirty="0"/>
          </a:p>
          <a:p>
            <a:pPr marL="176679" indent="-176679">
              <a:buClr>
                <a:schemeClr val="dk1"/>
              </a:buClr>
              <a:buSzPts val="1200"/>
              <a:buFont typeface="Arial"/>
              <a:buChar char="•"/>
            </a:pPr>
            <a:r>
              <a:rPr lang="en-US" dirty="0"/>
              <a:t>Centralized knowledge management</a:t>
            </a:r>
            <a:endParaRPr lang="en-US" sz="1100" dirty="0"/>
          </a:p>
          <a:p>
            <a:pPr marL="176679" indent="-176679">
              <a:buClr>
                <a:schemeClr val="dk1"/>
              </a:buClr>
              <a:buSzPts val="1200"/>
              <a:buFont typeface="Arial"/>
              <a:buChar char="•"/>
            </a:pPr>
            <a:r>
              <a:rPr lang="en-US" dirty="0"/>
              <a:t>Functional, Technical and Human support</a:t>
            </a:r>
            <a:endParaRPr lang="en-US" sz="1100" dirty="0"/>
          </a:p>
          <a:p>
            <a:pPr marL="176679" indent="-176679">
              <a:buClr>
                <a:schemeClr val="dk1"/>
              </a:buClr>
              <a:buSzPts val="1200"/>
              <a:buFont typeface="Arial"/>
              <a:buChar char="•"/>
            </a:pPr>
            <a:r>
              <a:rPr lang="en-US" dirty="0"/>
              <a:t>Lots of organizations within </a:t>
            </a:r>
            <a:r>
              <a:rPr lang="en-US" dirty="0" err="1"/>
              <a:t>UiPath</a:t>
            </a:r>
            <a:r>
              <a:rPr lang="en-US" dirty="0"/>
              <a:t> that can help build a COE</a:t>
            </a:r>
            <a:endParaRPr lang="en-US" sz="1100" dirty="0"/>
          </a:p>
          <a:p>
            <a:pPr marL="0" indent="0"/>
            <a:endParaRPr lang="en-US" b="1" dirty="0"/>
          </a:p>
          <a:p>
            <a:pPr marL="0" indent="0"/>
            <a:endParaRPr lang="en-US" b="1" dirty="0"/>
          </a:p>
          <a:p>
            <a:pPr marL="0" indent="0"/>
            <a:r>
              <a:rPr lang="en-US" b="1" dirty="0"/>
              <a:t>“Building Your Center of Excellence”</a:t>
            </a:r>
            <a:endParaRPr lang="en-US" dirty="0"/>
          </a:p>
          <a:p>
            <a:pPr marL="0" indent="0"/>
            <a:endParaRPr lang="en-US" u="sng" dirty="0"/>
          </a:p>
          <a:p>
            <a:pPr marL="0" indent="0"/>
            <a:r>
              <a:rPr lang="en-US" dirty="0"/>
              <a:t>Whether our customers move forward with an implementation partner or the Customer Success team, they are strongly encouraged to implement a RPA Center of Excellence. </a:t>
            </a:r>
          </a:p>
          <a:p>
            <a:pPr marL="0" indent="0"/>
            <a:r>
              <a:rPr lang="en-US" dirty="0"/>
              <a:t> </a:t>
            </a:r>
          </a:p>
          <a:p>
            <a:pPr marL="0" indent="0"/>
            <a:r>
              <a:rPr lang="en-US" b="1" dirty="0" err="1"/>
              <a:t>CoE</a:t>
            </a:r>
            <a:r>
              <a:rPr lang="en-US" dirty="0"/>
              <a:t>: isn’t necessarily the difference between success and failure, but it is typically the difference between rapid success and a much longer implementation timeline. Given RPA’s compelling cost and operational, time shouldn’t be wasted. </a:t>
            </a:r>
          </a:p>
          <a:p>
            <a:pPr marL="0" indent="0"/>
            <a:r>
              <a:rPr lang="en-US" dirty="0"/>
              <a:t> </a:t>
            </a:r>
          </a:p>
          <a:p>
            <a:pPr marL="0" indent="0"/>
            <a:r>
              <a:rPr lang="en-US" dirty="0"/>
              <a:t>The </a:t>
            </a:r>
            <a:r>
              <a:rPr lang="en-US" dirty="0" err="1"/>
              <a:t>CoE</a:t>
            </a:r>
            <a:r>
              <a:rPr lang="en-US" dirty="0"/>
              <a:t> delivers these four pillars of operational support. One of its most important benefits is the focus it brings to governance, support (production &amp; customer) and change management. All of which are essential for sustainability. </a:t>
            </a:r>
          </a:p>
          <a:p>
            <a:pPr marL="0" indent="0"/>
            <a:endParaRPr lang="en-US" dirty="0"/>
          </a:p>
        </p:txBody>
      </p:sp>
      <p:sp>
        <p:nvSpPr>
          <p:cNvPr id="985" name="Google Shape;985;p42: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a:fld id="{00000000-1234-1234-1234-123412341234}" type="slidenum">
              <a:rPr lang="en-US"/>
              <a:pPr algn="r"/>
              <a:t>67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effectLst/>
                <a:latin typeface="Verdana"/>
                <a:ea typeface="Verdana"/>
                <a:cs typeface="Verdana"/>
              </a:rPr>
              <a:t>Pillars in greater detail</a:t>
            </a:r>
          </a:p>
          <a:p>
            <a:pPr marL="171450" indent="-171450">
              <a:buFont typeface="Arial" panose="020B0604020202020204" pitchFamily="34" charset="0"/>
              <a:buChar char="•"/>
            </a:pPr>
            <a:r>
              <a:rPr lang="en-US" sz="1200" kern="1200" dirty="0">
                <a:effectLst/>
                <a:latin typeface="Verdana"/>
                <a:ea typeface="Verdana"/>
                <a:cs typeface="Verdana"/>
              </a:rPr>
              <a:t>Open</a:t>
            </a:r>
            <a:r>
              <a:rPr lang="en-US" dirty="0">
                <a:latin typeface="Verdana"/>
                <a:ea typeface="Verdana"/>
                <a:cs typeface="Verdana"/>
              </a:rPr>
              <a:t> – Built in extensibility</a:t>
            </a:r>
            <a:endParaRPr lang="en-US" sz="1200" kern="1200" dirty="0">
              <a:latin typeface="Verdana"/>
              <a:ea typeface="Verdana"/>
              <a:cs typeface="Verdana"/>
            </a:endParaRPr>
          </a:p>
          <a:p>
            <a:pPr marL="628650" lvl="1" indent="-171450">
              <a:buFont typeface="Arial" panose="020B0604020202020204" pitchFamily="34" charset="0"/>
              <a:buChar char="•"/>
            </a:pPr>
            <a:r>
              <a:rPr lang="en-US" sz="1200" kern="1200" dirty="0">
                <a:effectLst/>
                <a:latin typeface="Verdana"/>
                <a:ea typeface="Verdana"/>
                <a:cs typeface="Verdana"/>
              </a:rPr>
              <a:t>Ability within Studio to </a:t>
            </a:r>
            <a:r>
              <a:rPr lang="en-US" dirty="0">
                <a:latin typeface="Verdana"/>
                <a:ea typeface="Verdana"/>
                <a:cs typeface="Verdana"/>
              </a:rPr>
              <a:t>quickly</a:t>
            </a:r>
            <a:r>
              <a:rPr lang="en-US" sz="1200" kern="1200" dirty="0">
                <a:effectLst/>
                <a:latin typeface="Verdana"/>
                <a:ea typeface="Verdana"/>
                <a:cs typeface="Verdana"/>
              </a:rPr>
              <a:t> have access to preconfigured activities</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Activities: the building blocks of process automation</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Quickly </a:t>
            </a:r>
            <a:r>
              <a:rPr lang="en-US" dirty="0">
                <a:latin typeface="Verdana"/>
                <a:ea typeface="Verdana"/>
                <a:cs typeface="Verdana"/>
              </a:rPr>
              <a:t>integrate</a:t>
            </a:r>
            <a:r>
              <a:rPr lang="en-US" sz="1200" kern="1200" dirty="0">
                <a:effectLst/>
                <a:latin typeface="Verdana"/>
                <a:ea typeface="Verdana"/>
                <a:cs typeface="Verdana"/>
              </a:rPr>
              <a:t> with Excel doc, IBM Watson, etc.</a:t>
            </a:r>
            <a:endParaRPr lang="en-US" sz="1200" kern="1200" dirty="0">
              <a:latin typeface="Verdana"/>
              <a:ea typeface="Verdana"/>
              <a:cs typeface="Verdana"/>
            </a:endParaRPr>
          </a:p>
          <a:p>
            <a:pPr marL="628650" lvl="1" indent="-171450">
              <a:buFont typeface="Arial" panose="020B0604020202020204" pitchFamily="34" charset="0"/>
              <a:buChar char="•"/>
            </a:pPr>
            <a:r>
              <a:rPr lang="en-US" sz="1200" kern="1200" dirty="0">
                <a:effectLst/>
                <a:latin typeface="Verdana"/>
                <a:ea typeface="Verdana"/>
                <a:cs typeface="Verdana"/>
              </a:rPr>
              <a:t>Can custom build </a:t>
            </a:r>
            <a:r>
              <a:rPr lang="en-US" dirty="0">
                <a:latin typeface="Verdana"/>
                <a:ea typeface="Verdana"/>
                <a:cs typeface="Verdana"/>
              </a:rPr>
              <a:t>activities</a:t>
            </a:r>
            <a:r>
              <a:rPr lang="en-US" sz="1200" kern="1200" dirty="0">
                <a:effectLst/>
                <a:latin typeface="Verdana"/>
                <a:ea typeface="Verdana"/>
                <a:cs typeface="Verdana"/>
              </a:rPr>
              <a:t> too and upload them if you want</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Automations (the files that describe your workflows that robots execute) are open source that can be shared and extended if you want</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Speeds implementations of common functions</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Philosophy of being able to share and </a:t>
            </a:r>
            <a:r>
              <a:rPr lang="en-US" sz="1200" kern="1200" dirty="0" err="1">
                <a:effectLst/>
                <a:latin typeface="Verdana"/>
                <a:ea typeface="Verdana"/>
                <a:cs typeface="Verdana"/>
              </a:rPr>
              <a:t>collab</a:t>
            </a:r>
            <a:endParaRPr lang="en-US" sz="1200" kern="1200" dirty="0">
              <a:effectLst/>
              <a:latin typeface="Verdana"/>
              <a:ea typeface="Verdana"/>
              <a:cs typeface="Verdana"/>
            </a:endParaRPr>
          </a:p>
          <a:p>
            <a:pPr marL="1543050" lvl="3" indent="-171450">
              <a:buFont typeface="Arial" panose="020B0604020202020204" pitchFamily="34" charset="0"/>
              <a:buChar char="•"/>
            </a:pPr>
            <a:r>
              <a:rPr lang="en-US" sz="1200" kern="1200" dirty="0">
                <a:effectLst/>
                <a:latin typeface="Verdana"/>
                <a:ea typeface="Verdana"/>
                <a:cs typeface="Verdana"/>
              </a:rPr>
              <a:t>None of our competitors have a community focus</a:t>
            </a:r>
            <a:endParaRPr lang="en-US" sz="1200" kern="1200" dirty="0">
              <a:latin typeface="Verdana"/>
              <a:ea typeface="Verdana"/>
              <a:cs typeface="Verdana"/>
            </a:endParaRPr>
          </a:p>
          <a:p>
            <a:pPr marL="628650" lvl="1" indent="-171450">
              <a:buFont typeface="Arial" panose="020B0604020202020204" pitchFamily="34" charset="0"/>
              <a:buChar char="•"/>
            </a:pPr>
            <a:r>
              <a:rPr lang="en-US" sz="1200" kern="1200" dirty="0">
                <a:effectLst/>
                <a:latin typeface="Verdana"/>
                <a:ea typeface="Verdana"/>
                <a:cs typeface="Verdana"/>
              </a:rPr>
              <a:t>Powerful API that allows integration with existing infrastructure</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Robots can be triggered through UiPath software and run through existing systems</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API built deep into product</a:t>
            </a:r>
            <a:endParaRPr lang="en-US" sz="1200" kern="1200" dirty="0">
              <a:latin typeface="Verdana"/>
              <a:ea typeface="Verdana"/>
              <a:cs typeface="Verdana"/>
            </a:endParaRPr>
          </a:p>
          <a:p>
            <a:pPr marL="1543050" lvl="3" indent="-171450">
              <a:buFont typeface="Arial" panose="020B0604020202020204" pitchFamily="34" charset="0"/>
              <a:buChar char="•"/>
            </a:pPr>
            <a:r>
              <a:rPr lang="en-US" sz="1200" kern="1200" dirty="0">
                <a:effectLst/>
                <a:latin typeface="Verdana"/>
                <a:ea typeface="Verdana"/>
                <a:cs typeface="Verdana"/>
              </a:rPr>
              <a:t>Some of our competitors just added API, we’ve had it for years</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Gives you a lot of power and control in our software</a:t>
            </a:r>
            <a:endParaRPr lang="en-US" sz="1200" kern="1200" dirty="0">
              <a:latin typeface="Verdana"/>
              <a:ea typeface="Verdana"/>
              <a:cs typeface="Verdana"/>
            </a:endParaRPr>
          </a:p>
          <a:p>
            <a:pPr marL="628650" lvl="1" indent="-171450">
              <a:buFont typeface="Arial" panose="020B0604020202020204" pitchFamily="34" charset="0"/>
              <a:buChar char="•"/>
            </a:pPr>
            <a:r>
              <a:rPr lang="en-US" sz="1200" kern="1200" dirty="0">
                <a:effectLst/>
                <a:latin typeface="Verdana"/>
                <a:ea typeface="Verdana"/>
                <a:cs typeface="Verdana"/>
              </a:rPr>
              <a:t>We include Strategic technologies in our platform where it makes sense</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We’re not reinventing the wheel, but giving you blocks to work on</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Our workflow engine is based on Windows workflow foundation</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Provide and unstructured data store called Elastic Search</a:t>
            </a:r>
            <a:endParaRPr lang="en-US" sz="1200" kern="1200" dirty="0">
              <a:latin typeface="Verdana"/>
              <a:ea typeface="Verdana"/>
              <a:cs typeface="Verdana"/>
            </a:endParaRPr>
          </a:p>
          <a:p>
            <a:pPr marL="1085850" lvl="2" indent="-171450">
              <a:buFont typeface="Arial" panose="020B0604020202020204" pitchFamily="34" charset="0"/>
              <a:buChar char="•"/>
            </a:pPr>
            <a:r>
              <a:rPr lang="en-US" sz="1200" kern="1200" dirty="0">
                <a:effectLst/>
                <a:latin typeface="Verdana"/>
                <a:ea typeface="Verdana"/>
                <a:cs typeface="Verdana"/>
              </a:rPr>
              <a:t>Very intelligent OCR</a:t>
            </a:r>
            <a:endParaRPr lang="en-US" sz="1200" kern="1200" dirty="0">
              <a:latin typeface="Verdana"/>
              <a:ea typeface="Verdana"/>
              <a:cs typeface="Verdana"/>
            </a:endParaRPr>
          </a:p>
          <a:p>
            <a:pPr marL="1543050" lvl="3" indent="-171450">
              <a:buFont typeface="Arial" panose="020B0604020202020204" pitchFamily="34" charset="0"/>
              <a:buChar char="•"/>
            </a:pPr>
            <a:r>
              <a:rPr lang="en-US" sz="1200" kern="1200" dirty="0">
                <a:effectLst/>
                <a:latin typeface="Verdana"/>
                <a:ea typeface="Verdana"/>
                <a:cs typeface="Verdana"/>
              </a:rPr>
              <a:t>We include technology from ABBYY</a:t>
            </a:r>
            <a:endParaRPr lang="en-US" sz="1200" kern="1200" dirty="0">
              <a:latin typeface="Verdana"/>
              <a:ea typeface="Verdana"/>
              <a:cs typeface="Verdana"/>
            </a:endParaRPr>
          </a:p>
          <a:p>
            <a:pPr marL="0" indent="0">
              <a:buFont typeface="Arial"/>
              <a:buNone/>
            </a:pPr>
            <a:endParaRPr lang="en-US" dirty="0">
              <a:uFillTx/>
            </a:endParaRPr>
          </a:p>
          <a:p>
            <a:pPr marL="171450" indent="-171450">
              <a:buFont typeface="Arial"/>
              <a:buChar char="•"/>
            </a:pPr>
            <a:r>
              <a:rPr lang="en-US" dirty="0">
                <a:uFillTx/>
                <a:latin typeface="Verdana"/>
                <a:ea typeface="Verdana"/>
                <a:cs typeface="Verdana"/>
              </a:rPr>
              <a:t>Hundreds of Activities – drag and drop native integrations – enable fast and sophisticated automation development</a:t>
            </a:r>
            <a:r>
              <a:rPr lang="en-US" dirty="0">
                <a:latin typeface="Verdana"/>
                <a:ea typeface="Verdana"/>
                <a:cs typeface="Verdana"/>
              </a:rPr>
              <a:t> </a:t>
            </a:r>
          </a:p>
          <a:p>
            <a:pPr marL="171450" indent="-171450">
              <a:buFont typeface="Arial"/>
              <a:buChar char="•"/>
            </a:pPr>
            <a:r>
              <a:rPr lang="en-US" dirty="0">
                <a:uFillTx/>
                <a:latin typeface="Verdana"/>
                <a:ea typeface="Verdana"/>
                <a:cs typeface="Verdana"/>
              </a:rPr>
              <a:t>Deep Rest API for truly dynamic integration with your existing infrastructure, such as ERP or BPM</a:t>
            </a:r>
            <a:r>
              <a:rPr lang="en-US" dirty="0">
                <a:latin typeface="Verdana"/>
                <a:ea typeface="Verdana"/>
                <a:cs typeface="Verdana"/>
              </a:rPr>
              <a:t> </a:t>
            </a:r>
            <a:endParaRPr lang="en-US" dirty="0">
              <a:ea typeface="Verdana"/>
              <a:cs typeface="Verdana"/>
            </a:endParaRPr>
          </a:p>
          <a:p>
            <a:pPr marL="171450" indent="-171450">
              <a:buFont typeface="Arial"/>
              <a:buChar char="•"/>
            </a:pPr>
            <a:r>
              <a:rPr lang="en-US" dirty="0">
                <a:uFillTx/>
                <a:latin typeface="Verdana"/>
                <a:ea typeface="Verdana"/>
                <a:cs typeface="Verdana"/>
              </a:rPr>
              <a:t>Easily share and extend automations, invoke code to leverage any ML model with Python, and apply any AI algorithm to make your process smarter</a:t>
            </a:r>
            <a:endParaRPr lang="en-US" dirty="0">
              <a:latin typeface="Verdana"/>
              <a:ea typeface="Verdana"/>
              <a:cs typeface="Verdana"/>
            </a:endParaRPr>
          </a:p>
          <a:p>
            <a:pPr marL="171450" indent="-171450">
              <a:buFont typeface="Arial"/>
              <a:buChar char="•"/>
            </a:pPr>
            <a:r>
              <a:rPr lang="en-US" dirty="0">
                <a:uFillTx/>
                <a:latin typeface="Verdana"/>
                <a:ea typeface="Verdana"/>
                <a:cs typeface="Verdana"/>
              </a:rPr>
              <a:t>Embedded strategic technologies enable faster innovation, such as Google and ABBYY for OCR, and Elasticsearch for unstructured data storage</a:t>
            </a:r>
            <a:r>
              <a:rPr lang="en-US" dirty="0">
                <a:latin typeface="Verdana"/>
                <a:ea typeface="Verdana"/>
                <a:cs typeface="Verdana"/>
              </a:rPr>
              <a:t> </a:t>
            </a:r>
            <a:endParaRPr lang="en-US" dirty="0">
              <a:ea typeface="Verdana"/>
              <a:cs typeface="Verdana"/>
            </a:endParaRPr>
          </a:p>
          <a:p>
            <a:endParaRPr lang="en-US" sz="1200" b="1" kern="1200" dirty="0">
              <a:solidFill>
                <a:schemeClr val="tx1"/>
              </a:solidFill>
              <a:effectLst/>
              <a:uFillTx/>
              <a:latin typeface="Verdana" panose="020B0604030504040204" pitchFamily="34" charset="0"/>
              <a:ea typeface="+mn-ea"/>
              <a:cs typeface="+mn-cs"/>
            </a:endParaRPr>
          </a:p>
          <a:p>
            <a:endParaRPr lang="en-US" sz="1200" b="1" kern="1200" dirty="0">
              <a:solidFill>
                <a:schemeClr val="tx1"/>
              </a:solidFill>
              <a:effectLst/>
              <a:uFillTx/>
              <a:latin typeface="Verdana" panose="020B0604030504040204" pitchFamily="34" charset="0"/>
              <a:ea typeface="+mn-ea"/>
              <a:cs typeface="+mn-cs"/>
            </a:endParaRPr>
          </a:p>
          <a:p>
            <a:endParaRPr lang="en-US" sz="1200" kern="1200" dirty="0">
              <a:solidFill>
                <a:schemeClr val="tx1"/>
              </a:solidFill>
              <a:ea typeface="Verdana" panose="020B0604030504040204" pitchFamily="34" charset="0"/>
              <a:cs typeface="Verdana" panose="020B0604030504040204" pitchFamily="34" charset="0"/>
            </a:endParaRPr>
          </a:p>
          <a:p>
            <a:endParaRPr lang="en-US" sz="1200" kern="1200" dirty="0">
              <a:latin typeface="Verdana"/>
              <a:ea typeface="Verdana"/>
              <a:cs typeface="Verdana"/>
            </a:endParaRPr>
          </a:p>
        </p:txBody>
      </p:sp>
      <p:sp>
        <p:nvSpPr>
          <p:cNvPr id="4" name="Slide Number Placeholder 3"/>
          <p:cNvSpPr>
            <a:spLocks noGrp="1"/>
          </p:cNvSpPr>
          <p:nvPr>
            <p:ph type="sldNum" sz="quarter" idx="10"/>
          </p:nvPr>
        </p:nvSpPr>
        <p:spPr/>
        <p:txBody>
          <a:bodyPr/>
          <a:lstStyle/>
          <a:p>
            <a:fld id="{F3A5702B-7F4B-4297-A304-668E721D43DB}" type="slidenum">
              <a:rPr lang="en-US" smtClean="0"/>
              <a:pPr/>
              <a:t>7</a:t>
            </a:fld>
            <a:endParaRPr lang="en-US"/>
          </a:p>
        </p:txBody>
      </p:sp>
    </p:spTree>
    <p:extLst>
      <p:ext uri="{BB962C8B-B14F-4D97-AF65-F5344CB8AC3E}">
        <p14:creationId xmlns:p14="http://schemas.microsoft.com/office/powerpoint/2010/main" val="397677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200"/>
            </a:pPr>
            <a:endParaRPr lang="en-US">
              <a:ea typeface="Verdana"/>
              <a:cs typeface="Verdana"/>
            </a:endParaRPr>
          </a:p>
        </p:txBody>
      </p:sp>
      <p:sp>
        <p:nvSpPr>
          <p:cNvPr id="4" name="Slide Number Placeholder 3"/>
          <p:cNvSpPr>
            <a:spLocks noGrp="1"/>
          </p:cNvSpPr>
          <p:nvPr>
            <p:ph type="sldNum" sz="quarter" idx="10"/>
          </p:nvPr>
        </p:nvSpPr>
        <p:spPr/>
        <p:txBody>
          <a:bodyPr/>
          <a:lstStyle/>
          <a:p>
            <a:fld id="{F3A5702B-7F4B-4297-A304-668E721D43DB}" type="slidenum">
              <a:rPr lang="en-US" smtClean="0"/>
              <a:pPr/>
              <a:t>8</a:t>
            </a:fld>
            <a:endParaRPr lang="en-US"/>
          </a:p>
        </p:txBody>
      </p:sp>
    </p:spTree>
    <p:extLst>
      <p:ext uri="{BB962C8B-B14F-4D97-AF65-F5344CB8AC3E}">
        <p14:creationId xmlns:p14="http://schemas.microsoft.com/office/powerpoint/2010/main" val="1538310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3: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0" indent="0"/>
            <a:endParaRPr lang="en-US" dirty="0"/>
          </a:p>
        </p:txBody>
      </p:sp>
      <p:sp>
        <p:nvSpPr>
          <p:cNvPr id="386" name="Google Shape;386;p13: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defTabSz="942289">
              <a:defRPr/>
            </a:pPr>
            <a:fld id="{00000000-1234-1234-1234-123412341234}" type="slidenum">
              <a:rPr lang="en-US">
                <a:ea typeface="+mn-ea"/>
              </a:rPr>
              <a:pPr algn="r" defTabSz="942289">
                <a:defRPr/>
              </a:pPr>
              <a:t>9</a:t>
            </a:fld>
            <a:endParaRPr lang="en-US">
              <a:ea typeface="+mn-ea"/>
            </a:endParaRPr>
          </a:p>
        </p:txBody>
      </p:sp>
    </p:spTree>
    <p:extLst>
      <p:ext uri="{BB962C8B-B14F-4D97-AF65-F5344CB8AC3E}">
        <p14:creationId xmlns:p14="http://schemas.microsoft.com/office/powerpoint/2010/main" val="1605530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2:notes"/>
          <p:cNvSpPr txBox="1">
            <a:spLocks noGrp="1"/>
          </p:cNvSpPr>
          <p:nvPr>
            <p:ph type="body" idx="1"/>
          </p:nvPr>
        </p:nvSpPr>
        <p:spPr>
          <a:xfrm>
            <a:off x="710248" y="4518204"/>
            <a:ext cx="5681980" cy="3696712"/>
          </a:xfrm>
          <a:prstGeom prst="rect">
            <a:avLst/>
          </a:prstGeom>
          <a:noFill/>
          <a:ln>
            <a:noFill/>
          </a:ln>
        </p:spPr>
        <p:txBody>
          <a:bodyPr spcFirstLastPara="1" wrap="square" lIns="94213" tIns="47094" rIns="94213" bIns="47094" anchor="t" anchorCtr="0">
            <a:noAutofit/>
          </a:bodyPr>
          <a:lstStyle/>
          <a:p>
            <a:pPr marL="176530" indent="-176530">
              <a:buClr>
                <a:schemeClr val="dk1"/>
              </a:buClr>
              <a:buSzPts val="1200"/>
              <a:buFont typeface="Arial"/>
              <a:buChar char="•"/>
            </a:pPr>
            <a:r>
              <a:rPr lang="en-US" dirty="0">
                <a:latin typeface="Verdana"/>
                <a:ea typeface="Verdana"/>
                <a:cs typeface="Verdana"/>
              </a:rPr>
              <a:t>UiPath employees are passionate about democratizing RPA</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Making it easy to build automations that compliment what you do</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Our community has had over 300,000 downloads of our software</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We offer a community version for small companies and a free trial for medium and large companies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Very active community on forum- anyone can have access</a:t>
            </a:r>
            <a:endParaRPr lang="en-US" sz="1100" dirty="0">
              <a:latin typeface="Verdana"/>
              <a:ea typeface="Verdana"/>
              <a:cs typeface="Verdana"/>
            </a:endParaRPr>
          </a:p>
          <a:p>
            <a:pPr marL="1118870" lvl="2" indent="-176530">
              <a:buClr>
                <a:schemeClr val="dk1"/>
              </a:buClr>
              <a:buSzPts val="1200"/>
              <a:buFont typeface="Arial"/>
              <a:buChar char="•"/>
            </a:pPr>
            <a:r>
              <a:rPr lang="en-US" dirty="0">
                <a:latin typeface="Verdana"/>
                <a:ea typeface="Verdana"/>
                <a:cs typeface="Verdana"/>
              </a:rPr>
              <a:t>17,000 active members</a:t>
            </a:r>
            <a:endParaRPr lang="en-US" sz="1100" dirty="0">
              <a:latin typeface="Verdana"/>
              <a:ea typeface="Verdana"/>
              <a:cs typeface="Verdana"/>
            </a:endParaRPr>
          </a:p>
          <a:p>
            <a:pPr marL="647700" lvl="1" indent="-176530">
              <a:buClr>
                <a:schemeClr val="dk1"/>
              </a:buClr>
              <a:buSzPts val="1200"/>
              <a:buFont typeface="Arial"/>
              <a:buChar char="•"/>
            </a:pPr>
            <a:r>
              <a:rPr lang="en-US" dirty="0">
                <a:latin typeface="Verdana"/>
                <a:ea typeface="Verdana"/>
                <a:cs typeface="Verdana"/>
              </a:rPr>
              <a:t>Academy is our commitment to helping you build skills and earn diplomas of accreditation for your ability to use UiPath software </a:t>
            </a:r>
            <a:endParaRPr lang="en-US" sz="1100" dirty="0"/>
          </a:p>
          <a:p>
            <a:pPr marL="647824" lvl="1" indent="-176679">
              <a:buClr>
                <a:schemeClr val="dk1"/>
              </a:buClr>
              <a:buSzPts val="1200"/>
              <a:buFont typeface="Arial"/>
              <a:buChar char="•"/>
            </a:pPr>
            <a:r>
              <a:rPr lang="en-US" dirty="0">
                <a:latin typeface="Verdana"/>
                <a:ea typeface="Verdana"/>
                <a:cs typeface="Verdana"/>
              </a:rPr>
              <a:t>Gone through 3 iterations </a:t>
            </a:r>
            <a:endParaRPr lang="en-US" sz="1100" dirty="0">
              <a:ea typeface="Verdana" panose="020B0604030504040204" pitchFamily="34" charset="0"/>
              <a:cs typeface="Verdana" panose="020B0604030504040204" pitchFamily="34" charset="0"/>
            </a:endParaRPr>
          </a:p>
          <a:p>
            <a:pPr marL="1118870" lvl="2" indent="-176530">
              <a:buClr>
                <a:schemeClr val="dk1"/>
              </a:buClr>
              <a:buSzPts val="1200"/>
              <a:buFont typeface="Arial"/>
              <a:buChar char="•"/>
            </a:pPr>
            <a:r>
              <a:rPr lang="en-US" dirty="0">
                <a:latin typeface="Verdana"/>
                <a:ea typeface="Verdana"/>
                <a:cs typeface="Verdana"/>
              </a:rPr>
              <a:t>Over 100,000 enrolled</a:t>
            </a:r>
            <a:endParaRPr lang="en-US" sz="1100" dirty="0">
              <a:latin typeface="Verdana"/>
              <a:ea typeface="Verdana"/>
              <a:cs typeface="Verdana"/>
            </a:endParaRPr>
          </a:p>
          <a:p>
            <a:pPr marL="0" lvl="1" indent="0">
              <a:lnSpc>
                <a:spcPct val="80000"/>
              </a:lnSpc>
              <a:spcBef>
                <a:spcPts val="1031"/>
              </a:spcBef>
              <a:buClr>
                <a:schemeClr val="dk1"/>
              </a:buClr>
              <a:buSzPts val="5400"/>
            </a:pPr>
            <a:endParaRPr lang="en-US" sz="5600" b="1" dirty="0">
              <a:solidFill>
                <a:schemeClr val="accent4"/>
              </a:solidFill>
              <a:latin typeface="Calibri"/>
              <a:ea typeface="Calibri"/>
              <a:cs typeface="Calibri"/>
              <a:sym typeface="Calibri"/>
            </a:endParaRPr>
          </a:p>
          <a:p>
            <a:pPr marL="0" lvl="1" indent="0">
              <a:lnSpc>
                <a:spcPct val="80000"/>
              </a:lnSpc>
              <a:spcBef>
                <a:spcPts val="1031"/>
              </a:spcBef>
              <a:buClr>
                <a:schemeClr val="dk1"/>
              </a:buClr>
              <a:buSzPts val="5400"/>
            </a:pPr>
            <a:endParaRPr lang="en-US" sz="5600" b="1" dirty="0">
              <a:solidFill>
                <a:schemeClr val="accent4"/>
              </a:solidFill>
              <a:latin typeface="Calibri"/>
              <a:ea typeface="Calibri"/>
              <a:cs typeface="Calibri"/>
              <a:sym typeface="Calibri"/>
            </a:endParaRPr>
          </a:p>
          <a:p>
            <a:pPr marL="0" lvl="1" indent="0">
              <a:lnSpc>
                <a:spcPct val="80000"/>
              </a:lnSpc>
              <a:spcBef>
                <a:spcPts val="1031"/>
              </a:spcBef>
              <a:buClr>
                <a:schemeClr val="accent4"/>
              </a:buClr>
              <a:buSzPts val="5400"/>
            </a:pPr>
            <a:r>
              <a:rPr lang="en-US" b="1" dirty="0">
                <a:latin typeface="Verdana"/>
                <a:ea typeface="Verdana"/>
                <a:cs typeface="Verdana"/>
              </a:rPr>
              <a:t>“The Largest and Most Skilled RPA Developer Community”</a:t>
            </a:r>
            <a:endParaRPr lang="en-US" dirty="0">
              <a:latin typeface="Verdana"/>
              <a:ea typeface="Verdana"/>
              <a:cs typeface="Verdana"/>
            </a:endParaRPr>
          </a:p>
          <a:p>
            <a:pPr marL="0" indent="0"/>
            <a:endParaRPr lang="en-US" b="1" dirty="0"/>
          </a:p>
          <a:p>
            <a:pPr marL="0" indent="0"/>
            <a:r>
              <a:rPr lang="en-US" dirty="0">
                <a:latin typeface="Verdana"/>
                <a:ea typeface="Verdana"/>
                <a:cs typeface="Verdana"/>
              </a:rPr>
              <a:t>With diplomas at 1,000/month and growing, our customers have an expanding talent pool to draw from and training resources to offer their own employees.</a:t>
            </a:r>
          </a:p>
          <a:p>
            <a:pPr marL="0" indent="0"/>
            <a:endParaRPr lang="en-US" dirty="0"/>
          </a:p>
        </p:txBody>
      </p:sp>
      <p:sp>
        <p:nvSpPr>
          <p:cNvPr id="376" name="Google Shape;376;p12:notes"/>
          <p:cNvSpPr txBox="1">
            <a:spLocks noGrp="1"/>
          </p:cNvSpPr>
          <p:nvPr>
            <p:ph type="sldNum" idx="12"/>
          </p:nvPr>
        </p:nvSpPr>
        <p:spPr>
          <a:xfrm>
            <a:off x="4023092" y="8917422"/>
            <a:ext cx="3077739" cy="471053"/>
          </a:xfrm>
          <a:prstGeom prst="rect">
            <a:avLst/>
          </a:prstGeom>
          <a:noFill/>
          <a:ln>
            <a:noFill/>
          </a:ln>
        </p:spPr>
        <p:txBody>
          <a:bodyPr spcFirstLastPara="1" wrap="square" lIns="94213" tIns="47094" rIns="94213" bIns="47094" anchor="b" anchorCtr="0">
            <a:noAutofit/>
          </a:bodyPr>
          <a:lstStyle/>
          <a:p>
            <a:pPr algn="r" defTabSz="942289">
              <a:defRPr/>
            </a:pPr>
            <a:fld id="{00000000-1234-1234-1234-123412341234}" type="slidenum">
              <a:rPr lang="en-US">
                <a:ea typeface="+mn-ea"/>
              </a:rPr>
              <a:pPr algn="r" defTabSz="942289">
                <a:defRPr/>
              </a:pPr>
              <a:t>10</a:t>
            </a:fld>
            <a:endParaRPr lang="en-US">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11" name="Picture 10">
            <a:extLst>
              <a:ext uri="{FF2B5EF4-FFF2-40B4-BE49-F238E27FC236}">
                <a16:creationId xmlns:a16="http://schemas.microsoft.com/office/drawing/2014/main" id="{04AAEE7A-CF3C-4F51-B9F8-B60BC44C16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4295" y="2800128"/>
            <a:ext cx="3063456" cy="1117822"/>
          </a:xfrm>
          <a:prstGeom prst="rect">
            <a:avLst/>
          </a:prstGeom>
        </p:spPr>
      </p:pic>
      <p:sp>
        <p:nvSpPr>
          <p:cNvPr id="9" name="Text Placeholder 8">
            <a:extLst>
              <a:ext uri="{FF2B5EF4-FFF2-40B4-BE49-F238E27FC236}">
                <a16:creationId xmlns:a16="http://schemas.microsoft.com/office/drawing/2014/main" id="{CB922112-8032-4255-823E-6BC606CBAA3A}"/>
              </a:ext>
            </a:extLst>
          </p:cNvPr>
          <p:cNvSpPr>
            <a:spLocks noGrp="1"/>
          </p:cNvSpPr>
          <p:nvPr>
            <p:ph type="body" sz="quarter" idx="10" hasCustomPrompt="1"/>
          </p:nvPr>
        </p:nvSpPr>
        <p:spPr>
          <a:xfrm>
            <a:off x="5993829" y="4667717"/>
            <a:ext cx="5338893" cy="346249"/>
          </a:xfrm>
        </p:spPr>
        <p:txBody>
          <a:bodyPr vert="horz" wrap="square" lIns="91440" tIns="45720" rIns="91440" bIns="45720" rtlCol="0">
            <a:spAutoFit/>
          </a:bodyPr>
          <a:lstStyle>
            <a:lvl1pPr marL="0" indent="0">
              <a:buNone/>
              <a:defRPr lang="en-US" sz="1800" i="0" cap="all" spc="300" baseline="0" dirty="0" smtClean="0">
                <a:solidFill>
                  <a:schemeClr val="accent1">
                    <a:lumMod val="20000"/>
                    <a:lumOff val="80000"/>
                  </a:schemeClr>
                </a:solidFill>
                <a:latin typeface="+mn-lt"/>
                <a:ea typeface="+mn-ea"/>
                <a:cs typeface="Calibri"/>
              </a:defRPr>
            </a:lvl1pPr>
            <a:lvl2pPr>
              <a:defRPr lang="en-US" sz="2400" dirty="0" smtClean="0">
                <a:latin typeface="+mn-lt"/>
                <a:ea typeface="+mn-ea"/>
                <a:cs typeface="+mn-cs"/>
              </a:defRPr>
            </a:lvl2pPr>
            <a:lvl3pPr>
              <a:defRPr lang="en-US" sz="2000" dirty="0" smtClean="0">
                <a:latin typeface="+mn-lt"/>
                <a:ea typeface="+mn-ea"/>
                <a:cs typeface="+mn-cs"/>
              </a:defRPr>
            </a:lvl3pPr>
            <a:lvl4pPr>
              <a:defRPr lang="en-US" sz="1800" dirty="0" smtClean="0">
                <a:latin typeface="+mn-lt"/>
                <a:ea typeface="+mn-ea"/>
                <a:cs typeface="+mn-cs"/>
              </a:defRPr>
            </a:lvl4pPr>
            <a:lvl5pPr>
              <a:defRPr lang="en-US" sz="1800" dirty="0">
                <a:latin typeface="+mn-lt"/>
                <a:ea typeface="+mn-ea"/>
                <a:cs typeface="+mn-cs"/>
              </a:defRPr>
            </a:lvl5pPr>
          </a:lstStyle>
          <a:p>
            <a:pPr marL="228600" lvl="0" indent="-228600">
              <a:lnSpc>
                <a:spcPct val="90000"/>
              </a:lnSpc>
            </a:pPr>
            <a:r>
              <a:rPr lang="en-US"/>
              <a:t>Edit presentation date</a:t>
            </a:r>
          </a:p>
        </p:txBody>
      </p:sp>
      <p:sp>
        <p:nvSpPr>
          <p:cNvPr id="12" name="Text Placeholder 11">
            <a:extLst>
              <a:ext uri="{FF2B5EF4-FFF2-40B4-BE49-F238E27FC236}">
                <a16:creationId xmlns:a16="http://schemas.microsoft.com/office/drawing/2014/main" id="{F8716DA3-D55D-4110-8795-ED38EF9E635E}"/>
              </a:ext>
            </a:extLst>
          </p:cNvPr>
          <p:cNvSpPr>
            <a:spLocks noGrp="1"/>
          </p:cNvSpPr>
          <p:nvPr>
            <p:ph type="body" sz="quarter" idx="11" hasCustomPrompt="1"/>
          </p:nvPr>
        </p:nvSpPr>
        <p:spPr>
          <a:xfrm>
            <a:off x="5955488" y="4946650"/>
            <a:ext cx="5851030" cy="1516063"/>
          </a:xfrm>
        </p:spPr>
        <p:txBody>
          <a:bodyPr>
            <a:normAutofit/>
          </a:bodyPr>
          <a:lstStyle>
            <a:lvl1pPr marL="0" indent="0">
              <a:buNone/>
              <a:defRPr lang="en-US" sz="3200" b="0" i="0" baseline="0" smtClean="0">
                <a:solidFill>
                  <a:schemeClr val="bg1"/>
                </a:solidFill>
                <a:latin typeface="+mn-lt"/>
                <a:ea typeface="+mj-ea"/>
                <a:cs typeface="Calibri"/>
              </a:defRPr>
            </a:lvl1pPr>
            <a:lvl2pPr>
              <a:defRPr lang="en-US" sz="1800" smtClean="0">
                <a:solidFill>
                  <a:schemeClr val="tx1"/>
                </a:solidFill>
                <a:latin typeface="+mn-lt"/>
                <a:ea typeface="+mn-ea"/>
                <a:cs typeface="+mn-cs"/>
              </a:defRPr>
            </a:lvl2pPr>
            <a:lvl3pPr>
              <a:defRPr lang="en-US" sz="1800" smtClean="0">
                <a:solidFill>
                  <a:schemeClr val="tx1"/>
                </a:solidFill>
                <a:latin typeface="+mn-lt"/>
                <a:ea typeface="+mn-ea"/>
                <a:cs typeface="+mn-cs"/>
              </a:defRPr>
            </a:lvl3pPr>
            <a:lvl4pPr>
              <a:defRPr lang="en-US" sz="1800" smtClean="0">
                <a:solidFill>
                  <a:schemeClr val="tx1"/>
                </a:solidFill>
                <a:latin typeface="+mn-lt"/>
                <a:ea typeface="+mn-ea"/>
                <a:cs typeface="+mn-cs"/>
              </a:defRPr>
            </a:lvl4pPr>
            <a:lvl5pPr>
              <a:defRPr lang="en-US" sz="1800">
                <a:solidFill>
                  <a:schemeClr val="tx1"/>
                </a:solidFill>
                <a:latin typeface="+mn-lt"/>
                <a:ea typeface="+mn-ea"/>
                <a:cs typeface="+mn-cs"/>
              </a:defRPr>
            </a:lvl5pPr>
          </a:lstStyle>
          <a:p>
            <a:pPr marL="342900" lvl="0" indent="-571500">
              <a:lnSpc>
                <a:spcPct val="90000"/>
              </a:lnSpc>
              <a:spcBef>
                <a:spcPct val="0"/>
              </a:spcBef>
            </a:pPr>
            <a:r>
              <a:rPr lang="en-US"/>
              <a:t>Presenter Name</a:t>
            </a:r>
          </a:p>
        </p:txBody>
      </p:sp>
      <p:sp>
        <p:nvSpPr>
          <p:cNvPr id="16" name="Text Placeholder 15">
            <a:extLst>
              <a:ext uri="{FF2B5EF4-FFF2-40B4-BE49-F238E27FC236}">
                <a16:creationId xmlns:a16="http://schemas.microsoft.com/office/drawing/2014/main" id="{85021542-20A9-4B42-88B3-231C0DBCF9C4}"/>
              </a:ext>
            </a:extLst>
          </p:cNvPr>
          <p:cNvSpPr>
            <a:spLocks noGrp="1"/>
          </p:cNvSpPr>
          <p:nvPr>
            <p:ph type="body" sz="quarter" idx="13" hasCustomPrompt="1"/>
          </p:nvPr>
        </p:nvSpPr>
        <p:spPr>
          <a:xfrm>
            <a:off x="5907088" y="3342187"/>
            <a:ext cx="5426075" cy="543739"/>
          </a:xfrm>
        </p:spPr>
        <p:txBody>
          <a:bodyPr anchor="b" anchorCtr="0">
            <a:spAutoFit/>
          </a:bodyPr>
          <a:lstStyle>
            <a:lvl1pPr marL="0" indent="0">
              <a:lnSpc>
                <a:spcPct val="90000"/>
              </a:lnSpc>
              <a:spcBef>
                <a:spcPts val="0"/>
              </a:spcBef>
              <a:buNone/>
              <a:defRPr sz="3200" b="1" spc="-150" baseline="0">
                <a:solidFill>
                  <a:schemeClr val="bg1"/>
                </a:solidFill>
                <a:latin typeface="+mn-lt"/>
                <a:cs typeface="Calibri"/>
              </a:defRPr>
            </a:lvl1pPr>
            <a:lvl2pPr marL="457200" indent="0">
              <a:lnSpc>
                <a:spcPct val="90000"/>
              </a:lnSpc>
              <a:spcBef>
                <a:spcPts val="0"/>
              </a:spcBef>
              <a:buNone/>
              <a:defRPr sz="3800">
                <a:solidFill>
                  <a:schemeClr val="bg1"/>
                </a:solidFill>
              </a:defRPr>
            </a:lvl2pPr>
            <a:lvl3pPr marL="914400" indent="0">
              <a:lnSpc>
                <a:spcPct val="90000"/>
              </a:lnSpc>
              <a:spcBef>
                <a:spcPts val="0"/>
              </a:spcBef>
              <a:buNone/>
              <a:defRPr sz="3800">
                <a:solidFill>
                  <a:schemeClr val="bg1"/>
                </a:solidFill>
              </a:defRPr>
            </a:lvl3pPr>
            <a:lvl4pPr marL="1371600" indent="0">
              <a:lnSpc>
                <a:spcPct val="90000"/>
              </a:lnSpc>
              <a:spcBef>
                <a:spcPts val="0"/>
              </a:spcBef>
              <a:buNone/>
              <a:defRPr sz="3800">
                <a:solidFill>
                  <a:schemeClr val="bg1"/>
                </a:solidFill>
              </a:defRPr>
            </a:lvl4pPr>
            <a:lvl5pPr marL="1828800" indent="0">
              <a:lnSpc>
                <a:spcPct val="90000"/>
              </a:lnSpc>
              <a:spcBef>
                <a:spcPts val="0"/>
              </a:spcBef>
              <a:buNone/>
              <a:defRPr sz="3800">
                <a:solidFill>
                  <a:schemeClr val="bg1"/>
                </a:solidFill>
              </a:defRPr>
            </a:lvl5pPr>
          </a:lstStyle>
          <a:p>
            <a:pPr lvl="0"/>
            <a:r>
              <a:rPr lang="en-US"/>
              <a:t>Edit Headline Title</a:t>
            </a:r>
          </a:p>
        </p:txBody>
      </p:sp>
    </p:spTree>
    <p:extLst>
      <p:ext uri="{BB962C8B-B14F-4D97-AF65-F5344CB8AC3E}">
        <p14:creationId xmlns:p14="http://schemas.microsoft.com/office/powerpoint/2010/main" val="379548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7" name="Picture 6" descr="A close up of a computer&#10;&#10;Description automatically generated">
            <a:extLst>
              <a:ext uri="{FF2B5EF4-FFF2-40B4-BE49-F238E27FC236}">
                <a16:creationId xmlns:a16="http://schemas.microsoft.com/office/drawing/2014/main" id="{3CEDEE54-FDFE-9E40-87F5-50D0539B2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12" name="Rectangle 11">
            <a:extLst>
              <a:ext uri="{FF2B5EF4-FFF2-40B4-BE49-F238E27FC236}">
                <a16:creationId xmlns:a16="http://schemas.microsoft.com/office/drawing/2014/main" id="{9870B7BD-F542-1345-8D38-7EB7618D3446}"/>
              </a:ext>
            </a:extLst>
          </p:cNvPr>
          <p:cNvSpPr/>
          <p:nvPr userDrawn="1"/>
        </p:nvSpPr>
        <p:spPr>
          <a:xfrm>
            <a:off x="1632920" y="0"/>
            <a:ext cx="10559080" cy="6858000"/>
          </a:xfrm>
          <a:prstGeom prst="rect">
            <a:avLst/>
          </a:prstGeom>
          <a:solidFill>
            <a:srgbClr val="FF69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D8DA2C2-0824-439B-91AE-0B1B1FDA66E3}"/>
              </a:ext>
            </a:extLst>
          </p:cNvPr>
          <p:cNvSpPr>
            <a:spLocks noGrp="1"/>
          </p:cNvSpPr>
          <p:nvPr>
            <p:ph type="body" sz="quarter" idx="10" hasCustomPrompt="1"/>
          </p:nvPr>
        </p:nvSpPr>
        <p:spPr>
          <a:xfrm>
            <a:off x="2343150" y="1416002"/>
            <a:ext cx="9759950" cy="523220"/>
          </a:xfrm>
        </p:spPr>
        <p:txBody>
          <a:bodyPr anchor="t" anchorCtr="0">
            <a:spAutoFit/>
          </a:bodyPr>
          <a:lstStyle>
            <a:lvl1pPr marL="0" indent="0">
              <a:lnSpc>
                <a:spcPct val="120000"/>
              </a:lnSpc>
              <a:spcBef>
                <a:spcPts val="0"/>
              </a:spcBef>
              <a:buNone/>
              <a:defRPr sz="2400" b="0" i="0" spc="0">
                <a:solidFill>
                  <a:schemeClr val="bg1"/>
                </a:solidFill>
                <a:latin typeface="+mn-lt"/>
                <a:cs typeface="Calibri"/>
              </a:defRPr>
            </a:lvl1pPr>
          </a:lstStyle>
          <a:p>
            <a:pPr lvl="0"/>
            <a:r>
              <a:rPr lang="en-US"/>
              <a:t>Enter customer quote</a:t>
            </a:r>
          </a:p>
        </p:txBody>
      </p:sp>
      <p:sp>
        <p:nvSpPr>
          <p:cNvPr id="9" name="Text Placeholder 7">
            <a:extLst>
              <a:ext uri="{FF2B5EF4-FFF2-40B4-BE49-F238E27FC236}">
                <a16:creationId xmlns:a16="http://schemas.microsoft.com/office/drawing/2014/main" id="{714A207A-4376-46F7-B168-062581EBB07B}"/>
              </a:ext>
            </a:extLst>
          </p:cNvPr>
          <p:cNvSpPr>
            <a:spLocks noGrp="1"/>
          </p:cNvSpPr>
          <p:nvPr>
            <p:ph type="body" sz="quarter" idx="11" hasCustomPrompt="1"/>
          </p:nvPr>
        </p:nvSpPr>
        <p:spPr>
          <a:xfrm>
            <a:off x="2343150" y="5102651"/>
            <a:ext cx="9759950" cy="747897"/>
          </a:xfrm>
        </p:spPr>
        <p:txBody>
          <a:bodyPr anchor="t" anchorCtr="0">
            <a:spAutoFit/>
          </a:bodyPr>
          <a:lstStyle>
            <a:lvl1pPr marL="0" indent="0">
              <a:spcBef>
                <a:spcPts val="0"/>
              </a:spcBef>
              <a:buNone/>
              <a:defRPr sz="1800" b="1" i="0" cap="none" spc="0" baseline="0">
                <a:solidFill>
                  <a:schemeClr val="bg1"/>
                </a:solidFill>
                <a:latin typeface="+mn-lt"/>
                <a:ea typeface="Verdana" panose="020B0604030504040204" pitchFamily="34" charset="0"/>
                <a:cs typeface="Calibri"/>
              </a:defRPr>
            </a:lvl1pPr>
          </a:lstStyle>
          <a:p>
            <a:pPr lvl="0"/>
            <a:r>
              <a:rPr lang="en-US"/>
              <a:t>Customer name</a:t>
            </a:r>
          </a:p>
          <a:p>
            <a:pPr lvl="0"/>
            <a:r>
              <a:rPr lang="en-US"/>
              <a:t>Title</a:t>
            </a:r>
          </a:p>
        </p:txBody>
      </p:sp>
      <p:sp>
        <p:nvSpPr>
          <p:cNvPr id="10"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5">
                    <a:lumMod val="60000"/>
                    <a:lumOff val="40000"/>
                  </a:schemeClr>
                </a:solidFill>
                <a:latin typeface="+mn-lt"/>
                <a:cs typeface="Calibri"/>
              </a:rPr>
              <a:t>True Enterprise</a:t>
            </a:r>
            <a:r>
              <a:rPr lang="en-US" sz="1600" b="1" baseline="0">
                <a:solidFill>
                  <a:schemeClr val="accent5">
                    <a:lumMod val="60000"/>
                    <a:lumOff val="40000"/>
                  </a:schemeClr>
                </a:solidFill>
                <a:latin typeface="+mn-lt"/>
                <a:cs typeface="Calibri"/>
              </a:rPr>
              <a:t> RPA</a:t>
            </a:r>
            <a:endParaRPr lang="en-US" sz="1600" b="1">
              <a:solidFill>
                <a:schemeClr val="accent5">
                  <a:lumMod val="60000"/>
                  <a:lumOff val="40000"/>
                </a:schemeClr>
              </a:solidFill>
              <a:latin typeface="+mn-lt"/>
              <a:cs typeface="Calibri"/>
            </a:endParaRPr>
          </a:p>
        </p:txBody>
      </p:sp>
      <p:sp>
        <p:nvSpPr>
          <p:cNvPr id="11" name="Title 1">
            <a:extLst>
              <a:ext uri="{FF2B5EF4-FFF2-40B4-BE49-F238E27FC236}">
                <a16:creationId xmlns:a16="http://schemas.microsoft.com/office/drawing/2014/main" id="{64EC1D73-256F-40DC-8B3C-DFB8180272D4}"/>
              </a:ext>
            </a:extLst>
          </p:cNvPr>
          <p:cNvSpPr txBox="1">
            <a:spLocks/>
          </p:cNvSpPr>
          <p:nvPr userDrawn="1"/>
        </p:nvSpPr>
        <p:spPr>
          <a:xfrm>
            <a:off x="2309164"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rgbClr val="F09480"/>
                </a:solidFill>
                <a:latin typeface="Calibri"/>
                <a:cs typeface="Calibri"/>
              </a:rPr>
              <a:t>“</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Quote Slide">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4DB2C8C0-A497-254A-B0AC-F5ADD32C57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4" name="Rectangle 3">
            <a:extLst>
              <a:ext uri="{FF2B5EF4-FFF2-40B4-BE49-F238E27FC236}">
                <a16:creationId xmlns:a16="http://schemas.microsoft.com/office/drawing/2014/main" id="{C2239DD2-72EE-2049-A85A-655FA85CB311}"/>
              </a:ext>
            </a:extLst>
          </p:cNvPr>
          <p:cNvSpPr/>
          <p:nvPr userDrawn="1"/>
        </p:nvSpPr>
        <p:spPr>
          <a:xfrm>
            <a:off x="1632920" y="0"/>
            <a:ext cx="10559080" cy="6858000"/>
          </a:xfrm>
          <a:prstGeom prst="rect">
            <a:avLst/>
          </a:prstGeom>
          <a:solidFill>
            <a:srgbClr val="0085C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D8DA2C2-0824-439B-91AE-0B1B1FDA66E3}"/>
              </a:ext>
            </a:extLst>
          </p:cNvPr>
          <p:cNvSpPr>
            <a:spLocks noGrp="1"/>
          </p:cNvSpPr>
          <p:nvPr>
            <p:ph type="body" sz="quarter" idx="10" hasCustomPrompt="1"/>
          </p:nvPr>
        </p:nvSpPr>
        <p:spPr>
          <a:xfrm>
            <a:off x="2343150" y="1416002"/>
            <a:ext cx="9759950" cy="505972"/>
          </a:xfrm>
        </p:spPr>
        <p:txBody>
          <a:bodyPr anchor="t" anchorCtr="0">
            <a:spAutoFit/>
          </a:bodyPr>
          <a:lstStyle>
            <a:lvl1pPr marL="0" indent="0">
              <a:lnSpc>
                <a:spcPct val="120000"/>
              </a:lnSpc>
              <a:spcBef>
                <a:spcPts val="0"/>
              </a:spcBef>
              <a:buNone/>
              <a:defRPr sz="2400" b="0" i="0" spc="0">
                <a:solidFill>
                  <a:schemeClr val="bg1"/>
                </a:solidFill>
                <a:latin typeface="+mn-lt"/>
                <a:cs typeface="Arial"/>
              </a:defRPr>
            </a:lvl1pPr>
          </a:lstStyle>
          <a:p>
            <a:pPr lvl="0"/>
            <a:r>
              <a:rPr lang="en-US"/>
              <a:t>Enter customer quote</a:t>
            </a:r>
          </a:p>
        </p:txBody>
      </p:sp>
      <p:sp>
        <p:nvSpPr>
          <p:cNvPr id="9" name="Text Placeholder 7">
            <a:extLst>
              <a:ext uri="{FF2B5EF4-FFF2-40B4-BE49-F238E27FC236}">
                <a16:creationId xmlns:a16="http://schemas.microsoft.com/office/drawing/2014/main" id="{714A207A-4376-46F7-B168-062581EBB07B}"/>
              </a:ext>
            </a:extLst>
          </p:cNvPr>
          <p:cNvSpPr>
            <a:spLocks noGrp="1"/>
          </p:cNvSpPr>
          <p:nvPr>
            <p:ph type="body" sz="quarter" idx="11" hasCustomPrompt="1"/>
          </p:nvPr>
        </p:nvSpPr>
        <p:spPr>
          <a:xfrm>
            <a:off x="2343150" y="5102651"/>
            <a:ext cx="9759950" cy="734945"/>
          </a:xfrm>
        </p:spPr>
        <p:txBody>
          <a:bodyPr anchor="t" anchorCtr="0">
            <a:spAutoFit/>
          </a:bodyPr>
          <a:lstStyle>
            <a:lvl1pPr marL="0" indent="0">
              <a:spcBef>
                <a:spcPts val="0"/>
              </a:spcBef>
              <a:buNone/>
              <a:defRPr sz="1800" b="1" i="0" cap="none" spc="0" baseline="0">
                <a:solidFill>
                  <a:schemeClr val="bg1"/>
                </a:solidFill>
                <a:latin typeface="+mn-lt"/>
                <a:ea typeface="Verdana" panose="020B0604030504040204" pitchFamily="34" charset="0"/>
                <a:cs typeface="Arial"/>
              </a:defRPr>
            </a:lvl1pPr>
          </a:lstStyle>
          <a:p>
            <a:pPr lvl="0"/>
            <a:r>
              <a:rPr lang="en-US"/>
              <a:t>Customer name</a:t>
            </a:r>
          </a:p>
          <a:p>
            <a:pPr lvl="0"/>
            <a:r>
              <a:rPr lang="en-US"/>
              <a:t>Title</a:t>
            </a:r>
          </a:p>
        </p:txBody>
      </p:sp>
      <p:sp>
        <p:nvSpPr>
          <p:cNvPr id="10"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400" b="1">
                <a:solidFill>
                  <a:srgbClr val="BFE6F7"/>
                </a:solidFill>
                <a:latin typeface="Arial"/>
                <a:cs typeface="Arial"/>
              </a:rPr>
              <a:t>True Enterprise</a:t>
            </a:r>
            <a:r>
              <a:rPr lang="en-US" sz="1400" b="1" baseline="0">
                <a:solidFill>
                  <a:srgbClr val="BFE6F7"/>
                </a:solidFill>
                <a:latin typeface="Arial"/>
                <a:cs typeface="Arial"/>
              </a:rPr>
              <a:t> RPA</a:t>
            </a:r>
            <a:endParaRPr lang="en-US" sz="1400" b="1">
              <a:solidFill>
                <a:srgbClr val="BFE6F7"/>
              </a:solidFill>
              <a:latin typeface="Arial"/>
              <a:cs typeface="Arial"/>
            </a:endParaRPr>
          </a:p>
        </p:txBody>
      </p:sp>
      <p:sp>
        <p:nvSpPr>
          <p:cNvPr id="11" name="Title 1">
            <a:extLst>
              <a:ext uri="{FF2B5EF4-FFF2-40B4-BE49-F238E27FC236}">
                <a16:creationId xmlns:a16="http://schemas.microsoft.com/office/drawing/2014/main" id="{64EC1D73-256F-40DC-8B3C-DFB8180272D4}"/>
              </a:ext>
            </a:extLst>
          </p:cNvPr>
          <p:cNvSpPr txBox="1">
            <a:spLocks/>
          </p:cNvSpPr>
          <p:nvPr userDrawn="1"/>
        </p:nvSpPr>
        <p:spPr>
          <a:xfrm>
            <a:off x="2309164"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rgbClr val="BFE6F7"/>
                </a:solidFill>
                <a:latin typeface="+mn-lt"/>
                <a:cs typeface="Arial"/>
              </a:rPr>
              <a:t>“</a:t>
            </a:r>
          </a:p>
        </p:txBody>
      </p:sp>
    </p:spTree>
    <p:extLst>
      <p:ext uri="{BB962C8B-B14F-4D97-AF65-F5344CB8AC3E}">
        <p14:creationId xmlns:p14="http://schemas.microsoft.com/office/powerpoint/2010/main" val="252268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pen Platform, Title,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6"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chemeClr val="bg1"/>
                </a:solidFill>
                <a:latin typeface="+mn-lt"/>
                <a:ea typeface="Calibri" charset="0"/>
                <a:cs typeface="Calibri"/>
              </a:rPr>
              <a:t>Open</a:t>
            </a:r>
          </a:p>
          <a:p>
            <a:pPr>
              <a:lnSpc>
                <a:spcPct val="90000"/>
              </a:lnSpc>
            </a:pPr>
            <a:endParaRPr lang="en-US" sz="1900" b="1" spc="0">
              <a:solidFill>
                <a:schemeClr val="bg1"/>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Trust</a:t>
            </a:r>
          </a:p>
        </p:txBody>
      </p:sp>
      <p:pic>
        <p:nvPicPr>
          <p:cNvPr id="7" name="Picture 6">
            <a:extLst>
              <a:ext uri="{FF2B5EF4-FFF2-40B4-BE49-F238E27FC236}">
                <a16:creationId xmlns:a16="http://schemas.microsoft.com/office/drawing/2014/main" id="{DAA47264-C4F0-41CE-B6D8-8AE167B872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5" name="Title 1">
            <a:extLst>
              <a:ext uri="{FF2B5EF4-FFF2-40B4-BE49-F238E27FC236}">
                <a16:creationId xmlns:a16="http://schemas.microsoft.com/office/drawing/2014/main" id="{11C1C74C-7BC5-5942-BD07-3AF400E89EAF}"/>
              </a:ext>
            </a:extLst>
          </p:cNvPr>
          <p:cNvSpPr>
            <a:spLocks noGrp="1"/>
          </p:cNvSpPr>
          <p:nvPr>
            <p:ph type="title"/>
          </p:nvPr>
        </p:nvSpPr>
        <p:spPr>
          <a:xfrm>
            <a:off x="3602736" y="365760"/>
            <a:ext cx="6146382"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Tree>
    <p:extLst>
      <p:ext uri="{BB962C8B-B14F-4D97-AF65-F5344CB8AC3E}">
        <p14:creationId xmlns:p14="http://schemas.microsoft.com/office/powerpoint/2010/main" val="246152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apid Results, Titl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rgbClr val="FFFFFF"/>
              </a:solidFill>
              <a:latin typeface="+mn-lt"/>
              <a:ea typeface="Calibri" charset="0"/>
              <a:cs typeface="Calibri"/>
            </a:endParaRPr>
          </a:p>
          <a:p>
            <a:pPr>
              <a:lnSpc>
                <a:spcPct val="90000"/>
              </a:lnSpc>
            </a:pPr>
            <a:r>
              <a:rPr lang="en-US" sz="1900" b="1" spc="0">
                <a:solidFill>
                  <a:srgbClr val="FFFFFF"/>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Trust</a:t>
            </a:r>
          </a:p>
        </p:txBody>
      </p:sp>
      <p:sp>
        <p:nvSpPr>
          <p:cNvPr id="4" name="Title 1">
            <a:extLst>
              <a:ext uri="{FF2B5EF4-FFF2-40B4-BE49-F238E27FC236}">
                <a16:creationId xmlns:a16="http://schemas.microsoft.com/office/drawing/2014/main" id="{96751BEC-9EB5-FA40-950F-F1F5BC698E70}"/>
              </a:ext>
            </a:extLst>
          </p:cNvPr>
          <p:cNvSpPr>
            <a:spLocks noGrp="1"/>
          </p:cNvSpPr>
          <p:nvPr>
            <p:ph type="title"/>
          </p:nvPr>
        </p:nvSpPr>
        <p:spPr>
          <a:xfrm>
            <a:off x="3602736" y="365760"/>
            <a:ext cx="6173276"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Tree>
    <p:extLst>
      <p:ext uri="{BB962C8B-B14F-4D97-AF65-F5344CB8AC3E}">
        <p14:creationId xmlns:p14="http://schemas.microsoft.com/office/powerpoint/2010/main" val="16978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th to AI Nav, Titl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chemeClr val="bg1"/>
              </a:solidFill>
              <a:latin typeface="+mn-lt"/>
              <a:ea typeface="Calibri" charset="0"/>
              <a:cs typeface="Calibri"/>
            </a:endParaRPr>
          </a:p>
          <a:p>
            <a:pPr>
              <a:lnSpc>
                <a:spcPct val="90000"/>
              </a:lnSpc>
            </a:pPr>
            <a:r>
              <a:rPr lang="en-US" sz="1900" b="1" spc="0">
                <a:solidFill>
                  <a:schemeClr val="accent1">
                    <a:lumMod val="40000"/>
                    <a:lumOff val="60000"/>
                  </a:schemeClr>
                </a:solidFill>
                <a:latin typeface="+mn-lt"/>
                <a:ea typeface="Calibri" charset="0"/>
                <a:cs typeface="Calibri"/>
              </a:rPr>
              <a:t>Rapid</a:t>
            </a:r>
            <a:endParaRPr lang="en-US" sz="1900" b="1" spc="0">
              <a:solidFill>
                <a:srgbClr val="9CC8EB"/>
              </a:solidFill>
              <a:latin typeface="+mn-lt"/>
              <a:ea typeface="Calibri" charset="0"/>
              <a:cs typeface="Calibri"/>
            </a:endParaRP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chemeClr val="bg1"/>
                </a:solidFill>
                <a:latin typeface="+mn-lt"/>
                <a:ea typeface="Calibri" charset="0"/>
                <a:cs typeface="Calibri"/>
              </a:rPr>
              <a:t>AI</a:t>
            </a:r>
          </a:p>
          <a:p>
            <a:pPr>
              <a:lnSpc>
                <a:spcPct val="90000"/>
              </a:lnSpc>
            </a:pPr>
            <a:endParaRPr lang="en-US" sz="1900" b="1" kern="1200" spc="0">
              <a:solidFill>
                <a:srgbClr val="9CC8EB"/>
              </a:solidFill>
              <a:latin typeface="+mj-lt"/>
              <a:ea typeface="Calibri" charset="0"/>
              <a:cs typeface="Calibri"/>
            </a:endParaRPr>
          </a:p>
          <a:p>
            <a:pPr>
              <a:lnSpc>
                <a:spcPct val="90000"/>
              </a:lnSpc>
            </a:pPr>
            <a:r>
              <a:rPr lang="en-US" sz="1900" b="1" kern="1200" spc="0">
                <a:solidFill>
                  <a:schemeClr val="accent1">
                    <a:lumMod val="40000"/>
                    <a:lumOff val="60000"/>
                  </a:schemeClr>
                </a:solidFill>
                <a:latin typeface="+mn-lt"/>
                <a:ea typeface="Calibri" charset="0"/>
                <a:cs typeface="Calibri"/>
              </a:rPr>
              <a:t>Scale</a:t>
            </a:r>
          </a:p>
          <a:p>
            <a:pPr>
              <a:lnSpc>
                <a:spcPct val="90000"/>
              </a:lnSpc>
            </a:pPr>
            <a:endParaRPr lang="en-US" sz="1900" b="1" kern="1200" spc="0">
              <a:solidFill>
                <a:schemeClr val="accent1">
                  <a:lumMod val="40000"/>
                  <a:lumOff val="60000"/>
                </a:schemeClr>
              </a:solidFill>
              <a:latin typeface="+mn-lt"/>
              <a:ea typeface="Calibri" charset="0"/>
              <a:cs typeface="Calibri"/>
            </a:endParaRPr>
          </a:p>
          <a:p>
            <a:pPr>
              <a:lnSpc>
                <a:spcPct val="90000"/>
              </a:lnSpc>
            </a:pPr>
            <a:r>
              <a:rPr lang="en-US" sz="1900" b="1" kern="1200" spc="0">
                <a:solidFill>
                  <a:schemeClr val="accent1">
                    <a:lumMod val="40000"/>
                    <a:lumOff val="60000"/>
                  </a:schemeClr>
                </a:solidFill>
                <a:latin typeface="+mn-lt"/>
                <a:ea typeface="Calibri" charset="0"/>
                <a:cs typeface="Calibri"/>
              </a:rPr>
              <a:t>Trust</a:t>
            </a:r>
          </a:p>
        </p:txBody>
      </p:sp>
      <p:sp>
        <p:nvSpPr>
          <p:cNvPr id="4" name="Title 1">
            <a:extLst>
              <a:ext uri="{FF2B5EF4-FFF2-40B4-BE49-F238E27FC236}">
                <a16:creationId xmlns:a16="http://schemas.microsoft.com/office/drawing/2014/main" id="{B76A736C-AF1B-1042-B5D7-B7023D55CF46}"/>
              </a:ext>
            </a:extLst>
          </p:cNvPr>
          <p:cNvSpPr>
            <a:spLocks noGrp="1"/>
          </p:cNvSpPr>
          <p:nvPr>
            <p:ph type="title"/>
          </p:nvPr>
        </p:nvSpPr>
        <p:spPr>
          <a:xfrm>
            <a:off x="3602735" y="365760"/>
            <a:ext cx="6132935"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Tree>
    <p:extLst>
      <p:ext uri="{BB962C8B-B14F-4D97-AF65-F5344CB8AC3E}">
        <p14:creationId xmlns:p14="http://schemas.microsoft.com/office/powerpoint/2010/main" val="3437996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th to AI Nav, 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FA6D-4163-491D-8914-2D6C082F20A8}"/>
              </a:ext>
            </a:extLst>
          </p:cNvPr>
          <p:cNvSpPr>
            <a:spLocks noGrp="1"/>
          </p:cNvSpPr>
          <p:nvPr>
            <p:ph type="title"/>
          </p:nvPr>
        </p:nvSpPr>
        <p:spPr>
          <a:xfrm>
            <a:off x="3602736" y="365760"/>
            <a:ext cx="6173276"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kern="1200" spc="0">
                <a:solidFill>
                  <a:schemeClr val="accent1">
                    <a:lumMod val="40000"/>
                    <a:lumOff val="60000"/>
                  </a:schemeClr>
                </a:solidFill>
                <a:latin typeface="+mn-lt"/>
                <a:ea typeface="Calibri" charset="0"/>
                <a:cs typeface="Calibri"/>
              </a:rPr>
              <a:t>Open</a:t>
            </a:r>
          </a:p>
          <a:p>
            <a:pPr>
              <a:lnSpc>
                <a:spcPct val="90000"/>
              </a:lnSpc>
            </a:pPr>
            <a:endParaRPr lang="en-US" sz="1900" b="1" kern="1200" spc="0">
              <a:solidFill>
                <a:schemeClr val="accent1">
                  <a:lumMod val="40000"/>
                  <a:lumOff val="60000"/>
                </a:schemeClr>
              </a:solidFill>
              <a:latin typeface="+mn-lt"/>
              <a:ea typeface="Calibri" charset="0"/>
              <a:cs typeface="Calibri"/>
            </a:endParaRPr>
          </a:p>
          <a:p>
            <a:pPr>
              <a:lnSpc>
                <a:spcPct val="90000"/>
              </a:lnSpc>
            </a:pPr>
            <a:r>
              <a:rPr lang="en-US" sz="1900" b="1" kern="1200" spc="0">
                <a:solidFill>
                  <a:schemeClr val="accent1">
                    <a:lumMod val="40000"/>
                    <a:lumOff val="60000"/>
                  </a:schemeClr>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FFFFFF"/>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chemeClr val="accent1">
                    <a:lumMod val="40000"/>
                    <a:lumOff val="60000"/>
                  </a:schemeClr>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Trust</a:t>
            </a:r>
          </a:p>
        </p:txBody>
      </p:sp>
      <p:sp>
        <p:nvSpPr>
          <p:cNvPr id="5" name="Content Placeholder 3">
            <a:extLst>
              <a:ext uri="{FF2B5EF4-FFF2-40B4-BE49-F238E27FC236}">
                <a16:creationId xmlns:a16="http://schemas.microsoft.com/office/drawing/2014/main" id="{7F897B4F-598B-C945-BEAE-7FDC7BF5016C}"/>
              </a:ext>
            </a:extLst>
          </p:cNvPr>
          <p:cNvSpPr>
            <a:spLocks noGrp="1"/>
          </p:cNvSpPr>
          <p:nvPr>
            <p:ph sz="quarter" idx="10"/>
          </p:nvPr>
        </p:nvSpPr>
        <p:spPr>
          <a:xfrm>
            <a:off x="3602038" y="1475452"/>
            <a:ext cx="5943600" cy="415498"/>
          </a:xfrm>
        </p:spPr>
        <p:txBody>
          <a:bodyPr>
            <a:spAutoFit/>
          </a:bodyPr>
          <a:lstStyle>
            <a:lvl1pPr marL="0" indent="0">
              <a:buNone/>
              <a:defRPr sz="1800" cap="all" spc="300" baseline="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6" name="Text Placeholder 9">
            <a:extLst>
              <a:ext uri="{FF2B5EF4-FFF2-40B4-BE49-F238E27FC236}">
                <a16:creationId xmlns:a16="http://schemas.microsoft.com/office/drawing/2014/main" id="{13120AD6-9708-9945-B039-122AA0F4D973}"/>
              </a:ext>
            </a:extLst>
          </p:cNvPr>
          <p:cNvSpPr>
            <a:spLocks noGrp="1"/>
          </p:cNvSpPr>
          <p:nvPr>
            <p:ph type="body" sz="quarter" idx="11"/>
          </p:nvPr>
        </p:nvSpPr>
        <p:spPr>
          <a:xfrm>
            <a:off x="3602038" y="1863250"/>
            <a:ext cx="5943600" cy="3838108"/>
          </a:xfrm>
        </p:spPr>
        <p:txBody>
          <a:bodyPr>
            <a:normAutofit/>
          </a:bodyPr>
          <a:lstStyle>
            <a:lvl1pPr>
              <a:defRPr sz="2000">
                <a:solidFill>
                  <a:srgbClr val="7F7F7F"/>
                </a:solidFill>
                <a:latin typeface="+mn-lt"/>
                <a:ea typeface="Calibri" charset="0"/>
                <a:cs typeface="Calibri"/>
              </a:defRPr>
            </a:lvl1pPr>
            <a:lvl2pPr>
              <a:defRPr sz="2000">
                <a:solidFill>
                  <a:srgbClr val="7F7F7F"/>
                </a:solidFill>
                <a:latin typeface="+mn-lt"/>
                <a:ea typeface="Calibri" charset="0"/>
                <a:cs typeface="Calibri"/>
              </a:defRPr>
            </a:lvl2pPr>
            <a:lvl3pPr>
              <a:defRPr sz="1800">
                <a:solidFill>
                  <a:srgbClr val="7F7F7F"/>
                </a:solidFill>
                <a:latin typeface="+mn-lt"/>
                <a:ea typeface="Calibri" charset="0"/>
                <a:cs typeface="Calibri"/>
              </a:defRPr>
            </a:lvl3pPr>
            <a:lvl4pPr>
              <a:defRPr sz="1800">
                <a:solidFill>
                  <a:srgbClr val="7F7F7F"/>
                </a:solidFill>
                <a:latin typeface="+mn-lt"/>
                <a:ea typeface="Calibri" charset="0"/>
                <a:cs typeface="Calibri"/>
              </a:defRPr>
            </a:lvl4pPr>
            <a:lvl5pPr>
              <a:defRPr sz="1800">
                <a:solidFill>
                  <a:srgbClr val="7F7F7F"/>
                </a:solidFill>
                <a:latin typeface="+mn-lt"/>
                <a:ea typeface="Calibri" charset="0"/>
                <a:cs typeface="Calibri"/>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280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alability Nav, 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FA6D-4163-491D-8914-2D6C082F20A8}"/>
              </a:ext>
            </a:extLst>
          </p:cNvPr>
          <p:cNvSpPr>
            <a:spLocks noGrp="1"/>
          </p:cNvSpPr>
          <p:nvPr>
            <p:ph type="title"/>
          </p:nvPr>
        </p:nvSpPr>
        <p:spPr>
          <a:xfrm>
            <a:off x="3602735" y="365760"/>
            <a:ext cx="6186723"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FFFFFF"/>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Trust</a:t>
            </a:r>
          </a:p>
        </p:txBody>
      </p:sp>
    </p:spTree>
    <p:extLst>
      <p:ext uri="{BB962C8B-B14F-4D97-AF65-F5344CB8AC3E}">
        <p14:creationId xmlns:p14="http://schemas.microsoft.com/office/powerpoint/2010/main" val="136427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alability Nav,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FA6D-4163-491D-8914-2D6C082F20A8}"/>
              </a:ext>
            </a:extLst>
          </p:cNvPr>
          <p:cNvSpPr>
            <a:spLocks noGrp="1"/>
          </p:cNvSpPr>
          <p:nvPr>
            <p:ph type="title"/>
          </p:nvPr>
        </p:nvSpPr>
        <p:spPr>
          <a:xfrm>
            <a:off x="3602736" y="365760"/>
            <a:ext cx="6200170"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
        <p:nvSpPr>
          <p:cNvPr id="4" name="Content Placeholder 3">
            <a:extLst>
              <a:ext uri="{FF2B5EF4-FFF2-40B4-BE49-F238E27FC236}">
                <a16:creationId xmlns:a16="http://schemas.microsoft.com/office/drawing/2014/main" id="{102C6B7C-F53A-4FB1-AC19-AA2E2606C626}"/>
              </a:ext>
            </a:extLst>
          </p:cNvPr>
          <p:cNvSpPr>
            <a:spLocks noGrp="1"/>
          </p:cNvSpPr>
          <p:nvPr>
            <p:ph sz="quarter" idx="10"/>
          </p:nvPr>
        </p:nvSpPr>
        <p:spPr>
          <a:xfrm>
            <a:off x="3602038" y="1475452"/>
            <a:ext cx="5943600" cy="415498"/>
          </a:xfrm>
        </p:spPr>
        <p:txBody>
          <a:bodyPr>
            <a:spAutoFit/>
          </a:bodyPr>
          <a:lstStyle>
            <a:lvl1pPr marL="0" indent="0">
              <a:buNone/>
              <a:defRPr sz="1800" cap="all" spc="300" baseline="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0" name="Text Placeholder 9">
            <a:extLst>
              <a:ext uri="{FF2B5EF4-FFF2-40B4-BE49-F238E27FC236}">
                <a16:creationId xmlns:a16="http://schemas.microsoft.com/office/drawing/2014/main" id="{57D0EA5A-37D9-4B0C-8CF9-AEAD97BEF678}"/>
              </a:ext>
            </a:extLst>
          </p:cNvPr>
          <p:cNvSpPr>
            <a:spLocks noGrp="1"/>
          </p:cNvSpPr>
          <p:nvPr>
            <p:ph type="body" sz="quarter" idx="11"/>
          </p:nvPr>
        </p:nvSpPr>
        <p:spPr>
          <a:xfrm>
            <a:off x="3602038" y="1863250"/>
            <a:ext cx="5943600" cy="3838108"/>
          </a:xfrm>
        </p:spPr>
        <p:txBody>
          <a:bodyPr>
            <a:normAutofit/>
          </a:bodyPr>
          <a:lstStyle>
            <a:lvl1pPr>
              <a:defRPr sz="2000">
                <a:solidFill>
                  <a:srgbClr val="7F7F7F"/>
                </a:solidFill>
                <a:latin typeface="+mn-lt"/>
                <a:ea typeface="Calibri" charset="0"/>
                <a:cs typeface="Calibri"/>
              </a:defRPr>
            </a:lvl1pPr>
            <a:lvl2pPr>
              <a:defRPr sz="2000">
                <a:solidFill>
                  <a:srgbClr val="7F7F7F"/>
                </a:solidFill>
                <a:latin typeface="+mn-lt"/>
                <a:ea typeface="Calibri" charset="0"/>
                <a:cs typeface="Calibri"/>
              </a:defRPr>
            </a:lvl2pPr>
            <a:lvl3pPr>
              <a:defRPr sz="1800">
                <a:solidFill>
                  <a:srgbClr val="7F7F7F"/>
                </a:solidFill>
                <a:latin typeface="+mn-lt"/>
                <a:ea typeface="Calibri" charset="0"/>
                <a:cs typeface="Calibri"/>
              </a:defRPr>
            </a:lvl3pPr>
            <a:lvl4pPr>
              <a:defRPr sz="1800">
                <a:solidFill>
                  <a:srgbClr val="7F7F7F"/>
                </a:solidFill>
                <a:latin typeface="+mn-lt"/>
                <a:ea typeface="Calibri" charset="0"/>
                <a:cs typeface="Calibri"/>
              </a:defRPr>
            </a:lvl4pPr>
            <a:lvl5pPr>
              <a:defRPr sz="1800">
                <a:solidFill>
                  <a:srgbClr val="7F7F7F"/>
                </a:solidFill>
                <a:latin typeface="+mn-lt"/>
                <a:ea typeface="Calibri" charset="0"/>
                <a:cs typeface="Calibri"/>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chemeClr val="bg1"/>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Trust</a:t>
            </a:r>
          </a:p>
        </p:txBody>
      </p:sp>
    </p:spTree>
    <p:extLst>
      <p:ext uri="{BB962C8B-B14F-4D97-AF65-F5344CB8AC3E}">
        <p14:creationId xmlns:p14="http://schemas.microsoft.com/office/powerpoint/2010/main" val="3193840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urity, Title, custom">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4ADF031-828B-4C45-B579-826B703C1542}"/>
              </a:ext>
            </a:extLst>
          </p:cNvPr>
          <p:cNvSpPr>
            <a:spLocks noGrp="1"/>
          </p:cNvSpPr>
          <p:nvPr>
            <p:ph type="title"/>
          </p:nvPr>
        </p:nvSpPr>
        <p:spPr>
          <a:xfrm>
            <a:off x="3602736" y="365760"/>
            <a:ext cx="6173276"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chemeClr val="bg1"/>
                </a:solidFill>
                <a:latin typeface="+mn-lt"/>
                <a:ea typeface="Calibri" charset="0"/>
                <a:cs typeface="Calibri"/>
              </a:rPr>
              <a:t>Trust</a:t>
            </a:r>
          </a:p>
        </p:txBody>
      </p:sp>
    </p:spTree>
    <p:extLst>
      <p:ext uri="{BB962C8B-B14F-4D97-AF65-F5344CB8AC3E}">
        <p14:creationId xmlns:p14="http://schemas.microsoft.com/office/powerpoint/2010/main" val="4187594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cosystem Nav,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FA6D-4163-491D-8914-2D6C082F20A8}"/>
              </a:ext>
            </a:extLst>
          </p:cNvPr>
          <p:cNvSpPr>
            <a:spLocks noGrp="1"/>
          </p:cNvSpPr>
          <p:nvPr>
            <p:ph type="title"/>
          </p:nvPr>
        </p:nvSpPr>
        <p:spPr>
          <a:xfrm>
            <a:off x="3602736" y="365760"/>
            <a:ext cx="6173276" cy="543739"/>
          </a:xfrm>
        </p:spPr>
        <p:txBody>
          <a:bodyPr/>
          <a:lstStyle>
            <a:lvl1pPr>
              <a:defRPr sz="3200">
                <a:solidFill>
                  <a:srgbClr val="0085CA"/>
                </a:solidFill>
                <a:latin typeface="+mn-lt"/>
                <a:ea typeface="Calibri" charset="0"/>
                <a:cs typeface="Calibri"/>
              </a:defRPr>
            </a:lvl1pPr>
          </a:lstStyle>
          <a:p>
            <a:r>
              <a:rPr lang="en-US"/>
              <a:t>Click to edit Master title style</a:t>
            </a:r>
          </a:p>
        </p:txBody>
      </p:sp>
      <p:sp>
        <p:nvSpPr>
          <p:cNvPr id="4" name="Content Placeholder 3">
            <a:extLst>
              <a:ext uri="{FF2B5EF4-FFF2-40B4-BE49-F238E27FC236}">
                <a16:creationId xmlns:a16="http://schemas.microsoft.com/office/drawing/2014/main" id="{102C6B7C-F53A-4FB1-AC19-AA2E2606C626}"/>
              </a:ext>
            </a:extLst>
          </p:cNvPr>
          <p:cNvSpPr>
            <a:spLocks noGrp="1"/>
          </p:cNvSpPr>
          <p:nvPr>
            <p:ph sz="quarter" idx="10"/>
          </p:nvPr>
        </p:nvSpPr>
        <p:spPr>
          <a:xfrm>
            <a:off x="3602038" y="1485251"/>
            <a:ext cx="5943600" cy="415498"/>
          </a:xfrm>
        </p:spPr>
        <p:txBody>
          <a:bodyPr>
            <a:spAutoFit/>
          </a:bodyPr>
          <a:lstStyle>
            <a:lvl1pPr marL="0" indent="0">
              <a:buNone/>
              <a:defRPr sz="1800" cap="all" spc="300" baseline="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9">
            <a:extLst>
              <a:ext uri="{FF2B5EF4-FFF2-40B4-BE49-F238E27FC236}">
                <a16:creationId xmlns:a16="http://schemas.microsoft.com/office/drawing/2014/main" id="{57D0EA5A-37D9-4B0C-8CF9-AEAD97BEF678}"/>
              </a:ext>
            </a:extLst>
          </p:cNvPr>
          <p:cNvSpPr>
            <a:spLocks noGrp="1"/>
          </p:cNvSpPr>
          <p:nvPr>
            <p:ph type="body" sz="quarter" idx="11"/>
          </p:nvPr>
        </p:nvSpPr>
        <p:spPr>
          <a:xfrm>
            <a:off x="3602038" y="1863444"/>
            <a:ext cx="5943600" cy="3851555"/>
          </a:xfrm>
        </p:spPr>
        <p:txBody>
          <a:bodyPr>
            <a:normAutofit/>
          </a:bodyPr>
          <a:lstStyle>
            <a:lvl1pPr>
              <a:defRPr sz="2000">
                <a:solidFill>
                  <a:schemeClr val="bg1">
                    <a:lumMod val="50000"/>
                  </a:schemeClr>
                </a:solidFill>
                <a:latin typeface="+mn-lt"/>
                <a:ea typeface="Calibri" charset="0"/>
                <a:cs typeface="Calibri"/>
              </a:defRPr>
            </a:lvl1pPr>
            <a:lvl2pPr>
              <a:defRPr sz="2000">
                <a:solidFill>
                  <a:schemeClr val="bg1">
                    <a:lumMod val="50000"/>
                  </a:schemeClr>
                </a:solidFill>
                <a:latin typeface="+mn-lt"/>
                <a:ea typeface="Calibri" charset="0"/>
                <a:cs typeface="Calibri"/>
              </a:defRPr>
            </a:lvl2pPr>
            <a:lvl3pPr>
              <a:defRPr sz="1800">
                <a:solidFill>
                  <a:schemeClr val="bg1">
                    <a:lumMod val="50000"/>
                  </a:schemeClr>
                </a:solidFill>
                <a:latin typeface="+mn-lt"/>
                <a:ea typeface="Calibri" charset="0"/>
                <a:cs typeface="Calibri"/>
              </a:defRPr>
            </a:lvl3pPr>
            <a:lvl4pPr>
              <a:defRPr sz="1800">
                <a:solidFill>
                  <a:schemeClr val="bg1">
                    <a:lumMod val="50000"/>
                  </a:schemeClr>
                </a:solidFill>
                <a:latin typeface="+mn-lt"/>
                <a:ea typeface="Calibri" charset="0"/>
                <a:cs typeface="Calibri"/>
              </a:defRPr>
            </a:lvl4pPr>
            <a:lvl5pPr>
              <a:defRPr sz="1800">
                <a:solidFill>
                  <a:schemeClr val="bg1">
                    <a:lumMod val="50000"/>
                  </a:schemeClr>
                </a:solidFill>
                <a:latin typeface="+mn-lt"/>
                <a:ea typeface="Calibri" charset="0"/>
                <a:cs typeface="Calibri"/>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648F0154-E3D4-448A-B59B-82EE878DC401}"/>
              </a:ext>
            </a:extLst>
          </p:cNvPr>
          <p:cNvSpPr/>
          <p:nvPr userDrawn="1"/>
        </p:nvSpPr>
        <p:spPr>
          <a:xfrm flipH="1">
            <a:off x="1644650" y="0"/>
            <a:ext cx="1651000" cy="6858000"/>
          </a:xfrm>
          <a:prstGeom prst="rect">
            <a:avLst/>
          </a:prstGeom>
          <a:solidFill>
            <a:srgbClr val="0085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a:cs typeface="Verdana"/>
            </a:endParaRPr>
          </a:p>
        </p:txBody>
      </p:sp>
      <p:sp>
        <p:nvSpPr>
          <p:cNvPr id="8" name="Title 1"/>
          <p:cNvSpPr txBox="1">
            <a:spLocks/>
          </p:cNvSpPr>
          <p:nvPr userDrawn="1"/>
        </p:nvSpPr>
        <p:spPr>
          <a:xfrm>
            <a:off x="1712264" y="139700"/>
            <a:ext cx="1526236" cy="6604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US" sz="1900" b="1" spc="0">
                <a:solidFill>
                  <a:srgbClr val="9CC8EB"/>
                </a:solidFill>
                <a:latin typeface="+mn-lt"/>
                <a:ea typeface="Calibri" charset="0"/>
                <a:cs typeface="Calibri"/>
              </a:rPr>
              <a:t>Open</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Rapid</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AI</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rgbClr val="9CC8EB"/>
                </a:solidFill>
                <a:latin typeface="+mn-lt"/>
                <a:ea typeface="Calibri" charset="0"/>
                <a:cs typeface="Calibri"/>
              </a:rPr>
              <a:t>Scale</a:t>
            </a:r>
          </a:p>
          <a:p>
            <a:pPr>
              <a:lnSpc>
                <a:spcPct val="90000"/>
              </a:lnSpc>
            </a:pPr>
            <a:endParaRPr lang="en-US" sz="1900" b="1" spc="0">
              <a:solidFill>
                <a:srgbClr val="9CC8EB"/>
              </a:solidFill>
              <a:latin typeface="+mn-lt"/>
              <a:ea typeface="Calibri" charset="0"/>
              <a:cs typeface="Calibri"/>
            </a:endParaRPr>
          </a:p>
          <a:p>
            <a:pPr>
              <a:lnSpc>
                <a:spcPct val="90000"/>
              </a:lnSpc>
            </a:pPr>
            <a:r>
              <a:rPr lang="en-US" sz="1900" b="1" spc="0">
                <a:solidFill>
                  <a:schemeClr val="bg1"/>
                </a:solidFill>
                <a:latin typeface="+mn-lt"/>
                <a:ea typeface="Calibri" charset="0"/>
                <a:cs typeface="Calibri"/>
              </a:rPr>
              <a:t>Trust</a:t>
            </a:r>
          </a:p>
        </p:txBody>
      </p:sp>
    </p:spTree>
    <p:extLst>
      <p:ext uri="{BB962C8B-B14F-4D97-AF65-F5344CB8AC3E}">
        <p14:creationId xmlns:p14="http://schemas.microsoft.com/office/powerpoint/2010/main" val="26911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11" name="Picture 10">
            <a:extLst>
              <a:ext uri="{FF2B5EF4-FFF2-40B4-BE49-F238E27FC236}">
                <a16:creationId xmlns:a16="http://schemas.microsoft.com/office/drawing/2014/main" id="{04AAEE7A-CF3C-4F51-B9F8-B60BC44C16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4295" y="2800128"/>
            <a:ext cx="3063456" cy="1117822"/>
          </a:xfrm>
          <a:prstGeom prst="rect">
            <a:avLst/>
          </a:prstGeom>
        </p:spPr>
      </p:pic>
      <p:sp>
        <p:nvSpPr>
          <p:cNvPr id="9" name="Text Placeholder 8">
            <a:extLst>
              <a:ext uri="{FF2B5EF4-FFF2-40B4-BE49-F238E27FC236}">
                <a16:creationId xmlns:a16="http://schemas.microsoft.com/office/drawing/2014/main" id="{CB922112-8032-4255-823E-6BC606CBAA3A}"/>
              </a:ext>
            </a:extLst>
          </p:cNvPr>
          <p:cNvSpPr>
            <a:spLocks noGrp="1"/>
          </p:cNvSpPr>
          <p:nvPr>
            <p:ph type="body" sz="quarter" idx="10" hasCustomPrompt="1"/>
          </p:nvPr>
        </p:nvSpPr>
        <p:spPr>
          <a:xfrm>
            <a:off x="5993829" y="4667717"/>
            <a:ext cx="5338893" cy="346249"/>
          </a:xfrm>
        </p:spPr>
        <p:txBody>
          <a:bodyPr vert="horz" wrap="square" lIns="91440" tIns="45720" rIns="91440" bIns="45720" rtlCol="0">
            <a:spAutoFit/>
          </a:bodyPr>
          <a:lstStyle>
            <a:lvl1pPr marL="0" indent="0">
              <a:buNone/>
              <a:defRPr lang="en-US" sz="1800" i="0" cap="all" spc="300" baseline="0" dirty="0" smtClean="0">
                <a:solidFill>
                  <a:schemeClr val="accent1">
                    <a:lumMod val="20000"/>
                    <a:lumOff val="80000"/>
                  </a:schemeClr>
                </a:solidFill>
                <a:latin typeface="+mn-lt"/>
                <a:ea typeface="+mn-ea"/>
                <a:cs typeface="Calibri"/>
              </a:defRPr>
            </a:lvl1pPr>
            <a:lvl2pPr>
              <a:defRPr lang="en-US" sz="2400" dirty="0" smtClean="0">
                <a:latin typeface="+mn-lt"/>
                <a:ea typeface="+mn-ea"/>
                <a:cs typeface="+mn-cs"/>
              </a:defRPr>
            </a:lvl2pPr>
            <a:lvl3pPr>
              <a:defRPr lang="en-US" sz="2000" dirty="0" smtClean="0">
                <a:latin typeface="+mn-lt"/>
                <a:ea typeface="+mn-ea"/>
                <a:cs typeface="+mn-cs"/>
              </a:defRPr>
            </a:lvl3pPr>
            <a:lvl4pPr>
              <a:defRPr lang="en-US" sz="1800" dirty="0" smtClean="0">
                <a:latin typeface="+mn-lt"/>
                <a:ea typeface="+mn-ea"/>
                <a:cs typeface="+mn-cs"/>
              </a:defRPr>
            </a:lvl4pPr>
            <a:lvl5pPr>
              <a:defRPr lang="en-US" sz="1800" dirty="0">
                <a:latin typeface="+mn-lt"/>
                <a:ea typeface="+mn-ea"/>
                <a:cs typeface="+mn-cs"/>
              </a:defRPr>
            </a:lvl5pPr>
          </a:lstStyle>
          <a:p>
            <a:pPr marL="228600" lvl="0" indent="-228600">
              <a:lnSpc>
                <a:spcPct val="90000"/>
              </a:lnSpc>
            </a:pPr>
            <a:r>
              <a:rPr lang="en-US"/>
              <a:t>Edit presentation date</a:t>
            </a:r>
          </a:p>
        </p:txBody>
      </p:sp>
      <p:sp>
        <p:nvSpPr>
          <p:cNvPr id="12" name="Text Placeholder 11">
            <a:extLst>
              <a:ext uri="{FF2B5EF4-FFF2-40B4-BE49-F238E27FC236}">
                <a16:creationId xmlns:a16="http://schemas.microsoft.com/office/drawing/2014/main" id="{F8716DA3-D55D-4110-8795-ED38EF9E635E}"/>
              </a:ext>
            </a:extLst>
          </p:cNvPr>
          <p:cNvSpPr>
            <a:spLocks noGrp="1"/>
          </p:cNvSpPr>
          <p:nvPr>
            <p:ph type="body" sz="quarter" idx="11" hasCustomPrompt="1"/>
          </p:nvPr>
        </p:nvSpPr>
        <p:spPr>
          <a:xfrm>
            <a:off x="5955488" y="4946650"/>
            <a:ext cx="5851030" cy="1516063"/>
          </a:xfrm>
        </p:spPr>
        <p:txBody>
          <a:bodyPr>
            <a:normAutofit/>
          </a:bodyPr>
          <a:lstStyle>
            <a:lvl1pPr marL="0" indent="0">
              <a:buNone/>
              <a:defRPr lang="en-US" sz="3200" b="0" i="0" baseline="0" smtClean="0">
                <a:solidFill>
                  <a:schemeClr val="bg1"/>
                </a:solidFill>
                <a:latin typeface="+mn-lt"/>
                <a:ea typeface="+mj-ea"/>
                <a:cs typeface="Calibri"/>
              </a:defRPr>
            </a:lvl1pPr>
            <a:lvl2pPr>
              <a:defRPr lang="en-US" sz="1800" smtClean="0">
                <a:solidFill>
                  <a:schemeClr val="tx1"/>
                </a:solidFill>
                <a:latin typeface="+mn-lt"/>
                <a:ea typeface="+mn-ea"/>
                <a:cs typeface="+mn-cs"/>
              </a:defRPr>
            </a:lvl2pPr>
            <a:lvl3pPr>
              <a:defRPr lang="en-US" sz="1800" smtClean="0">
                <a:solidFill>
                  <a:schemeClr val="tx1"/>
                </a:solidFill>
                <a:latin typeface="+mn-lt"/>
                <a:ea typeface="+mn-ea"/>
                <a:cs typeface="+mn-cs"/>
              </a:defRPr>
            </a:lvl3pPr>
            <a:lvl4pPr>
              <a:defRPr lang="en-US" sz="1800" smtClean="0">
                <a:solidFill>
                  <a:schemeClr val="tx1"/>
                </a:solidFill>
                <a:latin typeface="+mn-lt"/>
                <a:ea typeface="+mn-ea"/>
                <a:cs typeface="+mn-cs"/>
              </a:defRPr>
            </a:lvl4pPr>
            <a:lvl5pPr>
              <a:defRPr lang="en-US" sz="1800">
                <a:solidFill>
                  <a:schemeClr val="tx1"/>
                </a:solidFill>
                <a:latin typeface="+mn-lt"/>
                <a:ea typeface="+mn-ea"/>
                <a:cs typeface="+mn-cs"/>
              </a:defRPr>
            </a:lvl5pPr>
          </a:lstStyle>
          <a:p>
            <a:pPr marL="342900" lvl="0" indent="-571500">
              <a:lnSpc>
                <a:spcPct val="90000"/>
              </a:lnSpc>
              <a:spcBef>
                <a:spcPct val="0"/>
              </a:spcBef>
            </a:pPr>
            <a:r>
              <a:rPr lang="en-US"/>
              <a:t>Presenter Name</a:t>
            </a:r>
          </a:p>
        </p:txBody>
      </p:sp>
      <p:sp>
        <p:nvSpPr>
          <p:cNvPr id="16" name="Text Placeholder 15">
            <a:extLst>
              <a:ext uri="{FF2B5EF4-FFF2-40B4-BE49-F238E27FC236}">
                <a16:creationId xmlns:a16="http://schemas.microsoft.com/office/drawing/2014/main" id="{85021542-20A9-4B42-88B3-231C0DBCF9C4}"/>
              </a:ext>
            </a:extLst>
          </p:cNvPr>
          <p:cNvSpPr>
            <a:spLocks noGrp="1"/>
          </p:cNvSpPr>
          <p:nvPr>
            <p:ph type="body" sz="quarter" idx="13" hasCustomPrompt="1"/>
          </p:nvPr>
        </p:nvSpPr>
        <p:spPr>
          <a:xfrm>
            <a:off x="5907088" y="3342187"/>
            <a:ext cx="5426075" cy="543739"/>
          </a:xfrm>
        </p:spPr>
        <p:txBody>
          <a:bodyPr anchor="b" anchorCtr="0">
            <a:spAutoFit/>
          </a:bodyPr>
          <a:lstStyle>
            <a:lvl1pPr marL="0" indent="0">
              <a:lnSpc>
                <a:spcPct val="90000"/>
              </a:lnSpc>
              <a:spcBef>
                <a:spcPts val="0"/>
              </a:spcBef>
              <a:buNone/>
              <a:defRPr sz="3200" b="1" spc="-150" baseline="0">
                <a:solidFill>
                  <a:schemeClr val="bg1"/>
                </a:solidFill>
                <a:latin typeface="+mn-lt"/>
                <a:cs typeface="Calibri"/>
              </a:defRPr>
            </a:lvl1pPr>
            <a:lvl2pPr marL="457200" indent="0">
              <a:lnSpc>
                <a:spcPct val="90000"/>
              </a:lnSpc>
              <a:spcBef>
                <a:spcPts val="0"/>
              </a:spcBef>
              <a:buNone/>
              <a:defRPr sz="3800">
                <a:solidFill>
                  <a:schemeClr val="bg1"/>
                </a:solidFill>
              </a:defRPr>
            </a:lvl2pPr>
            <a:lvl3pPr marL="914400" indent="0">
              <a:lnSpc>
                <a:spcPct val="90000"/>
              </a:lnSpc>
              <a:spcBef>
                <a:spcPts val="0"/>
              </a:spcBef>
              <a:buNone/>
              <a:defRPr sz="3800">
                <a:solidFill>
                  <a:schemeClr val="bg1"/>
                </a:solidFill>
              </a:defRPr>
            </a:lvl3pPr>
            <a:lvl4pPr marL="1371600" indent="0">
              <a:lnSpc>
                <a:spcPct val="90000"/>
              </a:lnSpc>
              <a:spcBef>
                <a:spcPts val="0"/>
              </a:spcBef>
              <a:buNone/>
              <a:defRPr sz="3800">
                <a:solidFill>
                  <a:schemeClr val="bg1"/>
                </a:solidFill>
              </a:defRPr>
            </a:lvl4pPr>
            <a:lvl5pPr marL="1828800" indent="0">
              <a:lnSpc>
                <a:spcPct val="90000"/>
              </a:lnSpc>
              <a:spcBef>
                <a:spcPts val="0"/>
              </a:spcBef>
              <a:buNone/>
              <a:defRPr sz="3800">
                <a:solidFill>
                  <a:schemeClr val="bg1"/>
                </a:solidFill>
              </a:defRPr>
            </a:lvl5pPr>
          </a:lstStyle>
          <a:p>
            <a:pPr lvl="0"/>
            <a:r>
              <a:rPr lang="en-US"/>
              <a:t>Edit Headline Title</a:t>
            </a:r>
          </a:p>
        </p:txBody>
      </p:sp>
    </p:spTree>
    <p:extLst>
      <p:ext uri="{BB962C8B-B14F-4D97-AF65-F5344CB8AC3E}">
        <p14:creationId xmlns:p14="http://schemas.microsoft.com/office/powerpoint/2010/main" val="1746046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w/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CB47DA7-2847-4F24-BAB1-A7913FE4BA97}"/>
              </a:ext>
            </a:extLst>
          </p:cNvPr>
          <p:cNvSpPr>
            <a:spLocks noGrp="1"/>
          </p:cNvSpPr>
          <p:nvPr>
            <p:ph type="pic" sz="quarter" idx="10" hasCustomPrompt="1"/>
          </p:nvPr>
        </p:nvSpPr>
        <p:spPr>
          <a:xfrm>
            <a:off x="0" y="0"/>
            <a:ext cx="12192000" cy="6858000"/>
          </a:xfrm>
          <a:solidFill>
            <a:srgbClr val="0085CA"/>
          </a:solidFill>
        </p:spPr>
        <p:txBody>
          <a:bodyPr tIns="1920240"/>
          <a:lstStyle>
            <a:lvl1pPr marL="0" indent="0" algn="ctr">
              <a:buNone/>
              <a:defRPr>
                <a:solidFill>
                  <a:schemeClr val="bg1"/>
                </a:solidFill>
              </a:defRPr>
            </a:lvl1pPr>
          </a:lstStyle>
          <a:p>
            <a:r>
              <a:rPr lang="en-US"/>
              <a:t>Click on icon to insert blue duotone picture &gt;&gt; Then right-click and send to back</a:t>
            </a:r>
          </a:p>
        </p:txBody>
      </p:sp>
      <p:sp>
        <p:nvSpPr>
          <p:cNvPr id="10" name="Text Placeholder 9">
            <a:extLst>
              <a:ext uri="{FF2B5EF4-FFF2-40B4-BE49-F238E27FC236}">
                <a16:creationId xmlns:a16="http://schemas.microsoft.com/office/drawing/2014/main" id="{6C29087D-9F31-4F40-BB95-212A358B0507}"/>
              </a:ext>
            </a:extLst>
          </p:cNvPr>
          <p:cNvSpPr>
            <a:spLocks noGrp="1"/>
          </p:cNvSpPr>
          <p:nvPr>
            <p:ph type="body" sz="quarter" idx="11" hasCustomPrompt="1"/>
          </p:nvPr>
        </p:nvSpPr>
        <p:spPr>
          <a:xfrm>
            <a:off x="2391156" y="2930012"/>
            <a:ext cx="8451850" cy="683264"/>
          </a:xfrm>
        </p:spPr>
        <p:txBody>
          <a:bodyPr anchor="b" anchorCtr="0">
            <a:spAutoFit/>
          </a:bodyPr>
          <a:lstStyle>
            <a:lvl1pPr marL="0" indent="0">
              <a:buNone/>
              <a:defRPr sz="3200" spc="-15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Divider Title</a:t>
            </a:r>
          </a:p>
        </p:txBody>
      </p:sp>
      <p:sp>
        <p:nvSpPr>
          <p:cNvPr id="12" name="Table Placeholder 11">
            <a:extLst>
              <a:ext uri="{FF2B5EF4-FFF2-40B4-BE49-F238E27FC236}">
                <a16:creationId xmlns:a16="http://schemas.microsoft.com/office/drawing/2014/main" id="{393FC7FF-F990-48ED-A472-288239AFCA81}"/>
              </a:ext>
            </a:extLst>
          </p:cNvPr>
          <p:cNvSpPr>
            <a:spLocks noGrp="1"/>
          </p:cNvSpPr>
          <p:nvPr>
            <p:ph type="tbl" sz="quarter" idx="12"/>
          </p:nvPr>
        </p:nvSpPr>
        <p:spPr>
          <a:xfrm>
            <a:off x="2391156" y="3728966"/>
            <a:ext cx="9838944" cy="118872"/>
          </a:xfrm>
          <a:solidFill>
            <a:srgbClr val="FF6900"/>
          </a:solidFill>
          <a:ln>
            <a:noFill/>
          </a:ln>
        </p:spPr>
        <p:txBody>
          <a:bodyPr lIns="0" tIns="0" rIns="0" bIns="0">
            <a:noAutofit/>
          </a:bodyPr>
          <a:lstStyle>
            <a:lvl1pPr marL="0" indent="0">
              <a:buNone/>
              <a:defRPr sz="800" b="0">
                <a:noFill/>
              </a:defRPr>
            </a:lvl1pPr>
          </a:lstStyle>
          <a:p>
            <a:endParaRPr lang="en-US"/>
          </a:p>
        </p:txBody>
      </p:sp>
    </p:spTree>
    <p:extLst>
      <p:ext uri="{BB962C8B-B14F-4D97-AF65-F5344CB8AC3E}">
        <p14:creationId xmlns:p14="http://schemas.microsoft.com/office/powerpoint/2010/main" val="2508838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8B25-D67E-4012-B151-DB647641738B}"/>
              </a:ext>
            </a:extLst>
          </p:cNvPr>
          <p:cNvSpPr>
            <a:spLocks noGrp="1"/>
          </p:cNvSpPr>
          <p:nvPr>
            <p:ph type="title"/>
          </p:nvPr>
        </p:nvSpPr>
        <p:spPr>
          <a:xfrm>
            <a:off x="2048255" y="365760"/>
            <a:ext cx="7821885" cy="543739"/>
          </a:xfrm>
        </p:spPr>
        <p:txBody>
          <a:bodyPr/>
          <a:lstStyle>
            <a:lvl1pPr>
              <a:defRPr sz="3200">
                <a:latin typeface="Calibri" charset="0"/>
                <a:ea typeface="Calibri" charset="0"/>
                <a:cs typeface="Calibri" charset="0"/>
              </a:defRPr>
            </a:lvl1pPr>
          </a:lstStyle>
          <a:p>
            <a:r>
              <a:rPr lang="en-US"/>
              <a:t>Click to edit Master title style</a:t>
            </a:r>
          </a:p>
        </p:txBody>
      </p:sp>
    </p:spTree>
    <p:extLst>
      <p:ext uri="{BB962C8B-B14F-4D97-AF65-F5344CB8AC3E}">
        <p14:creationId xmlns:p14="http://schemas.microsoft.com/office/powerpoint/2010/main" val="2266381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Title, sub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F9A1-DF98-4055-BB9B-00EC5FBDAB38}"/>
              </a:ext>
            </a:extLst>
          </p:cNvPr>
          <p:cNvSpPr>
            <a:spLocks noGrp="1"/>
          </p:cNvSpPr>
          <p:nvPr>
            <p:ph type="title"/>
          </p:nvPr>
        </p:nvSpPr>
        <p:spPr>
          <a:xfrm>
            <a:off x="2048256" y="365760"/>
            <a:ext cx="7700862" cy="543739"/>
          </a:xfrm>
        </p:spPr>
        <p:txBody>
          <a:bodyPr/>
          <a:lstStyle>
            <a:lvl1pPr>
              <a:defRPr sz="3200">
                <a:latin typeface="+mn-lt"/>
                <a:ea typeface="Calibri" charset="0"/>
                <a:cs typeface="Calibri"/>
              </a:defRPr>
            </a:lvl1pPr>
          </a:lstStyle>
          <a:p>
            <a:r>
              <a:rPr lang="en-US"/>
              <a:t>Click to edit Master title style</a:t>
            </a:r>
          </a:p>
        </p:txBody>
      </p:sp>
      <p:sp>
        <p:nvSpPr>
          <p:cNvPr id="4" name="Text Placeholder 3">
            <a:extLst>
              <a:ext uri="{FF2B5EF4-FFF2-40B4-BE49-F238E27FC236}">
                <a16:creationId xmlns:a16="http://schemas.microsoft.com/office/drawing/2014/main" id="{9BF4AF10-00CD-44F6-932B-46FC004165B3}"/>
              </a:ext>
            </a:extLst>
          </p:cNvPr>
          <p:cNvSpPr>
            <a:spLocks noGrp="1"/>
          </p:cNvSpPr>
          <p:nvPr>
            <p:ph type="body" sz="quarter" idx="10"/>
          </p:nvPr>
        </p:nvSpPr>
        <p:spPr>
          <a:xfrm>
            <a:off x="2102832" y="1396687"/>
            <a:ext cx="5234620" cy="941564"/>
          </a:xfrm>
        </p:spPr>
        <p:txBody>
          <a:bodyPr>
            <a:normAutofit/>
          </a:bodyPr>
          <a:lstStyle>
            <a:lvl1pPr marL="0" marR="0" indent="0" algn="l" defTabSz="914400" rtl="0" eaLnBrk="1" fontAlgn="auto" latinLnBrk="0" hangingPunct="1">
              <a:lnSpc>
                <a:spcPct val="90000"/>
              </a:lnSpc>
              <a:spcBef>
                <a:spcPts val="0"/>
              </a:spcBef>
              <a:spcAft>
                <a:spcPts val="0"/>
              </a:spcAft>
              <a:buClr>
                <a:schemeClr val="accent1">
                  <a:lumMod val="60000"/>
                  <a:lumOff val="40000"/>
                </a:schemeClr>
              </a:buClr>
              <a:buSzTx/>
              <a:buFont typeface="Arial"/>
              <a:buNone/>
              <a:tabLst/>
              <a:defRPr sz="2800">
                <a:solidFill>
                  <a:srgbClr val="1A5686"/>
                </a:solidFill>
                <a:latin typeface="+mn-lt"/>
                <a:ea typeface="Calibri" charset="0"/>
                <a:cs typeface="Calibri"/>
              </a:defRPr>
            </a:lvl1pPr>
            <a:lvl2pPr marL="457200" indent="0">
              <a:buNone/>
              <a:defRPr>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marL="0" marR="0" lvl="0" indent="0" algn="l" defTabSz="914400" rtl="0" eaLnBrk="1" fontAlgn="auto" latinLnBrk="0" hangingPunct="1">
              <a:lnSpc>
                <a:spcPct val="90000"/>
              </a:lnSpc>
              <a:spcBef>
                <a:spcPts val="0"/>
              </a:spcBef>
              <a:spcAft>
                <a:spcPts val="0"/>
              </a:spcAft>
              <a:buClr>
                <a:schemeClr val="accent1">
                  <a:lumMod val="60000"/>
                  <a:lumOff val="40000"/>
                </a:schemeClr>
              </a:buClr>
              <a:buSzTx/>
              <a:buFont typeface="Arial"/>
              <a:buNone/>
              <a:tabLst/>
              <a:defRPr/>
            </a:pPr>
            <a:r>
              <a:rPr lang="en-US"/>
              <a:t>Edit Master text style</a:t>
            </a:r>
            <a:endParaRPr lang="en-US">
              <a:solidFill>
                <a:srgbClr val="1A5686"/>
              </a:solidFill>
            </a:endParaRPr>
          </a:p>
          <a:p>
            <a:pPr lvl="0"/>
            <a:endParaRPr lang="en-US"/>
          </a:p>
        </p:txBody>
      </p:sp>
    </p:spTree>
    <p:extLst>
      <p:ext uri="{BB962C8B-B14F-4D97-AF65-F5344CB8AC3E}">
        <p14:creationId xmlns:p14="http://schemas.microsoft.com/office/powerpoint/2010/main" val="3911057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Title, 3-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8B25-D67E-4012-B151-DB647641738B}"/>
              </a:ext>
            </a:extLst>
          </p:cNvPr>
          <p:cNvSpPr>
            <a:spLocks noGrp="1"/>
          </p:cNvSpPr>
          <p:nvPr>
            <p:ph type="title"/>
          </p:nvPr>
        </p:nvSpPr>
        <p:spPr>
          <a:xfrm>
            <a:off x="2048256" y="365760"/>
            <a:ext cx="7673968" cy="543739"/>
          </a:xfrm>
        </p:spPr>
        <p:txBody>
          <a:bodyPr/>
          <a:lstStyle>
            <a:lvl1pPr>
              <a:defRPr sz="3200">
                <a:latin typeface="+mn-lt"/>
                <a:ea typeface="Calibri" charset="0"/>
                <a:cs typeface="Calibri"/>
              </a:defRPr>
            </a:lvl1pPr>
          </a:lstStyle>
          <a:p>
            <a:r>
              <a:rPr lang="en-US"/>
              <a:t>Click to edit Master title style</a:t>
            </a:r>
          </a:p>
        </p:txBody>
      </p:sp>
      <p:sp>
        <p:nvSpPr>
          <p:cNvPr id="15" name="Text Placeholder 14">
            <a:extLst>
              <a:ext uri="{FF2B5EF4-FFF2-40B4-BE49-F238E27FC236}">
                <a16:creationId xmlns:a16="http://schemas.microsoft.com/office/drawing/2014/main" id="{E790F6AE-3FA4-4628-B9A2-9F82F3B95A14}"/>
              </a:ext>
            </a:extLst>
          </p:cNvPr>
          <p:cNvSpPr>
            <a:spLocks noGrp="1"/>
          </p:cNvSpPr>
          <p:nvPr>
            <p:ph type="body" sz="quarter" idx="10"/>
          </p:nvPr>
        </p:nvSpPr>
        <p:spPr>
          <a:xfrm>
            <a:off x="2048255" y="3272589"/>
            <a:ext cx="2902439" cy="2473940"/>
          </a:xfrm>
        </p:spPr>
        <p:txBody>
          <a:bodyPr>
            <a:normAutofit/>
          </a:bodyPr>
          <a:lstStyle>
            <a:lvl1pPr marL="0" indent="0">
              <a:buNone/>
              <a:defRPr sz="2000">
                <a:solidFill>
                  <a:srgbClr val="7F7F7F"/>
                </a:solidFill>
                <a:latin typeface="+mn-lt"/>
                <a:ea typeface="Calibri" charset="0"/>
                <a:cs typeface="Calibri"/>
              </a:defRPr>
            </a:lvl1pPr>
          </a:lstStyle>
          <a:p>
            <a:pPr lvl="0"/>
            <a:r>
              <a:rPr lang="en-US"/>
              <a:t>Edit Master text styles</a:t>
            </a:r>
          </a:p>
        </p:txBody>
      </p:sp>
      <p:sp>
        <p:nvSpPr>
          <p:cNvPr id="17" name="Text Placeholder 14">
            <a:extLst>
              <a:ext uri="{FF2B5EF4-FFF2-40B4-BE49-F238E27FC236}">
                <a16:creationId xmlns:a16="http://schemas.microsoft.com/office/drawing/2014/main" id="{203EB815-DA8A-4DE0-A668-551A9506FE6F}"/>
              </a:ext>
            </a:extLst>
          </p:cNvPr>
          <p:cNvSpPr>
            <a:spLocks noGrp="1"/>
          </p:cNvSpPr>
          <p:nvPr>
            <p:ph type="body" sz="quarter" idx="12"/>
          </p:nvPr>
        </p:nvSpPr>
        <p:spPr>
          <a:xfrm>
            <a:off x="5130769" y="3272589"/>
            <a:ext cx="2990849" cy="2473940"/>
          </a:xfrm>
        </p:spPr>
        <p:txBody>
          <a:bodyPr>
            <a:normAutofit/>
          </a:bodyPr>
          <a:lstStyle>
            <a:lvl1pPr marL="0" indent="0">
              <a:buNone/>
              <a:defRPr sz="2000">
                <a:solidFill>
                  <a:srgbClr val="7F7F7F"/>
                </a:solidFill>
                <a:latin typeface="+mn-lt"/>
                <a:ea typeface="Calibri" charset="0"/>
                <a:cs typeface="Calibri"/>
              </a:defRPr>
            </a:lvl1pPr>
          </a:lstStyle>
          <a:p>
            <a:pPr lvl="0"/>
            <a:r>
              <a:rPr lang="en-US"/>
              <a:t>Edit Master text styles</a:t>
            </a:r>
          </a:p>
        </p:txBody>
      </p:sp>
      <p:sp>
        <p:nvSpPr>
          <p:cNvPr id="19" name="Text Placeholder 14">
            <a:extLst>
              <a:ext uri="{FF2B5EF4-FFF2-40B4-BE49-F238E27FC236}">
                <a16:creationId xmlns:a16="http://schemas.microsoft.com/office/drawing/2014/main" id="{A4D58F2A-DB8F-4A71-B6ED-FD5A73778BD4}"/>
              </a:ext>
            </a:extLst>
          </p:cNvPr>
          <p:cNvSpPr>
            <a:spLocks noGrp="1"/>
          </p:cNvSpPr>
          <p:nvPr>
            <p:ph type="body" sz="quarter" idx="14"/>
          </p:nvPr>
        </p:nvSpPr>
        <p:spPr>
          <a:xfrm>
            <a:off x="8327032" y="3272589"/>
            <a:ext cx="2990849" cy="2473940"/>
          </a:xfrm>
        </p:spPr>
        <p:txBody>
          <a:bodyPr>
            <a:normAutofit/>
          </a:bodyPr>
          <a:lstStyle>
            <a:lvl1pPr marL="0" indent="0">
              <a:buNone/>
              <a:defRPr sz="2000">
                <a:solidFill>
                  <a:srgbClr val="7F7F7F"/>
                </a:solidFill>
                <a:latin typeface="+mn-lt"/>
                <a:ea typeface="Calibri" charset="0"/>
                <a:cs typeface="Calibri"/>
              </a:defRPr>
            </a:lvl1pPr>
          </a:lstStyle>
          <a:p>
            <a:pPr lvl="0"/>
            <a:r>
              <a:rPr lang="en-US"/>
              <a:t>Edit Master text styles</a:t>
            </a:r>
          </a:p>
        </p:txBody>
      </p:sp>
      <p:sp>
        <p:nvSpPr>
          <p:cNvPr id="21" name="Text Placeholder 14">
            <a:extLst>
              <a:ext uri="{FF2B5EF4-FFF2-40B4-BE49-F238E27FC236}">
                <a16:creationId xmlns:a16="http://schemas.microsoft.com/office/drawing/2014/main" id="{DFB25544-5535-4BCF-8E90-BCB1543D3A7D}"/>
              </a:ext>
            </a:extLst>
          </p:cNvPr>
          <p:cNvSpPr>
            <a:spLocks noGrp="1"/>
          </p:cNvSpPr>
          <p:nvPr>
            <p:ph type="body" sz="quarter" idx="16"/>
          </p:nvPr>
        </p:nvSpPr>
        <p:spPr>
          <a:xfrm>
            <a:off x="2048255" y="2652105"/>
            <a:ext cx="2902439" cy="374461"/>
          </a:xfrm>
        </p:spPr>
        <p:txBody>
          <a:bodyPr wrap="square" numCol="1" spcCol="548640">
            <a:spAutoFit/>
          </a:bodyPr>
          <a:lstStyle>
            <a:lvl1pPr marL="0" indent="0" algn="l">
              <a:buNone/>
              <a:defRPr lang="en-US" sz="2000" spc="-150" dirty="0" smtClean="0">
                <a:solidFill>
                  <a:srgbClr val="E74C2D"/>
                </a:solidFill>
                <a:latin typeface="+mn-lt"/>
                <a:ea typeface="Calibri" charset="0"/>
                <a:cs typeface="Calibri"/>
              </a:defRPr>
            </a:lvl1pPr>
          </a:lstStyle>
          <a:p>
            <a:pPr marL="228600" lvl="0" indent="-228600">
              <a:lnSpc>
                <a:spcPct val="90000"/>
              </a:lnSpc>
            </a:pPr>
            <a:r>
              <a:rPr lang="en-US"/>
              <a:t>Edit Master text styles</a:t>
            </a:r>
          </a:p>
        </p:txBody>
      </p:sp>
      <p:sp>
        <p:nvSpPr>
          <p:cNvPr id="22" name="Text Placeholder 14">
            <a:extLst>
              <a:ext uri="{FF2B5EF4-FFF2-40B4-BE49-F238E27FC236}">
                <a16:creationId xmlns:a16="http://schemas.microsoft.com/office/drawing/2014/main" id="{6B6FD7F7-6E5D-4ADA-9B19-9A91C02362D4}"/>
              </a:ext>
            </a:extLst>
          </p:cNvPr>
          <p:cNvSpPr>
            <a:spLocks noGrp="1"/>
          </p:cNvSpPr>
          <p:nvPr>
            <p:ph type="body" sz="quarter" idx="17"/>
          </p:nvPr>
        </p:nvSpPr>
        <p:spPr>
          <a:xfrm>
            <a:off x="5130769" y="2652105"/>
            <a:ext cx="2990849" cy="374461"/>
          </a:xfrm>
        </p:spPr>
        <p:txBody>
          <a:bodyPr wrap="square" numCol="1" spcCol="548640">
            <a:spAutoFit/>
          </a:bodyPr>
          <a:lstStyle>
            <a:lvl1pPr marL="0" indent="0" algn="l">
              <a:buNone/>
              <a:defRPr lang="en-US" sz="2000" spc="-150" dirty="0" smtClean="0">
                <a:solidFill>
                  <a:srgbClr val="E74C2D"/>
                </a:solidFill>
                <a:latin typeface="+mn-lt"/>
                <a:ea typeface="Calibri" charset="0"/>
                <a:cs typeface="Calibri"/>
              </a:defRPr>
            </a:lvl1pPr>
          </a:lstStyle>
          <a:p>
            <a:pPr marL="228600" lvl="0" indent="-228600">
              <a:lnSpc>
                <a:spcPct val="90000"/>
              </a:lnSpc>
            </a:pPr>
            <a:r>
              <a:rPr lang="en-US"/>
              <a:t>Edit Master text styles</a:t>
            </a:r>
          </a:p>
        </p:txBody>
      </p:sp>
      <p:sp>
        <p:nvSpPr>
          <p:cNvPr id="23" name="Text Placeholder 14">
            <a:extLst>
              <a:ext uri="{FF2B5EF4-FFF2-40B4-BE49-F238E27FC236}">
                <a16:creationId xmlns:a16="http://schemas.microsoft.com/office/drawing/2014/main" id="{5128C24F-4E61-4A29-90A1-20EB3C6E5EB4}"/>
              </a:ext>
            </a:extLst>
          </p:cNvPr>
          <p:cNvSpPr>
            <a:spLocks noGrp="1"/>
          </p:cNvSpPr>
          <p:nvPr>
            <p:ph type="body" sz="quarter" idx="18"/>
          </p:nvPr>
        </p:nvSpPr>
        <p:spPr>
          <a:xfrm>
            <a:off x="8327032" y="2652105"/>
            <a:ext cx="2990849" cy="374461"/>
          </a:xfrm>
        </p:spPr>
        <p:txBody>
          <a:bodyPr wrap="square" numCol="1" spcCol="548640">
            <a:spAutoFit/>
          </a:bodyPr>
          <a:lstStyle>
            <a:lvl1pPr marL="0" indent="0" algn="l">
              <a:buNone/>
              <a:defRPr lang="en-US" sz="2000" spc="-150" dirty="0" smtClean="0">
                <a:solidFill>
                  <a:srgbClr val="E74C2D"/>
                </a:solidFill>
                <a:latin typeface="+mn-lt"/>
                <a:ea typeface="Calibri" charset="0"/>
                <a:cs typeface="Calibri"/>
              </a:defRPr>
            </a:lvl1pPr>
          </a:lstStyle>
          <a:p>
            <a:pPr marL="228600" lvl="0" indent="-228600">
              <a:lnSpc>
                <a:spcPct val="90000"/>
              </a:lnSpc>
            </a:pPr>
            <a:r>
              <a:rPr lang="en-US"/>
              <a:t>Edit Master text styles</a:t>
            </a:r>
          </a:p>
        </p:txBody>
      </p:sp>
      <p:cxnSp>
        <p:nvCxnSpPr>
          <p:cNvPr id="24" name="Straight Connector 23">
            <a:extLst>
              <a:ext uri="{FF2B5EF4-FFF2-40B4-BE49-F238E27FC236}">
                <a16:creationId xmlns:a16="http://schemas.microsoft.com/office/drawing/2014/main" id="{989562DF-1972-4308-8F98-B70250BB2425}"/>
              </a:ext>
            </a:extLst>
          </p:cNvPr>
          <p:cNvCxnSpPr>
            <a:cxnSpLocks/>
          </p:cNvCxnSpPr>
          <p:nvPr userDrawn="1"/>
        </p:nvCxnSpPr>
        <p:spPr>
          <a:xfrm flipV="1">
            <a:off x="5031958" y="1525617"/>
            <a:ext cx="0" cy="4220912"/>
          </a:xfrm>
          <a:prstGeom prst="line">
            <a:avLst/>
          </a:prstGeom>
          <a:ln w="19050" cap="rnd">
            <a:solidFill>
              <a:schemeClr val="accent2"/>
            </a:solidFill>
            <a:prstDash val="sysDot"/>
            <a:roun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9F60C0E-BC71-4BCB-A183-5DF9E8632E8E}"/>
              </a:ext>
            </a:extLst>
          </p:cNvPr>
          <p:cNvCxnSpPr>
            <a:cxnSpLocks/>
          </p:cNvCxnSpPr>
          <p:nvPr userDrawn="1"/>
        </p:nvCxnSpPr>
        <p:spPr>
          <a:xfrm flipV="1">
            <a:off x="8224683" y="1525617"/>
            <a:ext cx="0" cy="4220912"/>
          </a:xfrm>
          <a:prstGeom prst="line">
            <a:avLst/>
          </a:prstGeom>
          <a:ln w="19050" cap="rnd">
            <a:solidFill>
              <a:schemeClr val="accent2"/>
            </a:solidFill>
            <a:prstDash val="sysDot"/>
            <a:round/>
          </a:ln>
        </p:spPr>
        <p:style>
          <a:lnRef idx="2">
            <a:schemeClr val="accent1"/>
          </a:lnRef>
          <a:fillRef idx="0">
            <a:schemeClr val="accent1"/>
          </a:fillRef>
          <a:effectRef idx="1">
            <a:schemeClr val="accent1"/>
          </a:effectRef>
          <a:fontRef idx="minor">
            <a:schemeClr val="tx1"/>
          </a:fontRef>
        </p:style>
      </p:cxnSp>
      <p:sp>
        <p:nvSpPr>
          <p:cNvPr id="27" name="Text Placeholder 26">
            <a:extLst>
              <a:ext uri="{FF2B5EF4-FFF2-40B4-BE49-F238E27FC236}">
                <a16:creationId xmlns:a16="http://schemas.microsoft.com/office/drawing/2014/main" id="{C5320109-61B4-451D-B3EC-E622D1A1A5E8}"/>
              </a:ext>
            </a:extLst>
          </p:cNvPr>
          <p:cNvSpPr>
            <a:spLocks noGrp="1"/>
          </p:cNvSpPr>
          <p:nvPr>
            <p:ph type="body" sz="quarter" idx="19"/>
          </p:nvPr>
        </p:nvSpPr>
        <p:spPr>
          <a:xfrm>
            <a:off x="2048704" y="1527334"/>
            <a:ext cx="2902358" cy="1041311"/>
          </a:xfrm>
        </p:spPr>
        <p:txBody>
          <a:bodyPr wrap="square">
            <a:spAutoFit/>
          </a:bodyPr>
          <a:lstStyle>
            <a:lvl1pPr marL="0" indent="0">
              <a:lnSpc>
                <a:spcPts val="3600"/>
              </a:lnSpc>
              <a:buNone/>
              <a:defRPr sz="3200" spc="-15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8" name="Text Placeholder 26">
            <a:extLst>
              <a:ext uri="{FF2B5EF4-FFF2-40B4-BE49-F238E27FC236}">
                <a16:creationId xmlns:a16="http://schemas.microsoft.com/office/drawing/2014/main" id="{211B49AE-5E4B-4333-9196-D3DF85868A63}"/>
              </a:ext>
            </a:extLst>
          </p:cNvPr>
          <p:cNvSpPr>
            <a:spLocks noGrp="1"/>
          </p:cNvSpPr>
          <p:nvPr>
            <p:ph type="body" sz="quarter" idx="20"/>
          </p:nvPr>
        </p:nvSpPr>
        <p:spPr>
          <a:xfrm>
            <a:off x="5130769" y="1527334"/>
            <a:ext cx="2990766" cy="1041311"/>
          </a:xfrm>
        </p:spPr>
        <p:txBody>
          <a:bodyPr wrap="square">
            <a:spAutoFit/>
          </a:bodyPr>
          <a:lstStyle>
            <a:lvl1pPr marL="0" indent="0">
              <a:lnSpc>
                <a:spcPts val="3600"/>
              </a:lnSpc>
              <a:buNone/>
              <a:defRPr sz="3200" spc="-15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9" name="Text Placeholder 26">
            <a:extLst>
              <a:ext uri="{FF2B5EF4-FFF2-40B4-BE49-F238E27FC236}">
                <a16:creationId xmlns:a16="http://schemas.microsoft.com/office/drawing/2014/main" id="{0821B86E-B65A-4597-8677-432C8A935274}"/>
              </a:ext>
            </a:extLst>
          </p:cNvPr>
          <p:cNvSpPr>
            <a:spLocks noGrp="1"/>
          </p:cNvSpPr>
          <p:nvPr>
            <p:ph type="body" sz="quarter" idx="21"/>
          </p:nvPr>
        </p:nvSpPr>
        <p:spPr>
          <a:xfrm>
            <a:off x="8327032" y="1527334"/>
            <a:ext cx="2990766" cy="1020792"/>
          </a:xfrm>
        </p:spPr>
        <p:txBody>
          <a:bodyPr wrap="square">
            <a:spAutoFit/>
          </a:bodyPr>
          <a:lstStyle>
            <a:lvl1pPr marL="0" indent="0">
              <a:lnSpc>
                <a:spcPts val="3600"/>
              </a:lnSpc>
              <a:buNone/>
              <a:defRPr sz="3200" spc="-150">
                <a:solidFill>
                  <a:srgbClr val="E74C2D"/>
                </a:solidFill>
                <a:latin typeface="+mn-lt"/>
                <a:ea typeface="Calibri" charset="0"/>
                <a:cs typeface="Calibri"/>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573269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Rope Backgroun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8F0154-E3D4-448A-B59B-82EE878DC401}"/>
              </a:ext>
            </a:extLst>
          </p:cNvPr>
          <p:cNvSpPr/>
          <p:nvPr userDrawn="1"/>
        </p:nvSpPr>
        <p:spPr>
          <a:xfrm flipH="1">
            <a:off x="0" y="0"/>
            <a:ext cx="12192000" cy="6858000"/>
          </a:xfrm>
          <a:prstGeom prst="rect">
            <a:avLst/>
          </a:prstGeom>
          <a:solidFill>
            <a:schemeClr val="accent1">
              <a:lumMod val="75000"/>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Verdana" panose="020B0604030504040204" pitchFamily="34" charset="0"/>
            </a:endParaRPr>
          </a:p>
        </p:txBody>
      </p:sp>
      <p:pic>
        <p:nvPicPr>
          <p:cNvPr id="22" name="Picture 21" descr="rope.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1625599" y="2336798"/>
            <a:ext cx="10657029" cy="2169886"/>
          </a:xfrm>
          <a:prstGeom prst="rect">
            <a:avLst/>
          </a:prstGeom>
        </p:spPr>
      </p:pic>
      <p:sp>
        <p:nvSpPr>
          <p:cNvPr id="4" name="Title 2">
            <a:extLst>
              <a:ext uri="{FF2B5EF4-FFF2-40B4-BE49-F238E27FC236}">
                <a16:creationId xmlns:a16="http://schemas.microsoft.com/office/drawing/2014/main" id="{43A0C9CA-72F6-4570-BE0B-948BBD6A6EA4}"/>
              </a:ext>
            </a:extLst>
          </p:cNvPr>
          <p:cNvSpPr>
            <a:spLocks noGrp="1"/>
          </p:cNvSpPr>
          <p:nvPr>
            <p:ph type="title"/>
          </p:nvPr>
        </p:nvSpPr>
        <p:spPr>
          <a:xfrm>
            <a:off x="2047201" y="365762"/>
            <a:ext cx="5390066" cy="543739"/>
          </a:xfrm>
        </p:spPr>
        <p:txBody>
          <a:bodyPr/>
          <a:lstStyle>
            <a:lvl1pPr>
              <a:defRPr sz="3200">
                <a:solidFill>
                  <a:schemeClr val="bg1"/>
                </a:solidFill>
                <a:latin typeface="+mn-lt"/>
                <a:ea typeface="Calibri" charset="0"/>
                <a:cs typeface="Calibri"/>
              </a:defRPr>
            </a:lvl1pPr>
          </a:lstStyle>
          <a:p>
            <a:r>
              <a:rPr lang="en-US"/>
              <a:t>Click to edit Master title style</a:t>
            </a:r>
          </a:p>
        </p:txBody>
      </p:sp>
      <p:sp>
        <p:nvSpPr>
          <p:cNvPr id="7" name="Title 1"/>
          <p:cNvSpPr txBox="1">
            <a:spLocks/>
          </p:cNvSpPr>
          <p:nvPr userDrawn="1"/>
        </p:nvSpPr>
        <p:spPr>
          <a:xfrm>
            <a:off x="1868016" y="2527298"/>
            <a:ext cx="1970337" cy="181972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1600" b="1">
                <a:solidFill>
                  <a:schemeClr val="bg1"/>
                </a:solidFill>
                <a:latin typeface="+mn-lt"/>
                <a:cs typeface="Calibri"/>
              </a:rPr>
              <a:t>Open</a:t>
            </a:r>
          </a:p>
          <a:p>
            <a:pPr>
              <a:lnSpc>
                <a:spcPct val="80000"/>
              </a:lnSpc>
            </a:pPr>
            <a:endParaRPr lang="en-US" sz="1600" b="1">
              <a:solidFill>
                <a:schemeClr val="bg1"/>
              </a:solidFill>
              <a:latin typeface="+mn-lt"/>
              <a:cs typeface="Calibri"/>
            </a:endParaRPr>
          </a:p>
          <a:p>
            <a:pPr>
              <a:lnSpc>
                <a:spcPct val="80000"/>
              </a:lnSpc>
            </a:pPr>
            <a:r>
              <a:rPr lang="en-US" sz="1600" b="1">
                <a:solidFill>
                  <a:schemeClr val="bg1"/>
                </a:solidFill>
                <a:latin typeface="+mn-lt"/>
                <a:cs typeface="Calibri"/>
              </a:rPr>
              <a:t>Rapid</a:t>
            </a:r>
          </a:p>
          <a:p>
            <a:pPr>
              <a:lnSpc>
                <a:spcPct val="80000"/>
              </a:lnSpc>
            </a:pPr>
            <a:endParaRPr lang="en-US" sz="1600" b="1">
              <a:solidFill>
                <a:schemeClr val="bg1"/>
              </a:solidFill>
              <a:latin typeface="+mn-lt"/>
              <a:cs typeface="Calibri"/>
            </a:endParaRPr>
          </a:p>
          <a:p>
            <a:pPr>
              <a:lnSpc>
                <a:spcPct val="80000"/>
              </a:lnSpc>
            </a:pPr>
            <a:r>
              <a:rPr lang="en-US" sz="1600" b="1">
                <a:solidFill>
                  <a:schemeClr val="bg1"/>
                </a:solidFill>
                <a:latin typeface="+mn-lt"/>
                <a:cs typeface="Calibri"/>
              </a:rPr>
              <a:t>AI</a:t>
            </a:r>
          </a:p>
          <a:p>
            <a:pPr>
              <a:lnSpc>
                <a:spcPct val="80000"/>
              </a:lnSpc>
            </a:pPr>
            <a:endParaRPr lang="en-US" sz="1600" b="1">
              <a:solidFill>
                <a:schemeClr val="bg1"/>
              </a:solidFill>
              <a:latin typeface="+mn-lt"/>
              <a:cs typeface="Calibri"/>
            </a:endParaRPr>
          </a:p>
          <a:p>
            <a:pPr>
              <a:lnSpc>
                <a:spcPct val="80000"/>
              </a:lnSpc>
            </a:pPr>
            <a:r>
              <a:rPr lang="en-US" sz="1600" b="1">
                <a:solidFill>
                  <a:schemeClr val="bg1"/>
                </a:solidFill>
                <a:latin typeface="+mn-lt"/>
                <a:cs typeface="Calibri"/>
              </a:rPr>
              <a:t>Scale</a:t>
            </a:r>
          </a:p>
          <a:p>
            <a:pPr>
              <a:lnSpc>
                <a:spcPct val="80000"/>
              </a:lnSpc>
            </a:pPr>
            <a:endParaRPr lang="en-US" sz="1600" b="1">
              <a:solidFill>
                <a:schemeClr val="bg1"/>
              </a:solidFill>
              <a:latin typeface="+mn-lt"/>
              <a:cs typeface="Calibri"/>
            </a:endParaRPr>
          </a:p>
          <a:p>
            <a:pPr>
              <a:lnSpc>
                <a:spcPct val="80000"/>
              </a:lnSpc>
            </a:pPr>
            <a:r>
              <a:rPr lang="en-US" sz="1600" b="1">
                <a:solidFill>
                  <a:schemeClr val="bg1"/>
                </a:solidFill>
                <a:latin typeface="+mn-lt"/>
                <a:cs typeface="Calibri"/>
              </a:rPr>
              <a:t>Trust</a:t>
            </a:r>
          </a:p>
        </p:txBody>
      </p:sp>
      <p:cxnSp>
        <p:nvCxnSpPr>
          <p:cNvPr id="10" name="Straight Connector 9"/>
          <p:cNvCxnSpPr/>
          <p:nvPr userDrawn="1"/>
        </p:nvCxnSpPr>
        <p:spPr>
          <a:xfrm>
            <a:off x="5208116"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45485"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8482854"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0120223"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57590"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652116" y="1657042"/>
            <a:ext cx="0" cy="4624175"/>
          </a:xfrm>
          <a:prstGeom prst="line">
            <a:avLst/>
          </a:prstGeom>
          <a:ln>
            <a:solidFill>
              <a:schemeClr val="accent1">
                <a:lumMod val="60000"/>
                <a:lumOff val="40000"/>
              </a:schemeClr>
            </a:solidFill>
            <a:prstDash val="dot"/>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DAA47264-C4F0-41CE-B6D8-8AE167B8722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17"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1">
                    <a:lumMod val="60000"/>
                    <a:lumOff val="40000"/>
                  </a:schemeClr>
                </a:solidFill>
                <a:latin typeface="+mn-lt"/>
                <a:cs typeface="Calibri"/>
              </a:rPr>
              <a:t>True Enterprise</a:t>
            </a:r>
            <a:r>
              <a:rPr lang="en-US" sz="1600" b="1" baseline="0">
                <a:solidFill>
                  <a:schemeClr val="accent1">
                    <a:lumMod val="60000"/>
                    <a:lumOff val="40000"/>
                  </a:schemeClr>
                </a:solidFill>
                <a:latin typeface="+mn-lt"/>
                <a:cs typeface="Calibri"/>
              </a:rPr>
              <a:t> RPA</a:t>
            </a:r>
            <a:endParaRPr lang="en-US" sz="1600" b="1">
              <a:solidFill>
                <a:schemeClr val="accent1">
                  <a:lumMod val="60000"/>
                  <a:lumOff val="40000"/>
                </a:schemeClr>
              </a:solidFill>
              <a:latin typeface="+mn-lt"/>
              <a:cs typeface="Calibri"/>
            </a:endParaRPr>
          </a:p>
        </p:txBody>
      </p:sp>
    </p:spTree>
    <p:extLst>
      <p:ext uri="{BB962C8B-B14F-4D97-AF65-F5344CB8AC3E}">
        <p14:creationId xmlns:p14="http://schemas.microsoft.com/office/powerpoint/2010/main" val="3736297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63A7F3A-8594-48EA-BB0A-4682625225DD}"/>
              </a:ext>
            </a:extLst>
          </p:cNvPr>
          <p:cNvSpPr>
            <a:spLocks noGrp="1"/>
          </p:cNvSpPr>
          <p:nvPr>
            <p:ph type="body" sz="quarter" idx="11" hasCustomPrompt="1"/>
          </p:nvPr>
        </p:nvSpPr>
        <p:spPr>
          <a:xfrm>
            <a:off x="2048256" y="365760"/>
            <a:ext cx="7824787" cy="605308"/>
          </a:xfrm>
        </p:spPr>
        <p:txBody>
          <a:bodyPr anchor="t">
            <a:normAutofit/>
          </a:bodyPr>
          <a:lstStyle>
            <a:lvl1pPr algn="l" defTabSz="914400" rtl="0" eaLnBrk="1" latinLnBrk="0" hangingPunct="1">
              <a:lnSpc>
                <a:spcPct val="90000"/>
              </a:lnSpc>
              <a:spcBef>
                <a:spcPct val="0"/>
              </a:spcBef>
              <a:buNone/>
              <a:defRPr lang="en-US" sz="3200" b="1" kern="1200" dirty="0" smtClean="0">
                <a:solidFill>
                  <a:schemeClr val="accent1">
                    <a:lumMod val="75000"/>
                  </a:schemeClr>
                </a:solidFill>
                <a:latin typeface="+mn-lt"/>
                <a:ea typeface="+mj-ea"/>
                <a:cs typeface="Calibri"/>
              </a:defRPr>
            </a:lvl1pPr>
            <a:lvl2pPr marL="457200" indent="0">
              <a:buNone/>
              <a:defRPr sz="2800">
                <a:solidFill>
                  <a:schemeClr val="accent1">
                    <a:lumMod val="75000"/>
                  </a:schemeClr>
                </a:solidFill>
                <a:latin typeface="Calibri"/>
                <a:cs typeface="Calibri"/>
              </a:defRPr>
            </a:lvl2pPr>
          </a:lstStyle>
          <a:p>
            <a:pPr lvl="0"/>
            <a:r>
              <a:rPr lang="en-US"/>
              <a:t>Edit master text styles</a:t>
            </a:r>
          </a:p>
          <a:p>
            <a:pPr lvl="1"/>
            <a:endParaRPr lang="ro-RO"/>
          </a:p>
        </p:txBody>
      </p:sp>
      <p:sp>
        <p:nvSpPr>
          <p:cNvPr id="5" name="Text Placeholder 3">
            <a:extLst>
              <a:ext uri="{FF2B5EF4-FFF2-40B4-BE49-F238E27FC236}">
                <a16:creationId xmlns:a16="http://schemas.microsoft.com/office/drawing/2014/main" id="{96B4841C-B40A-534E-ACFB-383688749B62}"/>
              </a:ext>
            </a:extLst>
          </p:cNvPr>
          <p:cNvSpPr>
            <a:spLocks noGrp="1"/>
          </p:cNvSpPr>
          <p:nvPr>
            <p:ph type="body" sz="quarter" idx="10"/>
          </p:nvPr>
        </p:nvSpPr>
        <p:spPr>
          <a:xfrm>
            <a:off x="2102832" y="1396687"/>
            <a:ext cx="5234620" cy="941564"/>
          </a:xfrm>
        </p:spPr>
        <p:txBody>
          <a:bodyPr>
            <a:normAutofit/>
          </a:bodyPr>
          <a:lstStyle>
            <a:lvl1pPr marL="0" indent="0">
              <a:lnSpc>
                <a:spcPct val="90000"/>
              </a:lnSpc>
              <a:spcBef>
                <a:spcPts val="0"/>
              </a:spcBef>
              <a:buNone/>
              <a:defRPr sz="2800">
                <a:solidFill>
                  <a:srgbClr val="CEE3ED"/>
                </a:solidFill>
                <a:latin typeface="+mn-lt"/>
                <a:ea typeface="Calibri" charset="0"/>
                <a:cs typeface="Calibri"/>
              </a:defRPr>
            </a:lvl1pPr>
            <a:lvl2pPr marL="457200" indent="0">
              <a:buNone/>
              <a:defRPr>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2127046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495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A47264-C4F0-41CE-B6D8-8AE167B8722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8"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1">
                    <a:lumMod val="40000"/>
                    <a:lumOff val="60000"/>
                  </a:schemeClr>
                </a:solidFill>
                <a:latin typeface="+mn-lt"/>
                <a:cs typeface="Calibri"/>
              </a:rPr>
              <a:t>True Enterprise</a:t>
            </a:r>
            <a:r>
              <a:rPr lang="en-US" sz="1600" b="1" baseline="0">
                <a:solidFill>
                  <a:schemeClr val="accent1">
                    <a:lumMod val="40000"/>
                    <a:lumOff val="60000"/>
                  </a:schemeClr>
                </a:solidFill>
                <a:latin typeface="+mn-lt"/>
                <a:cs typeface="Calibri"/>
              </a:rPr>
              <a:t> RPA</a:t>
            </a:r>
            <a:endParaRPr lang="en-US" sz="1600" b="1">
              <a:solidFill>
                <a:schemeClr val="accent1">
                  <a:lumMod val="40000"/>
                  <a:lumOff val="60000"/>
                </a:schemeClr>
              </a:solidFill>
              <a:latin typeface="+mn-lt"/>
              <a:cs typeface="Calibri"/>
            </a:endParaRPr>
          </a:p>
        </p:txBody>
      </p:sp>
    </p:spTree>
    <p:extLst>
      <p:ext uri="{BB962C8B-B14F-4D97-AF65-F5344CB8AC3E}">
        <p14:creationId xmlns:p14="http://schemas.microsoft.com/office/powerpoint/2010/main" val="4151099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Title, custom">
  <p:cSld name="1_Main, Title, custom">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048256" y="365760"/>
            <a:ext cx="5550408" cy="59093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rgbClr val="1A5585"/>
              </a:buClr>
              <a:buSzPts val="3600"/>
              <a:buFont typeface="Calibri"/>
              <a:buNone/>
              <a:defRPr sz="3600" b="1" i="0" u="none" strike="noStrike" cap="none">
                <a:solidFill>
                  <a:srgbClr val="1A558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12192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le Slide">
  <p:cSld name="4_Title Slide">
    <p:spTree>
      <p:nvGrpSpPr>
        <p:cNvPr id="1" name="Shape 121"/>
        <p:cNvGrpSpPr/>
        <p:nvPr/>
      </p:nvGrpSpPr>
      <p:grpSpPr>
        <a:xfrm>
          <a:off x="0" y="0"/>
          <a:ext cx="0" cy="0"/>
          <a:chOff x="0" y="0"/>
          <a:chExt cx="0" cy="0"/>
        </a:xfrm>
      </p:grpSpPr>
      <p:sp>
        <p:nvSpPr>
          <p:cNvPr id="122" name="Google Shape;122;p20"/>
          <p:cNvSpPr txBox="1">
            <a:spLocks noGrp="1"/>
          </p:cNvSpPr>
          <p:nvPr>
            <p:ph type="body" idx="1"/>
          </p:nvPr>
        </p:nvSpPr>
        <p:spPr>
          <a:xfrm>
            <a:off x="2048256" y="365760"/>
            <a:ext cx="7824787" cy="60530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SzPts val="3200"/>
              <a:buNone/>
              <a:defRPr sz="3200" b="1">
                <a:solidFill>
                  <a:srgbClr val="1A5585"/>
                </a:solidFill>
                <a:latin typeface="Calibri"/>
                <a:ea typeface="Calibri"/>
                <a:cs typeface="Calibri"/>
                <a:sym typeface="Calibri"/>
              </a:defRPr>
            </a:lvl1pPr>
            <a:lvl2pPr marL="914400" lvl="1" indent="-228600" algn="l">
              <a:lnSpc>
                <a:spcPct val="120000"/>
              </a:lnSpc>
              <a:spcBef>
                <a:spcPts val="1000"/>
              </a:spcBef>
              <a:spcAft>
                <a:spcPts val="0"/>
              </a:spcAft>
              <a:buSzPts val="2800"/>
              <a:buNone/>
              <a:defRPr sz="2800">
                <a:solidFill>
                  <a:srgbClr val="1A5585"/>
                </a:solidFill>
                <a:latin typeface="Calibri"/>
                <a:ea typeface="Calibri"/>
                <a:cs typeface="Calibri"/>
                <a:sym typeface="Calibri"/>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0"/>
          <p:cNvSpPr txBox="1">
            <a:spLocks noGrp="1"/>
          </p:cNvSpPr>
          <p:nvPr>
            <p:ph type="body" idx="2"/>
          </p:nvPr>
        </p:nvSpPr>
        <p:spPr>
          <a:xfrm>
            <a:off x="2102832" y="1396687"/>
            <a:ext cx="5234620" cy="941564"/>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SzPts val="2800"/>
              <a:buNone/>
              <a:defRPr sz="2800">
                <a:solidFill>
                  <a:srgbClr val="CEE3ED"/>
                </a:solidFill>
                <a:latin typeface="Calibri"/>
                <a:ea typeface="Calibri"/>
                <a:cs typeface="Calibri"/>
                <a:sym typeface="Calibri"/>
              </a:defRPr>
            </a:lvl1pPr>
            <a:lvl2pPr marL="914400" lvl="1" indent="-228600" algn="l">
              <a:lnSpc>
                <a:spcPct val="120000"/>
              </a:lnSpc>
              <a:spcBef>
                <a:spcPts val="1000"/>
              </a:spcBef>
              <a:spcAft>
                <a:spcPts val="0"/>
              </a:spcAft>
              <a:buSzPts val="2000"/>
              <a:buNone/>
              <a:defRPr>
                <a:solidFill>
                  <a:schemeClr val="accent2"/>
                </a:solidFill>
              </a:defRPr>
            </a:lvl2pPr>
            <a:lvl3pPr marL="1371600" lvl="2" indent="-228600" algn="l">
              <a:lnSpc>
                <a:spcPct val="120000"/>
              </a:lnSpc>
              <a:spcBef>
                <a:spcPts val="1000"/>
              </a:spcBef>
              <a:spcAft>
                <a:spcPts val="0"/>
              </a:spcAft>
              <a:buSzPts val="1800"/>
              <a:buNone/>
              <a:defRPr>
                <a:solidFill>
                  <a:schemeClr val="accent2"/>
                </a:solidFill>
              </a:defRPr>
            </a:lvl3pPr>
            <a:lvl4pPr marL="1828800" lvl="3" indent="-228600" algn="l">
              <a:lnSpc>
                <a:spcPct val="120000"/>
              </a:lnSpc>
              <a:spcBef>
                <a:spcPts val="1000"/>
              </a:spcBef>
              <a:spcAft>
                <a:spcPts val="0"/>
              </a:spcAft>
              <a:buSzPts val="1800"/>
              <a:buNone/>
              <a:defRPr>
                <a:solidFill>
                  <a:schemeClr val="accent2"/>
                </a:solidFill>
              </a:defRPr>
            </a:lvl4pPr>
            <a:lvl5pPr marL="2286000" lvl="4" indent="-228600" algn="l">
              <a:lnSpc>
                <a:spcPct val="120000"/>
              </a:lnSpc>
              <a:spcBef>
                <a:spcPts val="1000"/>
              </a:spcBef>
              <a:spcAft>
                <a:spcPts val="0"/>
              </a:spcAft>
              <a:buSzPts val="1800"/>
              <a:buNone/>
              <a:defRPr>
                <a:solidFill>
                  <a:schemeClr val="accen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345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AAEE7A-CF3C-4F51-B9F8-B60BC44C16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4295" y="2800128"/>
            <a:ext cx="3063456" cy="1117822"/>
          </a:xfrm>
          <a:prstGeom prst="rect">
            <a:avLst/>
          </a:prstGeom>
        </p:spPr>
      </p:pic>
      <p:sp>
        <p:nvSpPr>
          <p:cNvPr id="7" name="Rectangle 6">
            <a:extLst>
              <a:ext uri="{FF2B5EF4-FFF2-40B4-BE49-F238E27FC236}">
                <a16:creationId xmlns:a16="http://schemas.microsoft.com/office/drawing/2014/main" id="{3F6F28BF-2924-4577-9A17-4BDF15EAA738}"/>
              </a:ext>
            </a:extLst>
          </p:cNvPr>
          <p:cNvSpPr/>
          <p:nvPr userDrawn="1"/>
        </p:nvSpPr>
        <p:spPr>
          <a:xfrm>
            <a:off x="6045200" y="1033780"/>
            <a:ext cx="6146800" cy="56059"/>
          </a:xfrm>
          <a:prstGeom prst="rect">
            <a:avLst/>
          </a:prstGeom>
          <a:solidFill>
            <a:srgbClr val="FF6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Text Placeholder 8">
            <a:extLst>
              <a:ext uri="{FF2B5EF4-FFF2-40B4-BE49-F238E27FC236}">
                <a16:creationId xmlns:a16="http://schemas.microsoft.com/office/drawing/2014/main" id="{CB922112-8032-4255-823E-6BC606CBAA3A}"/>
              </a:ext>
            </a:extLst>
          </p:cNvPr>
          <p:cNvSpPr>
            <a:spLocks noGrp="1"/>
          </p:cNvSpPr>
          <p:nvPr>
            <p:ph type="body" sz="quarter" idx="10" hasCustomPrompt="1"/>
          </p:nvPr>
        </p:nvSpPr>
        <p:spPr>
          <a:xfrm>
            <a:off x="5957888" y="1264117"/>
            <a:ext cx="5338893" cy="346249"/>
          </a:xfrm>
        </p:spPr>
        <p:txBody>
          <a:bodyPr vert="horz" wrap="square" lIns="91440" tIns="45720" rIns="91440" bIns="45720" rtlCol="0">
            <a:spAutoFit/>
          </a:bodyPr>
          <a:lstStyle>
            <a:lvl1pPr marL="0" indent="0">
              <a:buNone/>
              <a:defRPr lang="en-US" sz="1800" i="0" cap="all" spc="300" baseline="0" dirty="0" smtClean="0">
                <a:solidFill>
                  <a:schemeClr val="accent1">
                    <a:lumMod val="20000"/>
                    <a:lumOff val="80000"/>
                  </a:schemeClr>
                </a:solidFill>
                <a:latin typeface="+mn-lt"/>
                <a:ea typeface="+mn-ea"/>
                <a:cs typeface="Calibri"/>
              </a:defRPr>
            </a:lvl1pPr>
            <a:lvl2pPr>
              <a:defRPr lang="en-US" sz="2400" dirty="0" smtClean="0">
                <a:latin typeface="+mn-lt"/>
                <a:ea typeface="+mn-ea"/>
                <a:cs typeface="+mn-cs"/>
              </a:defRPr>
            </a:lvl2pPr>
            <a:lvl3pPr>
              <a:defRPr lang="en-US" sz="2000" dirty="0" smtClean="0">
                <a:latin typeface="+mn-lt"/>
                <a:ea typeface="+mn-ea"/>
                <a:cs typeface="+mn-cs"/>
              </a:defRPr>
            </a:lvl3pPr>
            <a:lvl4pPr>
              <a:defRPr lang="en-US" sz="1800" dirty="0" smtClean="0">
                <a:latin typeface="+mn-lt"/>
                <a:ea typeface="+mn-ea"/>
                <a:cs typeface="+mn-cs"/>
              </a:defRPr>
            </a:lvl4pPr>
            <a:lvl5pPr>
              <a:defRPr lang="en-US" sz="1800" dirty="0">
                <a:latin typeface="+mn-lt"/>
                <a:ea typeface="+mn-ea"/>
                <a:cs typeface="+mn-cs"/>
              </a:defRPr>
            </a:lvl5pPr>
          </a:lstStyle>
          <a:p>
            <a:pPr marL="228600" lvl="0" indent="-228600">
              <a:lnSpc>
                <a:spcPct val="90000"/>
              </a:lnSpc>
            </a:pPr>
            <a:r>
              <a:rPr lang="en-US"/>
              <a:t>Edit presentation date</a:t>
            </a:r>
          </a:p>
        </p:txBody>
      </p:sp>
      <p:sp>
        <p:nvSpPr>
          <p:cNvPr id="12" name="Text Placeholder 11">
            <a:extLst>
              <a:ext uri="{FF2B5EF4-FFF2-40B4-BE49-F238E27FC236}">
                <a16:creationId xmlns:a16="http://schemas.microsoft.com/office/drawing/2014/main" id="{F8716DA3-D55D-4110-8795-ED38EF9E635E}"/>
              </a:ext>
            </a:extLst>
          </p:cNvPr>
          <p:cNvSpPr>
            <a:spLocks noGrp="1"/>
          </p:cNvSpPr>
          <p:nvPr>
            <p:ph type="body" sz="quarter" idx="11" hasCustomPrompt="1"/>
          </p:nvPr>
        </p:nvSpPr>
        <p:spPr>
          <a:xfrm>
            <a:off x="5957888" y="1543050"/>
            <a:ext cx="5851030" cy="1516063"/>
          </a:xfrm>
        </p:spPr>
        <p:txBody>
          <a:bodyPr>
            <a:normAutofit/>
          </a:bodyPr>
          <a:lstStyle>
            <a:lvl1pPr marL="0" indent="0">
              <a:buNone/>
              <a:defRPr lang="en-US" sz="3200" b="0" i="0" baseline="0" smtClean="0">
                <a:solidFill>
                  <a:schemeClr val="bg1"/>
                </a:solidFill>
                <a:latin typeface="+mn-lt"/>
                <a:ea typeface="+mj-ea"/>
                <a:cs typeface="Calibri"/>
              </a:defRPr>
            </a:lvl1pPr>
            <a:lvl2pPr>
              <a:defRPr lang="en-US" sz="1800" smtClean="0">
                <a:solidFill>
                  <a:schemeClr val="tx1"/>
                </a:solidFill>
                <a:latin typeface="+mn-lt"/>
                <a:ea typeface="+mn-ea"/>
                <a:cs typeface="+mn-cs"/>
              </a:defRPr>
            </a:lvl2pPr>
            <a:lvl3pPr>
              <a:defRPr lang="en-US" sz="1800" smtClean="0">
                <a:solidFill>
                  <a:schemeClr val="tx1"/>
                </a:solidFill>
                <a:latin typeface="+mn-lt"/>
                <a:ea typeface="+mn-ea"/>
                <a:cs typeface="+mn-cs"/>
              </a:defRPr>
            </a:lvl3pPr>
            <a:lvl4pPr>
              <a:defRPr lang="en-US" sz="1800" smtClean="0">
                <a:solidFill>
                  <a:schemeClr val="tx1"/>
                </a:solidFill>
                <a:latin typeface="+mn-lt"/>
                <a:ea typeface="+mn-ea"/>
                <a:cs typeface="+mn-cs"/>
              </a:defRPr>
            </a:lvl4pPr>
            <a:lvl5pPr>
              <a:defRPr lang="en-US" sz="1800">
                <a:solidFill>
                  <a:schemeClr val="tx1"/>
                </a:solidFill>
                <a:latin typeface="+mn-lt"/>
                <a:ea typeface="+mn-ea"/>
                <a:cs typeface="+mn-cs"/>
              </a:defRPr>
            </a:lvl5pPr>
          </a:lstStyle>
          <a:p>
            <a:pPr marL="342900" lvl="0" indent="-571500">
              <a:lnSpc>
                <a:spcPct val="90000"/>
              </a:lnSpc>
              <a:spcBef>
                <a:spcPct val="0"/>
              </a:spcBef>
            </a:pPr>
            <a:r>
              <a:rPr lang="en-US"/>
              <a:t>Presenter Name</a:t>
            </a:r>
          </a:p>
        </p:txBody>
      </p:sp>
      <p:sp>
        <p:nvSpPr>
          <p:cNvPr id="16" name="Text Placeholder 15">
            <a:extLst>
              <a:ext uri="{FF2B5EF4-FFF2-40B4-BE49-F238E27FC236}">
                <a16:creationId xmlns:a16="http://schemas.microsoft.com/office/drawing/2014/main" id="{85021542-20A9-4B42-88B3-231C0DBCF9C4}"/>
              </a:ext>
            </a:extLst>
          </p:cNvPr>
          <p:cNvSpPr>
            <a:spLocks noGrp="1"/>
          </p:cNvSpPr>
          <p:nvPr>
            <p:ph type="body" sz="quarter" idx="13" hasCustomPrompt="1"/>
          </p:nvPr>
        </p:nvSpPr>
        <p:spPr>
          <a:xfrm>
            <a:off x="5957888" y="395787"/>
            <a:ext cx="5426075" cy="543739"/>
          </a:xfrm>
        </p:spPr>
        <p:txBody>
          <a:bodyPr anchor="b" anchorCtr="0">
            <a:spAutoFit/>
          </a:bodyPr>
          <a:lstStyle>
            <a:lvl1pPr marL="0" indent="0">
              <a:lnSpc>
                <a:spcPct val="90000"/>
              </a:lnSpc>
              <a:spcBef>
                <a:spcPts val="0"/>
              </a:spcBef>
              <a:buNone/>
              <a:defRPr sz="3200" b="1" spc="-150" baseline="0">
                <a:solidFill>
                  <a:schemeClr val="bg1"/>
                </a:solidFill>
                <a:latin typeface="+mn-lt"/>
                <a:cs typeface="Calibri"/>
              </a:defRPr>
            </a:lvl1pPr>
            <a:lvl2pPr marL="457200" indent="0">
              <a:lnSpc>
                <a:spcPct val="90000"/>
              </a:lnSpc>
              <a:spcBef>
                <a:spcPts val="0"/>
              </a:spcBef>
              <a:buNone/>
              <a:defRPr sz="3800">
                <a:solidFill>
                  <a:schemeClr val="bg1"/>
                </a:solidFill>
              </a:defRPr>
            </a:lvl2pPr>
            <a:lvl3pPr marL="914400" indent="0">
              <a:lnSpc>
                <a:spcPct val="90000"/>
              </a:lnSpc>
              <a:spcBef>
                <a:spcPts val="0"/>
              </a:spcBef>
              <a:buNone/>
              <a:defRPr sz="3800">
                <a:solidFill>
                  <a:schemeClr val="bg1"/>
                </a:solidFill>
              </a:defRPr>
            </a:lvl3pPr>
            <a:lvl4pPr marL="1371600" indent="0">
              <a:lnSpc>
                <a:spcPct val="90000"/>
              </a:lnSpc>
              <a:spcBef>
                <a:spcPts val="0"/>
              </a:spcBef>
              <a:buNone/>
              <a:defRPr sz="3800">
                <a:solidFill>
                  <a:schemeClr val="bg1"/>
                </a:solidFill>
              </a:defRPr>
            </a:lvl4pPr>
            <a:lvl5pPr marL="1828800" indent="0">
              <a:lnSpc>
                <a:spcPct val="90000"/>
              </a:lnSpc>
              <a:spcBef>
                <a:spcPts val="0"/>
              </a:spcBef>
              <a:buNone/>
              <a:defRPr sz="3800">
                <a:solidFill>
                  <a:schemeClr val="bg1"/>
                </a:solidFill>
              </a:defRPr>
            </a:lvl5pPr>
          </a:lstStyle>
          <a:p>
            <a:pPr lvl="0"/>
            <a:r>
              <a:rPr lang="en-US"/>
              <a:t>Edit Headline Title</a:t>
            </a:r>
          </a:p>
        </p:txBody>
      </p:sp>
    </p:spTree>
    <p:extLst>
      <p:ext uri="{BB962C8B-B14F-4D97-AF65-F5344CB8AC3E}">
        <p14:creationId xmlns:p14="http://schemas.microsoft.com/office/powerpoint/2010/main" val="1175735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Title, 3-column content">
  <p:cSld name="1_Main, Title, 3-column content">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048256" y="365760"/>
            <a:ext cx="7673968" cy="543739"/>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rgbClr val="0085CA"/>
              </a:buClr>
              <a:buSzPts val="3200"/>
              <a:buFont typeface="Calibri"/>
              <a:buNone/>
              <a:defRPr sz="32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7"/>
          <p:cNvSpPr txBox="1">
            <a:spLocks noGrp="1"/>
          </p:cNvSpPr>
          <p:nvPr>
            <p:ph type="body" idx="1"/>
          </p:nvPr>
        </p:nvSpPr>
        <p:spPr>
          <a:xfrm>
            <a:off x="2048255" y="3272589"/>
            <a:ext cx="2902439" cy="2473940"/>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7F7F7F"/>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7"/>
          <p:cNvSpPr txBox="1">
            <a:spLocks noGrp="1"/>
          </p:cNvSpPr>
          <p:nvPr>
            <p:ph type="body" idx="2"/>
          </p:nvPr>
        </p:nvSpPr>
        <p:spPr>
          <a:xfrm>
            <a:off x="5130769" y="3272589"/>
            <a:ext cx="2990849" cy="2473940"/>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7F7F7F"/>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txBox="1">
            <a:spLocks noGrp="1"/>
          </p:cNvSpPr>
          <p:nvPr>
            <p:ph type="body" idx="3"/>
          </p:nvPr>
        </p:nvSpPr>
        <p:spPr>
          <a:xfrm>
            <a:off x="8327032" y="3272589"/>
            <a:ext cx="2990849" cy="2473940"/>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7F7F7F"/>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7"/>
          <p:cNvSpPr txBox="1">
            <a:spLocks noGrp="1"/>
          </p:cNvSpPr>
          <p:nvPr>
            <p:ph type="body" idx="4"/>
          </p:nvPr>
        </p:nvSpPr>
        <p:spPr>
          <a:xfrm>
            <a:off x="2048255" y="2652105"/>
            <a:ext cx="2902439" cy="374461"/>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E74C2D"/>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7"/>
          <p:cNvSpPr txBox="1">
            <a:spLocks noGrp="1"/>
          </p:cNvSpPr>
          <p:nvPr>
            <p:ph type="body" idx="5"/>
          </p:nvPr>
        </p:nvSpPr>
        <p:spPr>
          <a:xfrm>
            <a:off x="5130769" y="2652105"/>
            <a:ext cx="2990849" cy="374461"/>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E74C2D"/>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7"/>
          <p:cNvSpPr txBox="1">
            <a:spLocks noGrp="1"/>
          </p:cNvSpPr>
          <p:nvPr>
            <p:ph type="body" idx="6"/>
          </p:nvPr>
        </p:nvSpPr>
        <p:spPr>
          <a:xfrm>
            <a:off x="8327032" y="2652105"/>
            <a:ext cx="2990849" cy="374461"/>
          </a:xfrm>
          <a:prstGeom prst="rect">
            <a:avLst/>
          </a:prstGeom>
          <a:noFill/>
          <a:ln>
            <a:noFill/>
          </a:ln>
        </p:spPr>
        <p:txBody>
          <a:bodyPr spcFirstLastPara="1" wrap="square" lIns="91425" tIns="45700" rIns="91425" bIns="45700" anchor="t" anchorCtr="0"/>
          <a:lstStyle>
            <a:lvl1pPr marL="457200" lvl="0" indent="-228600" algn="l">
              <a:lnSpc>
                <a:spcPct val="120000"/>
              </a:lnSpc>
              <a:spcBef>
                <a:spcPts val="1000"/>
              </a:spcBef>
              <a:spcAft>
                <a:spcPts val="0"/>
              </a:spcAft>
              <a:buSzPts val="2000"/>
              <a:buNone/>
              <a:defRPr sz="2000">
                <a:solidFill>
                  <a:srgbClr val="E74C2D"/>
                </a:solidFill>
                <a:latin typeface="Calibri"/>
                <a:ea typeface="Calibri"/>
                <a:cs typeface="Calibri"/>
                <a:sym typeface="Calibri"/>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6" name="Google Shape;106;p17"/>
          <p:cNvCxnSpPr/>
          <p:nvPr/>
        </p:nvCxnSpPr>
        <p:spPr>
          <a:xfrm rot="10800000">
            <a:off x="5031958" y="1525617"/>
            <a:ext cx="0" cy="4220912"/>
          </a:xfrm>
          <a:prstGeom prst="straightConnector1">
            <a:avLst/>
          </a:prstGeom>
          <a:noFill/>
          <a:ln w="19050" cap="rnd" cmpd="sng">
            <a:solidFill>
              <a:schemeClr val="accent2"/>
            </a:solidFill>
            <a:prstDash val="dot"/>
            <a:round/>
            <a:headEnd type="none" w="sm" len="sm"/>
            <a:tailEnd type="none" w="sm" len="sm"/>
          </a:ln>
        </p:spPr>
      </p:cxnSp>
      <p:cxnSp>
        <p:nvCxnSpPr>
          <p:cNvPr id="107" name="Google Shape;107;p17"/>
          <p:cNvCxnSpPr/>
          <p:nvPr/>
        </p:nvCxnSpPr>
        <p:spPr>
          <a:xfrm rot="10800000">
            <a:off x="8224683" y="1525617"/>
            <a:ext cx="0" cy="4220912"/>
          </a:xfrm>
          <a:prstGeom prst="straightConnector1">
            <a:avLst/>
          </a:prstGeom>
          <a:noFill/>
          <a:ln w="19050" cap="rnd" cmpd="sng">
            <a:solidFill>
              <a:schemeClr val="accent2"/>
            </a:solidFill>
            <a:prstDash val="dot"/>
            <a:round/>
            <a:headEnd type="none" w="sm" len="sm"/>
            <a:tailEnd type="none" w="sm" len="sm"/>
          </a:ln>
        </p:spPr>
      </p:cxnSp>
      <p:sp>
        <p:nvSpPr>
          <p:cNvPr id="108" name="Google Shape;108;p17"/>
          <p:cNvSpPr txBox="1">
            <a:spLocks noGrp="1"/>
          </p:cNvSpPr>
          <p:nvPr>
            <p:ph type="body" idx="7"/>
          </p:nvPr>
        </p:nvSpPr>
        <p:spPr>
          <a:xfrm>
            <a:off x="2048704" y="1527334"/>
            <a:ext cx="2902358" cy="1041311"/>
          </a:xfrm>
          <a:prstGeom prst="rect">
            <a:avLst/>
          </a:prstGeom>
          <a:noFill/>
          <a:ln>
            <a:noFill/>
          </a:ln>
        </p:spPr>
        <p:txBody>
          <a:bodyPr spcFirstLastPara="1" wrap="square" lIns="91425" tIns="45700" rIns="91425" bIns="45700" anchor="t" anchorCtr="0"/>
          <a:lstStyle>
            <a:lvl1pPr marL="457200" lvl="0" indent="-228600" algn="l">
              <a:lnSpc>
                <a:spcPct val="112500"/>
              </a:lnSpc>
              <a:spcBef>
                <a:spcPts val="1000"/>
              </a:spcBef>
              <a:spcAft>
                <a:spcPts val="0"/>
              </a:spcAft>
              <a:buSzPts val="3200"/>
              <a:buNone/>
              <a:defRPr sz="3200">
                <a:solidFill>
                  <a:srgbClr val="E74C2D"/>
                </a:solidFill>
                <a:latin typeface="Calibri"/>
                <a:ea typeface="Calibri"/>
                <a:cs typeface="Calibri"/>
                <a:sym typeface="Calibri"/>
              </a:defRPr>
            </a:lvl1pPr>
            <a:lvl2pPr marL="914400" lvl="1" indent="-228600" algn="l">
              <a:lnSpc>
                <a:spcPct val="120000"/>
              </a:lnSpc>
              <a:spcBef>
                <a:spcPts val="1000"/>
              </a:spcBef>
              <a:spcAft>
                <a:spcPts val="0"/>
              </a:spcAft>
              <a:buSzPts val="2000"/>
              <a:buNone/>
              <a:defRPr/>
            </a:lvl2pPr>
            <a:lvl3pPr marL="1371600" lvl="2" indent="-228600" algn="l">
              <a:lnSpc>
                <a:spcPct val="120000"/>
              </a:lnSpc>
              <a:spcBef>
                <a:spcPts val="1000"/>
              </a:spcBef>
              <a:spcAft>
                <a:spcPts val="0"/>
              </a:spcAft>
              <a:buSzPts val="1800"/>
              <a:buNone/>
              <a:defRPr/>
            </a:lvl3pPr>
            <a:lvl4pPr marL="1828800" lvl="3" indent="-228600" algn="l">
              <a:lnSpc>
                <a:spcPct val="120000"/>
              </a:lnSpc>
              <a:spcBef>
                <a:spcPts val="1000"/>
              </a:spcBef>
              <a:spcAft>
                <a:spcPts val="0"/>
              </a:spcAft>
              <a:buSzPts val="1800"/>
              <a:buNone/>
              <a:defRPr/>
            </a:lvl4pPr>
            <a:lvl5pPr marL="2286000" lvl="4" indent="-228600" algn="l">
              <a:lnSpc>
                <a:spcPct val="120000"/>
              </a:lnSpc>
              <a:spcBef>
                <a:spcPts val="10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7"/>
          <p:cNvSpPr txBox="1">
            <a:spLocks noGrp="1"/>
          </p:cNvSpPr>
          <p:nvPr>
            <p:ph type="body" idx="8"/>
          </p:nvPr>
        </p:nvSpPr>
        <p:spPr>
          <a:xfrm>
            <a:off x="5130769" y="1527334"/>
            <a:ext cx="2990766" cy="1041311"/>
          </a:xfrm>
          <a:prstGeom prst="rect">
            <a:avLst/>
          </a:prstGeom>
          <a:noFill/>
          <a:ln>
            <a:noFill/>
          </a:ln>
        </p:spPr>
        <p:txBody>
          <a:bodyPr spcFirstLastPara="1" wrap="square" lIns="91425" tIns="45700" rIns="91425" bIns="45700" anchor="t" anchorCtr="0"/>
          <a:lstStyle>
            <a:lvl1pPr marL="457200" lvl="0" indent="-228600" algn="l">
              <a:lnSpc>
                <a:spcPct val="112500"/>
              </a:lnSpc>
              <a:spcBef>
                <a:spcPts val="1000"/>
              </a:spcBef>
              <a:spcAft>
                <a:spcPts val="0"/>
              </a:spcAft>
              <a:buSzPts val="3200"/>
              <a:buNone/>
              <a:defRPr sz="3200">
                <a:solidFill>
                  <a:srgbClr val="E74C2D"/>
                </a:solidFill>
                <a:latin typeface="Calibri"/>
                <a:ea typeface="Calibri"/>
                <a:cs typeface="Calibri"/>
                <a:sym typeface="Calibri"/>
              </a:defRPr>
            </a:lvl1pPr>
            <a:lvl2pPr marL="914400" lvl="1" indent="-228600" algn="l">
              <a:lnSpc>
                <a:spcPct val="120000"/>
              </a:lnSpc>
              <a:spcBef>
                <a:spcPts val="1000"/>
              </a:spcBef>
              <a:spcAft>
                <a:spcPts val="0"/>
              </a:spcAft>
              <a:buSzPts val="2000"/>
              <a:buNone/>
              <a:defRPr/>
            </a:lvl2pPr>
            <a:lvl3pPr marL="1371600" lvl="2" indent="-228600" algn="l">
              <a:lnSpc>
                <a:spcPct val="120000"/>
              </a:lnSpc>
              <a:spcBef>
                <a:spcPts val="1000"/>
              </a:spcBef>
              <a:spcAft>
                <a:spcPts val="0"/>
              </a:spcAft>
              <a:buSzPts val="1800"/>
              <a:buNone/>
              <a:defRPr/>
            </a:lvl3pPr>
            <a:lvl4pPr marL="1828800" lvl="3" indent="-228600" algn="l">
              <a:lnSpc>
                <a:spcPct val="120000"/>
              </a:lnSpc>
              <a:spcBef>
                <a:spcPts val="1000"/>
              </a:spcBef>
              <a:spcAft>
                <a:spcPts val="0"/>
              </a:spcAft>
              <a:buSzPts val="1800"/>
              <a:buNone/>
              <a:defRPr/>
            </a:lvl4pPr>
            <a:lvl5pPr marL="2286000" lvl="4" indent="-228600" algn="l">
              <a:lnSpc>
                <a:spcPct val="120000"/>
              </a:lnSpc>
              <a:spcBef>
                <a:spcPts val="10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7"/>
          <p:cNvSpPr txBox="1">
            <a:spLocks noGrp="1"/>
          </p:cNvSpPr>
          <p:nvPr>
            <p:ph type="body" idx="9"/>
          </p:nvPr>
        </p:nvSpPr>
        <p:spPr>
          <a:xfrm>
            <a:off x="8327032" y="1527334"/>
            <a:ext cx="2990766" cy="1020792"/>
          </a:xfrm>
          <a:prstGeom prst="rect">
            <a:avLst/>
          </a:prstGeom>
          <a:noFill/>
          <a:ln>
            <a:noFill/>
          </a:ln>
        </p:spPr>
        <p:txBody>
          <a:bodyPr spcFirstLastPara="1" wrap="square" lIns="91425" tIns="45700" rIns="91425" bIns="45700" anchor="t" anchorCtr="0"/>
          <a:lstStyle>
            <a:lvl1pPr marL="457200" lvl="0" indent="-228600" algn="l">
              <a:lnSpc>
                <a:spcPct val="112500"/>
              </a:lnSpc>
              <a:spcBef>
                <a:spcPts val="1000"/>
              </a:spcBef>
              <a:spcAft>
                <a:spcPts val="0"/>
              </a:spcAft>
              <a:buSzPts val="3200"/>
              <a:buNone/>
              <a:defRPr sz="3200">
                <a:solidFill>
                  <a:srgbClr val="E74C2D"/>
                </a:solidFill>
                <a:latin typeface="Calibri"/>
                <a:ea typeface="Calibri"/>
                <a:cs typeface="Calibri"/>
                <a:sym typeface="Calibri"/>
              </a:defRPr>
            </a:lvl1pPr>
            <a:lvl2pPr marL="914400" lvl="1" indent="-228600" algn="l">
              <a:lnSpc>
                <a:spcPct val="120000"/>
              </a:lnSpc>
              <a:spcBef>
                <a:spcPts val="1000"/>
              </a:spcBef>
              <a:spcAft>
                <a:spcPts val="0"/>
              </a:spcAft>
              <a:buSzPts val="2000"/>
              <a:buNone/>
              <a:defRPr/>
            </a:lvl2pPr>
            <a:lvl3pPr marL="1371600" lvl="2" indent="-228600" algn="l">
              <a:lnSpc>
                <a:spcPct val="120000"/>
              </a:lnSpc>
              <a:spcBef>
                <a:spcPts val="1000"/>
              </a:spcBef>
              <a:spcAft>
                <a:spcPts val="0"/>
              </a:spcAft>
              <a:buSzPts val="1800"/>
              <a:buNone/>
              <a:defRPr/>
            </a:lvl3pPr>
            <a:lvl4pPr marL="1828800" lvl="3" indent="-228600" algn="l">
              <a:lnSpc>
                <a:spcPct val="120000"/>
              </a:lnSpc>
              <a:spcBef>
                <a:spcPts val="1000"/>
              </a:spcBef>
              <a:spcAft>
                <a:spcPts val="0"/>
              </a:spcAft>
              <a:buSzPts val="1800"/>
              <a:buNone/>
              <a:defRPr/>
            </a:lvl4pPr>
            <a:lvl5pPr marL="2286000" lvl="4" indent="-228600" algn="l">
              <a:lnSpc>
                <a:spcPct val="120000"/>
              </a:lnSpc>
              <a:spcBef>
                <a:spcPts val="10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1714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Title, subtitle, custom">
  <p:cSld name="1_Main Title, subtitle, custom">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2048256" y="365760"/>
            <a:ext cx="7700862" cy="543739"/>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rgbClr val="0085CA"/>
              </a:buClr>
              <a:buSzPts val="3200"/>
              <a:buFont typeface="Calibri"/>
              <a:buNone/>
              <a:defRPr sz="32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body" idx="1"/>
          </p:nvPr>
        </p:nvSpPr>
        <p:spPr>
          <a:xfrm>
            <a:off x="2102832" y="1396687"/>
            <a:ext cx="5234620" cy="941564"/>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0"/>
              </a:spcBef>
              <a:spcAft>
                <a:spcPts val="0"/>
              </a:spcAft>
              <a:buClr>
                <a:srgbClr val="69ABE1"/>
              </a:buClr>
              <a:buSzPts val="2800"/>
              <a:buFont typeface="Arial"/>
              <a:buNone/>
              <a:defRPr sz="2800">
                <a:solidFill>
                  <a:srgbClr val="1A5686"/>
                </a:solidFill>
                <a:latin typeface="Calibri"/>
                <a:ea typeface="Calibri"/>
                <a:cs typeface="Calibri"/>
                <a:sym typeface="Calibri"/>
              </a:defRPr>
            </a:lvl1pPr>
            <a:lvl2pPr marL="914400" lvl="1" indent="-228600" algn="l">
              <a:lnSpc>
                <a:spcPct val="120000"/>
              </a:lnSpc>
              <a:spcBef>
                <a:spcPts val="1000"/>
              </a:spcBef>
              <a:spcAft>
                <a:spcPts val="0"/>
              </a:spcAft>
              <a:buSzPts val="2000"/>
              <a:buNone/>
              <a:defRPr>
                <a:solidFill>
                  <a:schemeClr val="accent2"/>
                </a:solidFill>
              </a:defRPr>
            </a:lvl2pPr>
            <a:lvl3pPr marL="1371600" lvl="2" indent="-228600" algn="l">
              <a:lnSpc>
                <a:spcPct val="120000"/>
              </a:lnSpc>
              <a:spcBef>
                <a:spcPts val="1000"/>
              </a:spcBef>
              <a:spcAft>
                <a:spcPts val="0"/>
              </a:spcAft>
              <a:buSzPts val="1800"/>
              <a:buNone/>
              <a:defRPr>
                <a:solidFill>
                  <a:schemeClr val="accent2"/>
                </a:solidFill>
              </a:defRPr>
            </a:lvl3pPr>
            <a:lvl4pPr marL="1828800" lvl="3" indent="-228600" algn="l">
              <a:lnSpc>
                <a:spcPct val="120000"/>
              </a:lnSpc>
              <a:spcBef>
                <a:spcPts val="1000"/>
              </a:spcBef>
              <a:spcAft>
                <a:spcPts val="0"/>
              </a:spcAft>
              <a:buSzPts val="1800"/>
              <a:buNone/>
              <a:defRPr>
                <a:solidFill>
                  <a:schemeClr val="accent2"/>
                </a:solidFill>
              </a:defRPr>
            </a:lvl4pPr>
            <a:lvl5pPr marL="2286000" lvl="4" indent="-228600" algn="l">
              <a:lnSpc>
                <a:spcPct val="120000"/>
              </a:lnSpc>
              <a:spcBef>
                <a:spcPts val="1000"/>
              </a:spcBef>
              <a:spcAft>
                <a:spcPts val="0"/>
              </a:spcAft>
              <a:buSzPts val="1800"/>
              <a:buNone/>
              <a:defRPr>
                <a:solidFill>
                  <a:schemeClr val="accen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278748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Title, Subtitle, Custom">
  <p:cSld name="Main: Title, Subtitle, Custom">
    <p:spTree>
      <p:nvGrpSpPr>
        <p:cNvPr id="1" name="Shape 21"/>
        <p:cNvGrpSpPr/>
        <p:nvPr/>
      </p:nvGrpSpPr>
      <p:grpSpPr>
        <a:xfrm>
          <a:off x="0" y="0"/>
          <a:ext cx="0" cy="0"/>
          <a:chOff x="0" y="0"/>
          <a:chExt cx="0" cy="0"/>
        </a:xfrm>
      </p:grpSpPr>
      <p:sp>
        <p:nvSpPr>
          <p:cNvPr id="22" name="Google Shape;22;p3"/>
          <p:cNvSpPr txBox="1">
            <a:spLocks noGrp="1"/>
          </p:cNvSpPr>
          <p:nvPr>
            <p:ph type="body" idx="1"/>
          </p:nvPr>
        </p:nvSpPr>
        <p:spPr>
          <a:xfrm>
            <a:off x="2048256" y="1891413"/>
            <a:ext cx="9289693" cy="3932237"/>
          </a:xfrm>
          <a:prstGeom prst="rect">
            <a:avLst/>
          </a:prstGeom>
          <a:noFill/>
          <a:ln>
            <a:noFill/>
          </a:ln>
        </p:spPr>
        <p:txBody>
          <a:bodyPr spcFirstLastPara="1" wrap="square" lIns="91425" tIns="45700" rIns="91425" bIns="45700" anchor="t" anchorCtr="0"/>
          <a:lstStyle>
            <a:lvl1pPr marL="457200" marR="0" lvl="0" indent="-342900" algn="l" rtl="0">
              <a:lnSpc>
                <a:spcPct val="120000"/>
              </a:lnSpc>
              <a:spcBef>
                <a:spcPts val="1000"/>
              </a:spcBef>
              <a:spcAft>
                <a:spcPts val="0"/>
              </a:spcAft>
              <a:buClr>
                <a:schemeClr val="accent5"/>
              </a:buClr>
              <a:buSzPts val="1800"/>
              <a:buFont typeface="Verdana"/>
              <a:buChar char="–"/>
              <a:defRPr sz="1800" b="1" i="0" u="none" strike="noStrike" cap="none">
                <a:solidFill>
                  <a:srgbClr val="131D40"/>
                </a:solidFill>
                <a:latin typeface="Calibri"/>
                <a:ea typeface="Calibri"/>
                <a:cs typeface="Calibri"/>
                <a:sym typeface="Calibri"/>
              </a:defRPr>
            </a:lvl1pPr>
            <a:lvl2pPr marL="914400" marR="0" lvl="1" indent="-342900" algn="l" rtl="0">
              <a:lnSpc>
                <a:spcPct val="120000"/>
              </a:lnSpc>
              <a:spcBef>
                <a:spcPts val="1000"/>
              </a:spcBef>
              <a:spcAft>
                <a:spcPts val="0"/>
              </a:spcAft>
              <a:buClr>
                <a:schemeClr val="accent5"/>
              </a:buClr>
              <a:buSzPts val="1800"/>
              <a:buFont typeface="Verdana"/>
              <a:buChar char="–"/>
              <a:defRPr sz="1800" b="1" i="0" u="none" strike="noStrike" cap="none">
                <a:solidFill>
                  <a:srgbClr val="131D40"/>
                </a:solidFill>
                <a:latin typeface="Calibri"/>
                <a:ea typeface="Calibri"/>
                <a:cs typeface="Calibri"/>
                <a:sym typeface="Calibri"/>
              </a:defRPr>
            </a:lvl2pPr>
            <a:lvl3pPr marL="1371600" marR="0" lvl="2"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3pPr>
            <a:lvl4pPr marL="1828800" marR="0" lvl="3"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4pPr>
            <a:lvl5pPr marL="2286000" marR="0" lvl="4"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2102831" y="1489714"/>
            <a:ext cx="5943600" cy="387798"/>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accent5"/>
              </a:buClr>
              <a:buSzPts val="1600"/>
              <a:buFont typeface="Verdana"/>
              <a:buNone/>
              <a:defRPr sz="1600" b="1" i="0" u="none" strike="noStrike" cap="none">
                <a:solidFill>
                  <a:schemeClr val="accent3"/>
                </a:solidFill>
                <a:latin typeface="Calibri"/>
                <a:ea typeface="Calibri"/>
                <a:cs typeface="Calibri"/>
                <a:sym typeface="Calibri"/>
              </a:defRPr>
            </a:lvl1pPr>
            <a:lvl2pPr marL="914400" marR="0" lvl="1" indent="-228600" algn="l" rtl="0">
              <a:lnSpc>
                <a:spcPct val="120000"/>
              </a:lnSpc>
              <a:spcBef>
                <a:spcPts val="1000"/>
              </a:spcBef>
              <a:spcAft>
                <a:spcPts val="0"/>
              </a:spcAft>
              <a:buClr>
                <a:schemeClr val="accent5"/>
              </a:buClr>
              <a:buSzPts val="1800"/>
              <a:buFont typeface="Verdana"/>
              <a:buNone/>
              <a:defRPr sz="1800" b="1" i="0" u="none" strike="noStrike" cap="none">
                <a:solidFill>
                  <a:schemeClr val="accent3"/>
                </a:solidFill>
                <a:latin typeface="Calibri"/>
                <a:ea typeface="Calibri"/>
                <a:cs typeface="Calibri"/>
                <a:sym typeface="Calibri"/>
              </a:defRPr>
            </a:lvl2pPr>
            <a:lvl3pPr marL="1371600" marR="0" lvl="2" indent="-228600" algn="l" rtl="0">
              <a:lnSpc>
                <a:spcPct val="120000"/>
              </a:lnSpc>
              <a:spcBef>
                <a:spcPts val="1000"/>
              </a:spcBef>
              <a:spcAft>
                <a:spcPts val="0"/>
              </a:spcAft>
              <a:buClr>
                <a:schemeClr val="accent5"/>
              </a:buClr>
              <a:buSzPts val="1600"/>
              <a:buFont typeface="Verdana"/>
              <a:buNone/>
              <a:defRPr sz="1600" b="1" i="0" u="none" strike="noStrike" cap="none">
                <a:solidFill>
                  <a:schemeClr val="accent3"/>
                </a:solidFill>
                <a:latin typeface="Calibri"/>
                <a:ea typeface="Calibri"/>
                <a:cs typeface="Calibri"/>
                <a:sym typeface="Calibri"/>
              </a:defRPr>
            </a:lvl3pPr>
            <a:lvl4pPr marL="1828800" marR="0" lvl="3" indent="-228600" algn="l" rtl="0">
              <a:lnSpc>
                <a:spcPct val="120000"/>
              </a:lnSpc>
              <a:spcBef>
                <a:spcPts val="1000"/>
              </a:spcBef>
              <a:spcAft>
                <a:spcPts val="0"/>
              </a:spcAft>
              <a:buClr>
                <a:schemeClr val="accent5"/>
              </a:buClr>
              <a:buSzPts val="1600"/>
              <a:buFont typeface="Verdana"/>
              <a:buNone/>
              <a:defRPr sz="1600" b="1" i="0" u="none" strike="noStrike" cap="none">
                <a:solidFill>
                  <a:schemeClr val="accent3"/>
                </a:solidFill>
                <a:latin typeface="Calibri"/>
                <a:ea typeface="Calibri"/>
                <a:cs typeface="Calibri"/>
                <a:sym typeface="Calibri"/>
              </a:defRPr>
            </a:lvl4pPr>
            <a:lvl5pPr marL="2286000" marR="0" lvl="4" indent="-228600" algn="l" rtl="0">
              <a:lnSpc>
                <a:spcPct val="120000"/>
              </a:lnSpc>
              <a:spcBef>
                <a:spcPts val="1000"/>
              </a:spcBef>
              <a:spcAft>
                <a:spcPts val="0"/>
              </a:spcAft>
              <a:buClr>
                <a:schemeClr val="accent5"/>
              </a:buClr>
              <a:buSzPts val="1600"/>
              <a:buFont typeface="Verdana"/>
              <a:buNone/>
              <a:defRPr sz="1600" b="1" i="0" u="none" strike="noStrike" cap="none">
                <a:solidFill>
                  <a:schemeClr val="accent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title"/>
          </p:nvPr>
        </p:nvSpPr>
        <p:spPr>
          <a:xfrm>
            <a:off x="2011680" y="182880"/>
            <a:ext cx="6196334" cy="590931"/>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rgbClr val="2372B2"/>
              </a:buClr>
              <a:buSzPts val="3600"/>
              <a:buFont typeface="Calibri"/>
              <a:buNone/>
              <a:defRPr sz="3600" b="1" i="0" u="none" strike="noStrike" cap="none">
                <a:solidFill>
                  <a:srgbClr val="2372B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9074972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Header, Text">
  <p:cSld name="Main: Header, Tex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2011680" y="182880"/>
            <a:ext cx="6196334" cy="590931"/>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rgbClr val="2372B2"/>
              </a:buClr>
              <a:buSzPts val="3600"/>
              <a:buFont typeface="Calibri"/>
              <a:buNone/>
              <a:defRPr sz="3600" b="1" i="0" u="none" strike="noStrike" cap="none">
                <a:solidFill>
                  <a:srgbClr val="2372B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body" idx="1"/>
          </p:nvPr>
        </p:nvSpPr>
        <p:spPr>
          <a:xfrm>
            <a:off x="2048256" y="1891413"/>
            <a:ext cx="9289693" cy="3932237"/>
          </a:xfrm>
          <a:prstGeom prst="rect">
            <a:avLst/>
          </a:prstGeom>
          <a:noFill/>
          <a:ln>
            <a:noFill/>
          </a:ln>
        </p:spPr>
        <p:txBody>
          <a:bodyPr spcFirstLastPara="1" wrap="square" lIns="91425" tIns="45700" rIns="91425" bIns="45700" anchor="t" anchorCtr="0"/>
          <a:lstStyle>
            <a:lvl1pPr marL="457200" marR="0" lvl="0" indent="-342900" algn="l" rtl="0">
              <a:lnSpc>
                <a:spcPct val="120000"/>
              </a:lnSpc>
              <a:spcBef>
                <a:spcPts val="1000"/>
              </a:spcBef>
              <a:spcAft>
                <a:spcPts val="0"/>
              </a:spcAft>
              <a:buClr>
                <a:schemeClr val="accent5"/>
              </a:buClr>
              <a:buSzPts val="1800"/>
              <a:buFont typeface="Verdana"/>
              <a:buChar char="–"/>
              <a:defRPr sz="1800" b="1" i="0" u="none" strike="noStrike" cap="none">
                <a:solidFill>
                  <a:srgbClr val="131D40"/>
                </a:solidFill>
                <a:latin typeface="Calibri"/>
                <a:ea typeface="Calibri"/>
                <a:cs typeface="Calibri"/>
                <a:sym typeface="Calibri"/>
              </a:defRPr>
            </a:lvl1pPr>
            <a:lvl2pPr marL="914400" marR="0" lvl="1" indent="-342900" algn="l" rtl="0">
              <a:lnSpc>
                <a:spcPct val="120000"/>
              </a:lnSpc>
              <a:spcBef>
                <a:spcPts val="1000"/>
              </a:spcBef>
              <a:spcAft>
                <a:spcPts val="0"/>
              </a:spcAft>
              <a:buClr>
                <a:schemeClr val="accent5"/>
              </a:buClr>
              <a:buSzPts val="1800"/>
              <a:buFont typeface="Verdana"/>
              <a:buChar char="–"/>
              <a:defRPr sz="1800" b="1" i="0" u="none" strike="noStrike" cap="none">
                <a:solidFill>
                  <a:srgbClr val="131D40"/>
                </a:solidFill>
                <a:latin typeface="Calibri"/>
                <a:ea typeface="Calibri"/>
                <a:cs typeface="Calibri"/>
                <a:sym typeface="Calibri"/>
              </a:defRPr>
            </a:lvl2pPr>
            <a:lvl3pPr marL="1371600" marR="0" lvl="2"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3pPr>
            <a:lvl4pPr marL="1828800" marR="0" lvl="3"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4pPr>
            <a:lvl5pPr marL="2286000" marR="0" lvl="4" indent="-330200" algn="l" rtl="0">
              <a:lnSpc>
                <a:spcPct val="120000"/>
              </a:lnSpc>
              <a:spcBef>
                <a:spcPts val="1000"/>
              </a:spcBef>
              <a:spcAft>
                <a:spcPts val="0"/>
              </a:spcAft>
              <a:buClr>
                <a:schemeClr val="accent5"/>
              </a:buClr>
              <a:buSzPts val="1600"/>
              <a:buFont typeface="Verdana"/>
              <a:buChar char="–"/>
              <a:defRPr sz="1600" b="1" i="0" u="none" strike="noStrike" cap="none">
                <a:solidFill>
                  <a:srgbClr val="131D4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87470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55976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63611-E9DB-4057-A5C7-C278EBAA0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E71B0-BC92-4CB8-B44D-0002B9BCB9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7AD1-5397-4FC2-BA80-1195C6520A56}"/>
              </a:ext>
            </a:extLst>
          </p:cNvPr>
          <p:cNvSpPr>
            <a:spLocks noGrp="1"/>
          </p:cNvSpPr>
          <p:nvPr>
            <p:ph type="dt" sz="half" idx="10"/>
          </p:nvPr>
        </p:nvSpPr>
        <p:spPr/>
        <p:txBody>
          <a:bodyPr/>
          <a:lstStyle/>
          <a:p>
            <a:fld id="{E8DABD99-88BA-4A90-A49B-E9AF96E30EDD}" type="datetimeFigureOut">
              <a:rPr lang="en-US" smtClean="0"/>
              <a:t>10/23/2019</a:t>
            </a:fld>
            <a:endParaRPr lang="en-US"/>
          </a:p>
        </p:txBody>
      </p:sp>
      <p:sp>
        <p:nvSpPr>
          <p:cNvPr id="5" name="Footer Placeholder 4">
            <a:extLst>
              <a:ext uri="{FF2B5EF4-FFF2-40B4-BE49-F238E27FC236}">
                <a16:creationId xmlns:a16="http://schemas.microsoft.com/office/drawing/2014/main" id="{8C52A69E-563B-43D1-B35C-BF52B0C40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BBB81-405D-4A78-908F-9904512CED8E}"/>
              </a:ext>
            </a:extLst>
          </p:cNvPr>
          <p:cNvSpPr>
            <a:spLocks noGrp="1"/>
          </p:cNvSpPr>
          <p:nvPr>
            <p:ph type="sldNum" sz="quarter" idx="12"/>
          </p:nvPr>
        </p:nvSpPr>
        <p:spPr/>
        <p:txBody>
          <a:bodyPr/>
          <a:lstStyle/>
          <a:p>
            <a:fld id="{D998CB37-1801-402D-A29A-F9A402A4A34B}" type="slidenum">
              <a:rPr lang="en-US" smtClean="0"/>
              <a:t>‹#›</a:t>
            </a:fld>
            <a:endParaRPr lang="en-US"/>
          </a:p>
        </p:txBody>
      </p:sp>
    </p:spTree>
    <p:extLst>
      <p:ext uri="{BB962C8B-B14F-4D97-AF65-F5344CB8AC3E}">
        <p14:creationId xmlns:p14="http://schemas.microsoft.com/office/powerpoint/2010/main" val="260591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ta background on blue">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A47264-C4F0-41CE-B6D8-8AE167B8722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9"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1">
                    <a:lumMod val="60000"/>
                    <a:lumOff val="40000"/>
                  </a:schemeClr>
                </a:solidFill>
                <a:latin typeface="+mn-lt"/>
                <a:cs typeface="Calibri"/>
              </a:rPr>
              <a:t>True Enterprise</a:t>
            </a:r>
            <a:r>
              <a:rPr lang="en-US" sz="1600" b="1" baseline="0">
                <a:solidFill>
                  <a:schemeClr val="accent1">
                    <a:lumMod val="60000"/>
                    <a:lumOff val="40000"/>
                  </a:schemeClr>
                </a:solidFill>
                <a:latin typeface="+mn-lt"/>
                <a:cs typeface="Calibri"/>
              </a:rPr>
              <a:t> RPA</a:t>
            </a:r>
            <a:endParaRPr lang="en-US" sz="1600" b="1">
              <a:solidFill>
                <a:schemeClr val="accent1">
                  <a:lumMod val="60000"/>
                  <a:lumOff val="40000"/>
                </a:schemeClr>
              </a:solidFill>
              <a:latin typeface="+mn-lt"/>
              <a:cs typeface="Calibri"/>
            </a:endParaRPr>
          </a:p>
        </p:txBody>
      </p:sp>
    </p:spTree>
    <p:extLst>
      <p:ext uri="{BB962C8B-B14F-4D97-AF65-F5344CB8AC3E}">
        <p14:creationId xmlns:p14="http://schemas.microsoft.com/office/powerpoint/2010/main" val="140581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pen Platform, Title, Content">
    <p:bg>
      <p:bgPr>
        <a:solidFill>
          <a:srgbClr val="0085C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A47264-C4F0-41CE-B6D8-8AE167B872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3" name="Title Placeholder 1">
            <a:extLst>
              <a:ext uri="{FF2B5EF4-FFF2-40B4-BE49-F238E27FC236}">
                <a16:creationId xmlns:a16="http://schemas.microsoft.com/office/drawing/2014/main" id="{2B7ADCEB-20EA-3648-9F57-22091140D5D7}"/>
              </a:ext>
            </a:extLst>
          </p:cNvPr>
          <p:cNvSpPr>
            <a:spLocks noGrp="1"/>
          </p:cNvSpPr>
          <p:nvPr>
            <p:ph type="title"/>
          </p:nvPr>
        </p:nvSpPr>
        <p:spPr>
          <a:xfrm>
            <a:off x="2048256" y="365760"/>
            <a:ext cx="7727756" cy="535531"/>
          </a:xfrm>
          <a:prstGeom prst="rect">
            <a:avLst/>
          </a:prstGeom>
        </p:spPr>
        <p:txBody>
          <a:bodyPr vert="horz" wrap="square" lIns="91440" tIns="45720" rIns="91440" bIns="45720" rtlCol="0" anchor="t"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3412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 Orange photo">
    <p:spTree>
      <p:nvGrpSpPr>
        <p:cNvPr id="1" name=""/>
        <p:cNvGrpSpPr/>
        <p:nvPr/>
      </p:nvGrpSpPr>
      <p:grpSpPr>
        <a:xfrm>
          <a:off x="0" y="0"/>
          <a:ext cx="0" cy="0"/>
          <a:chOff x="0" y="0"/>
          <a:chExt cx="0" cy="0"/>
        </a:xfrm>
      </p:grpSpPr>
      <p:pic>
        <p:nvPicPr>
          <p:cNvPr id="6" name="Picture 5" descr="A close up of a computer&#10;&#10;Description automatically generated">
            <a:extLst>
              <a:ext uri="{FF2B5EF4-FFF2-40B4-BE49-F238E27FC236}">
                <a16:creationId xmlns:a16="http://schemas.microsoft.com/office/drawing/2014/main" id="{988D978F-79EF-4B41-BEC3-D35DD1BACF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7" name="Rectangle 6">
            <a:extLst>
              <a:ext uri="{FF2B5EF4-FFF2-40B4-BE49-F238E27FC236}">
                <a16:creationId xmlns:a16="http://schemas.microsoft.com/office/drawing/2014/main" id="{C144FADB-4B5D-2F4B-97BE-76CEC198619C}"/>
              </a:ext>
            </a:extLst>
          </p:cNvPr>
          <p:cNvSpPr/>
          <p:nvPr userDrawn="1"/>
        </p:nvSpPr>
        <p:spPr>
          <a:xfrm>
            <a:off x="1632919" y="0"/>
            <a:ext cx="10559080" cy="6858000"/>
          </a:xfrm>
          <a:prstGeom prst="rect">
            <a:avLst/>
          </a:prstGeom>
          <a:solidFill>
            <a:srgbClr val="FF69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CE4402-6FCA-452D-A2D6-934E96572F91}"/>
              </a:ext>
            </a:extLst>
          </p:cNvPr>
          <p:cNvSpPr>
            <a:spLocks noGrp="1"/>
          </p:cNvSpPr>
          <p:nvPr>
            <p:ph type="title"/>
          </p:nvPr>
        </p:nvSpPr>
        <p:spPr>
          <a:xfrm>
            <a:off x="2048255" y="365760"/>
            <a:ext cx="7687415" cy="543739"/>
          </a:xfrm>
        </p:spPr>
        <p:txBody>
          <a:bodyPr/>
          <a:lstStyle>
            <a:lvl1pPr>
              <a:defRPr sz="3200">
                <a:solidFill>
                  <a:schemeClr val="bg1"/>
                </a:solidFill>
                <a:latin typeface="+mn-lt"/>
                <a:ea typeface="Calibri" charset="0"/>
                <a:cs typeface="Calibri"/>
              </a:defRPr>
            </a:lvl1pPr>
          </a:lstStyle>
          <a:p>
            <a:r>
              <a:rPr lang="en-US"/>
              <a:t>Click to edit Master title style</a:t>
            </a:r>
          </a:p>
        </p:txBody>
      </p:sp>
      <p:sp>
        <p:nvSpPr>
          <p:cNvPr id="5"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5">
                    <a:lumMod val="60000"/>
                    <a:lumOff val="40000"/>
                  </a:schemeClr>
                </a:solidFill>
                <a:latin typeface="+mn-lt"/>
                <a:cs typeface="Calibri"/>
              </a:rPr>
              <a:t>True Enterprise</a:t>
            </a:r>
            <a:r>
              <a:rPr lang="en-US" sz="1600" b="1" baseline="0">
                <a:solidFill>
                  <a:schemeClr val="accent5">
                    <a:lumMod val="60000"/>
                    <a:lumOff val="40000"/>
                  </a:schemeClr>
                </a:solidFill>
                <a:latin typeface="+mn-lt"/>
                <a:cs typeface="Calibri"/>
              </a:rPr>
              <a:t> RPA</a:t>
            </a:r>
            <a:endParaRPr lang="en-US" sz="1600" b="1">
              <a:solidFill>
                <a:schemeClr val="accent5">
                  <a:lumMod val="60000"/>
                  <a:lumOff val="40000"/>
                </a:schemeClr>
              </a:solidFill>
              <a:latin typeface="+mn-lt"/>
              <a:cs typeface="Calibri"/>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 Orange photo">
    <p:bg>
      <p:bgPr>
        <a:solidFill>
          <a:srgbClr val="0085CA"/>
        </a:solidFill>
        <a:effectLst/>
      </p:bgPr>
    </p:bg>
    <p:spTree>
      <p:nvGrpSpPr>
        <p:cNvPr id="1" name=""/>
        <p:cNvGrpSpPr/>
        <p:nvPr/>
      </p:nvGrpSpPr>
      <p:grpSpPr>
        <a:xfrm>
          <a:off x="0" y="0"/>
          <a:ext cx="0" cy="0"/>
          <a:chOff x="0" y="0"/>
          <a:chExt cx="0" cy="0"/>
        </a:xfrm>
      </p:grpSpPr>
      <p:pic>
        <p:nvPicPr>
          <p:cNvPr id="6" name="Picture 5" descr="A close up of a computer&#10;&#10;Description automatically generated">
            <a:extLst>
              <a:ext uri="{FF2B5EF4-FFF2-40B4-BE49-F238E27FC236}">
                <a16:creationId xmlns:a16="http://schemas.microsoft.com/office/drawing/2014/main" id="{15E4944F-7D3B-C041-8E4B-8C33867BF2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7" name="Rectangle 6">
            <a:extLst>
              <a:ext uri="{FF2B5EF4-FFF2-40B4-BE49-F238E27FC236}">
                <a16:creationId xmlns:a16="http://schemas.microsoft.com/office/drawing/2014/main" id="{7CD700C2-ACBA-B24C-8777-949A75D04167}"/>
              </a:ext>
            </a:extLst>
          </p:cNvPr>
          <p:cNvSpPr/>
          <p:nvPr userDrawn="1"/>
        </p:nvSpPr>
        <p:spPr>
          <a:xfrm>
            <a:off x="1632920" y="0"/>
            <a:ext cx="10559080" cy="6858000"/>
          </a:xfrm>
          <a:prstGeom prst="rect">
            <a:avLst/>
          </a:prstGeom>
          <a:solidFill>
            <a:srgbClr val="008BC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CE4402-6FCA-452D-A2D6-934E96572F91}"/>
              </a:ext>
            </a:extLst>
          </p:cNvPr>
          <p:cNvSpPr>
            <a:spLocks noGrp="1"/>
          </p:cNvSpPr>
          <p:nvPr>
            <p:ph type="title"/>
          </p:nvPr>
        </p:nvSpPr>
        <p:spPr>
          <a:xfrm>
            <a:off x="2048256" y="365760"/>
            <a:ext cx="5550408" cy="535531"/>
          </a:xfrm>
        </p:spPr>
        <p:txBody>
          <a:bodyPr/>
          <a:lstStyle>
            <a:lvl1pPr>
              <a:defRPr sz="3200">
                <a:solidFill>
                  <a:schemeClr val="bg1"/>
                </a:solidFill>
                <a:latin typeface="+mn-lt"/>
                <a:ea typeface="Calibri" charset="0"/>
                <a:cs typeface="Arial"/>
              </a:defRPr>
            </a:lvl1pPr>
          </a:lstStyle>
          <a:p>
            <a:r>
              <a:rPr lang="en-US"/>
              <a:t>Click to edit Master title style</a:t>
            </a:r>
          </a:p>
        </p:txBody>
      </p:sp>
      <p:sp>
        <p:nvSpPr>
          <p:cNvPr id="5"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400" b="1">
                <a:solidFill>
                  <a:srgbClr val="BFE6F7"/>
                </a:solidFill>
                <a:latin typeface="Arial"/>
                <a:cs typeface="Arial"/>
              </a:rPr>
              <a:t>True Enterprise</a:t>
            </a:r>
            <a:r>
              <a:rPr lang="en-US" sz="1400" b="1" baseline="0">
                <a:solidFill>
                  <a:srgbClr val="BFE6F7"/>
                </a:solidFill>
                <a:latin typeface="Arial"/>
                <a:cs typeface="Arial"/>
              </a:rPr>
              <a:t> RPA</a:t>
            </a:r>
            <a:endParaRPr lang="en-US" sz="1400" b="1">
              <a:solidFill>
                <a:srgbClr val="BFE6F7"/>
              </a:solidFill>
              <a:latin typeface="Arial"/>
              <a:cs typeface="Arial"/>
            </a:endParaRPr>
          </a:p>
        </p:txBody>
      </p:sp>
    </p:spTree>
    <p:extLst>
      <p:ext uri="{BB962C8B-B14F-4D97-AF65-F5344CB8AC3E}">
        <p14:creationId xmlns:p14="http://schemas.microsoft.com/office/powerpoint/2010/main" val="246085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ual Quote Slide">
    <p:spTree>
      <p:nvGrpSpPr>
        <p:cNvPr id="1" name=""/>
        <p:cNvGrpSpPr/>
        <p:nvPr/>
      </p:nvGrpSpPr>
      <p:grpSpPr>
        <a:xfrm>
          <a:off x="0" y="0"/>
          <a:ext cx="0" cy="0"/>
          <a:chOff x="0" y="0"/>
          <a:chExt cx="0" cy="0"/>
        </a:xfrm>
      </p:grpSpPr>
      <p:pic>
        <p:nvPicPr>
          <p:cNvPr id="14" name="Picture 13" descr="A close up of a computer&#10;&#10;Description automatically generated">
            <a:extLst>
              <a:ext uri="{FF2B5EF4-FFF2-40B4-BE49-F238E27FC236}">
                <a16:creationId xmlns:a16="http://schemas.microsoft.com/office/drawing/2014/main" id="{F18AE43A-5FF6-9C43-898F-6F080B68BF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15" name="Rectangle 14">
            <a:extLst>
              <a:ext uri="{FF2B5EF4-FFF2-40B4-BE49-F238E27FC236}">
                <a16:creationId xmlns:a16="http://schemas.microsoft.com/office/drawing/2014/main" id="{F5D89588-1DCA-7941-8F21-432D37CD48BB}"/>
              </a:ext>
            </a:extLst>
          </p:cNvPr>
          <p:cNvSpPr/>
          <p:nvPr userDrawn="1"/>
        </p:nvSpPr>
        <p:spPr>
          <a:xfrm>
            <a:off x="1632919" y="0"/>
            <a:ext cx="10559080" cy="6858000"/>
          </a:xfrm>
          <a:prstGeom prst="rect">
            <a:avLst/>
          </a:prstGeom>
          <a:solidFill>
            <a:srgbClr val="FF69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4EC1D73-256F-40DC-8B3C-DFB8180272D4}"/>
              </a:ext>
            </a:extLst>
          </p:cNvPr>
          <p:cNvSpPr txBox="1">
            <a:spLocks/>
          </p:cNvSpPr>
          <p:nvPr userDrawn="1"/>
        </p:nvSpPr>
        <p:spPr>
          <a:xfrm>
            <a:off x="2309164"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rgbClr val="F09480"/>
                </a:solidFill>
                <a:latin typeface="Calibri"/>
                <a:cs typeface="Calibri"/>
              </a:rPr>
              <a:t>“</a:t>
            </a:r>
          </a:p>
        </p:txBody>
      </p:sp>
      <p:sp>
        <p:nvSpPr>
          <p:cNvPr id="8" name="Text Placeholder 7">
            <a:extLst>
              <a:ext uri="{FF2B5EF4-FFF2-40B4-BE49-F238E27FC236}">
                <a16:creationId xmlns:a16="http://schemas.microsoft.com/office/drawing/2014/main" id="{8D8DA2C2-0824-439B-91AE-0B1B1FDA66E3}"/>
              </a:ext>
            </a:extLst>
          </p:cNvPr>
          <p:cNvSpPr>
            <a:spLocks noGrp="1"/>
          </p:cNvSpPr>
          <p:nvPr>
            <p:ph type="body" sz="quarter" idx="10" hasCustomPrompt="1"/>
          </p:nvPr>
        </p:nvSpPr>
        <p:spPr>
          <a:xfrm>
            <a:off x="2343150" y="1417921"/>
            <a:ext cx="4401872" cy="523220"/>
          </a:xfrm>
        </p:spPr>
        <p:txBody>
          <a:bodyPr wrap="square" anchor="t" anchorCtr="0">
            <a:spAutoFit/>
          </a:bodyPr>
          <a:lstStyle>
            <a:lvl1pPr marL="0" indent="0">
              <a:lnSpc>
                <a:spcPct val="120000"/>
              </a:lnSpc>
              <a:spcBef>
                <a:spcPts val="0"/>
              </a:spcBef>
              <a:buNone/>
              <a:defRPr sz="2400" b="0" i="0" spc="0">
                <a:solidFill>
                  <a:schemeClr val="bg1"/>
                </a:solidFill>
                <a:latin typeface="+mn-lt"/>
                <a:cs typeface="Calibri"/>
              </a:defRPr>
            </a:lvl1pPr>
          </a:lstStyle>
          <a:p>
            <a:pPr lvl="0"/>
            <a:r>
              <a:rPr lang="en-US"/>
              <a:t>Enter customer quote</a:t>
            </a:r>
          </a:p>
        </p:txBody>
      </p:sp>
      <p:sp>
        <p:nvSpPr>
          <p:cNvPr id="10" name="Title 1">
            <a:extLst>
              <a:ext uri="{FF2B5EF4-FFF2-40B4-BE49-F238E27FC236}">
                <a16:creationId xmlns:a16="http://schemas.microsoft.com/office/drawing/2014/main" id="{64EC1D73-256F-40DC-8B3C-DFB8180272D4}"/>
              </a:ext>
            </a:extLst>
          </p:cNvPr>
          <p:cNvSpPr txBox="1">
            <a:spLocks/>
          </p:cNvSpPr>
          <p:nvPr userDrawn="1"/>
        </p:nvSpPr>
        <p:spPr>
          <a:xfrm>
            <a:off x="6898340"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rgbClr val="F09480"/>
                </a:solidFill>
                <a:latin typeface="Calibri"/>
                <a:cs typeface="Calibri"/>
              </a:rPr>
              <a:t>“</a:t>
            </a:r>
          </a:p>
        </p:txBody>
      </p:sp>
      <p:sp>
        <p:nvSpPr>
          <p:cNvPr id="11" name="Text Placeholder 7">
            <a:extLst>
              <a:ext uri="{FF2B5EF4-FFF2-40B4-BE49-F238E27FC236}">
                <a16:creationId xmlns:a16="http://schemas.microsoft.com/office/drawing/2014/main" id="{8D8DA2C2-0824-439B-91AE-0B1B1FDA66E3}"/>
              </a:ext>
            </a:extLst>
          </p:cNvPr>
          <p:cNvSpPr>
            <a:spLocks noGrp="1"/>
          </p:cNvSpPr>
          <p:nvPr>
            <p:ph type="body" sz="quarter" idx="12" hasCustomPrompt="1"/>
          </p:nvPr>
        </p:nvSpPr>
        <p:spPr>
          <a:xfrm>
            <a:off x="6945773" y="1417921"/>
            <a:ext cx="4401872" cy="523220"/>
          </a:xfrm>
        </p:spPr>
        <p:txBody>
          <a:bodyPr wrap="square" anchor="t" anchorCtr="0">
            <a:spAutoFit/>
          </a:bodyPr>
          <a:lstStyle>
            <a:lvl1pPr marL="0" indent="0">
              <a:lnSpc>
                <a:spcPct val="120000"/>
              </a:lnSpc>
              <a:spcBef>
                <a:spcPts val="0"/>
              </a:spcBef>
              <a:buNone/>
              <a:defRPr sz="2400" b="0" i="0" spc="0">
                <a:solidFill>
                  <a:schemeClr val="bg1"/>
                </a:solidFill>
                <a:latin typeface="+mn-lt"/>
                <a:cs typeface="Calibri"/>
              </a:defRPr>
            </a:lvl1pPr>
          </a:lstStyle>
          <a:p>
            <a:pPr lvl="0"/>
            <a:r>
              <a:rPr lang="en-US"/>
              <a:t>Enter customer quote</a:t>
            </a:r>
          </a:p>
        </p:txBody>
      </p:sp>
      <p:sp>
        <p:nvSpPr>
          <p:cNvPr id="9" name="Text Placeholder 7">
            <a:extLst>
              <a:ext uri="{FF2B5EF4-FFF2-40B4-BE49-F238E27FC236}">
                <a16:creationId xmlns:a16="http://schemas.microsoft.com/office/drawing/2014/main" id="{855E03E8-6821-014C-A247-D687E33CCE3E}"/>
              </a:ext>
            </a:extLst>
          </p:cNvPr>
          <p:cNvSpPr>
            <a:spLocks noGrp="1"/>
          </p:cNvSpPr>
          <p:nvPr>
            <p:ph type="body" sz="quarter" idx="11" hasCustomPrompt="1"/>
          </p:nvPr>
        </p:nvSpPr>
        <p:spPr>
          <a:xfrm>
            <a:off x="2343150" y="5782236"/>
            <a:ext cx="4401872" cy="646331"/>
          </a:xfrm>
        </p:spPr>
        <p:txBody>
          <a:bodyPr wrap="square" anchor="t" anchorCtr="0">
            <a:spAutoFit/>
          </a:bodyPr>
          <a:lstStyle>
            <a:lvl1pPr marL="0" indent="0">
              <a:lnSpc>
                <a:spcPct val="100000"/>
              </a:lnSpc>
              <a:spcBef>
                <a:spcPts val="0"/>
              </a:spcBef>
              <a:buNone/>
              <a:defRPr sz="1800" b="1" i="0" cap="none" spc="0" baseline="0">
                <a:solidFill>
                  <a:schemeClr val="bg1"/>
                </a:solidFill>
                <a:latin typeface="+mn-lt"/>
                <a:ea typeface="Verdana" panose="020B0604030504040204" pitchFamily="34" charset="0"/>
                <a:cs typeface="Calibri"/>
              </a:defRPr>
            </a:lvl1pPr>
          </a:lstStyle>
          <a:p>
            <a:pPr lvl="0"/>
            <a:r>
              <a:rPr lang="en-US"/>
              <a:t>Customer name</a:t>
            </a:r>
          </a:p>
          <a:p>
            <a:pPr lvl="0"/>
            <a:r>
              <a:rPr lang="en-US"/>
              <a:t>Title</a:t>
            </a:r>
          </a:p>
        </p:txBody>
      </p:sp>
      <p:sp>
        <p:nvSpPr>
          <p:cNvPr id="12" name="Text Placeholder 7">
            <a:extLst>
              <a:ext uri="{FF2B5EF4-FFF2-40B4-BE49-F238E27FC236}">
                <a16:creationId xmlns:a16="http://schemas.microsoft.com/office/drawing/2014/main" id="{83F72305-3C19-5944-9EDD-230FC4D6D064}"/>
              </a:ext>
            </a:extLst>
          </p:cNvPr>
          <p:cNvSpPr>
            <a:spLocks noGrp="1"/>
          </p:cNvSpPr>
          <p:nvPr>
            <p:ph type="body" sz="quarter" idx="13" hasCustomPrompt="1"/>
          </p:nvPr>
        </p:nvSpPr>
        <p:spPr>
          <a:xfrm>
            <a:off x="6959220" y="5782236"/>
            <a:ext cx="4401872" cy="646331"/>
          </a:xfrm>
        </p:spPr>
        <p:txBody>
          <a:bodyPr wrap="square" anchor="t" anchorCtr="0">
            <a:spAutoFit/>
          </a:bodyPr>
          <a:lstStyle>
            <a:lvl1pPr marL="0" indent="0">
              <a:lnSpc>
                <a:spcPct val="100000"/>
              </a:lnSpc>
              <a:spcBef>
                <a:spcPts val="0"/>
              </a:spcBef>
              <a:buNone/>
              <a:defRPr sz="1800" b="1" i="0" cap="none" spc="0" baseline="0">
                <a:solidFill>
                  <a:schemeClr val="bg1"/>
                </a:solidFill>
                <a:latin typeface="+mn-lt"/>
                <a:ea typeface="Verdana" panose="020B0604030504040204" pitchFamily="34" charset="0"/>
                <a:cs typeface="Calibri"/>
              </a:defRPr>
            </a:lvl1pPr>
          </a:lstStyle>
          <a:p>
            <a:pPr lvl="0"/>
            <a:r>
              <a:rPr lang="en-US"/>
              <a:t>Customer name</a:t>
            </a:r>
          </a:p>
          <a:p>
            <a:pPr lvl="0"/>
            <a:r>
              <a:rPr lang="en-US"/>
              <a:t>Title</a:t>
            </a:r>
          </a:p>
        </p:txBody>
      </p:sp>
      <p:sp>
        <p:nvSpPr>
          <p:cNvPr id="13"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i="0" spc="0">
                <a:solidFill>
                  <a:schemeClr val="accent5">
                    <a:lumMod val="60000"/>
                    <a:lumOff val="40000"/>
                  </a:schemeClr>
                </a:solidFill>
                <a:latin typeface="+mn-lt"/>
                <a:cs typeface="Calibri"/>
              </a:rPr>
              <a:t>True Enterprise</a:t>
            </a:r>
            <a:r>
              <a:rPr lang="en-US" sz="1600" b="1" i="0" spc="0" baseline="0">
                <a:solidFill>
                  <a:schemeClr val="accent5">
                    <a:lumMod val="60000"/>
                    <a:lumOff val="40000"/>
                  </a:schemeClr>
                </a:solidFill>
                <a:latin typeface="+mn-lt"/>
                <a:cs typeface="Calibri"/>
              </a:rPr>
              <a:t> RPA</a:t>
            </a:r>
            <a:endParaRPr lang="en-US" sz="1600" b="1" i="0" spc="0">
              <a:solidFill>
                <a:schemeClr val="accent5">
                  <a:lumMod val="60000"/>
                  <a:lumOff val="40000"/>
                </a:schemeClr>
              </a:solidFill>
              <a:latin typeface="+mn-lt"/>
              <a:cs typeface="Calibri"/>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Quote Slide">
    <p:spTree>
      <p:nvGrpSpPr>
        <p:cNvPr id="1" name=""/>
        <p:cNvGrpSpPr/>
        <p:nvPr/>
      </p:nvGrpSpPr>
      <p:grpSpPr>
        <a:xfrm>
          <a:off x="0" y="0"/>
          <a:ext cx="0" cy="0"/>
          <a:chOff x="0" y="0"/>
          <a:chExt cx="0" cy="0"/>
        </a:xfrm>
      </p:grpSpPr>
      <p:pic>
        <p:nvPicPr>
          <p:cNvPr id="14" name="Picture 13" descr="A close up of a computer&#10;&#10;Description automatically generated">
            <a:extLst>
              <a:ext uri="{FF2B5EF4-FFF2-40B4-BE49-F238E27FC236}">
                <a16:creationId xmlns:a16="http://schemas.microsoft.com/office/drawing/2014/main" id="{AFA3D1CF-0E59-EB40-A2FD-488D8C6BA0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32920" y="0"/>
            <a:ext cx="10559079" cy="6858000"/>
          </a:xfrm>
          <a:prstGeom prst="rect">
            <a:avLst/>
          </a:prstGeom>
        </p:spPr>
      </p:pic>
      <p:sp>
        <p:nvSpPr>
          <p:cNvPr id="16" name="Rectangle 15">
            <a:extLst>
              <a:ext uri="{FF2B5EF4-FFF2-40B4-BE49-F238E27FC236}">
                <a16:creationId xmlns:a16="http://schemas.microsoft.com/office/drawing/2014/main" id="{05233E38-0E91-A54F-892D-3EAA8C354A93}"/>
              </a:ext>
            </a:extLst>
          </p:cNvPr>
          <p:cNvSpPr/>
          <p:nvPr userDrawn="1"/>
        </p:nvSpPr>
        <p:spPr>
          <a:xfrm>
            <a:off x="1632920" y="0"/>
            <a:ext cx="10559080" cy="6858000"/>
          </a:xfrm>
          <a:prstGeom prst="rect">
            <a:avLst/>
          </a:prstGeom>
          <a:solidFill>
            <a:srgbClr val="0085C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4EC1D73-256F-40DC-8B3C-DFB8180272D4}"/>
              </a:ext>
            </a:extLst>
          </p:cNvPr>
          <p:cNvSpPr txBox="1">
            <a:spLocks/>
          </p:cNvSpPr>
          <p:nvPr userDrawn="1"/>
        </p:nvSpPr>
        <p:spPr>
          <a:xfrm>
            <a:off x="2309164"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chemeClr val="accent2">
                    <a:lumMod val="40000"/>
                    <a:lumOff val="60000"/>
                  </a:schemeClr>
                </a:solidFill>
                <a:latin typeface="Arial"/>
                <a:cs typeface="Arial"/>
              </a:rPr>
              <a:t>“</a:t>
            </a:r>
          </a:p>
        </p:txBody>
      </p:sp>
      <p:sp>
        <p:nvSpPr>
          <p:cNvPr id="8" name="Text Placeholder 7">
            <a:extLst>
              <a:ext uri="{FF2B5EF4-FFF2-40B4-BE49-F238E27FC236}">
                <a16:creationId xmlns:a16="http://schemas.microsoft.com/office/drawing/2014/main" id="{8D8DA2C2-0824-439B-91AE-0B1B1FDA66E3}"/>
              </a:ext>
            </a:extLst>
          </p:cNvPr>
          <p:cNvSpPr>
            <a:spLocks noGrp="1"/>
          </p:cNvSpPr>
          <p:nvPr>
            <p:ph type="body" sz="quarter" idx="10" hasCustomPrompt="1"/>
          </p:nvPr>
        </p:nvSpPr>
        <p:spPr>
          <a:xfrm>
            <a:off x="2343150" y="1417921"/>
            <a:ext cx="4401872" cy="505972"/>
          </a:xfrm>
        </p:spPr>
        <p:txBody>
          <a:bodyPr wrap="square" anchor="t" anchorCtr="0">
            <a:spAutoFit/>
          </a:bodyPr>
          <a:lstStyle>
            <a:lvl1pPr marL="0" indent="0">
              <a:lnSpc>
                <a:spcPct val="120000"/>
              </a:lnSpc>
              <a:spcBef>
                <a:spcPts val="0"/>
              </a:spcBef>
              <a:buNone/>
              <a:defRPr sz="2400" b="0" i="0" spc="0">
                <a:solidFill>
                  <a:schemeClr val="bg1"/>
                </a:solidFill>
                <a:latin typeface="+mn-lt"/>
                <a:cs typeface="Arial"/>
              </a:defRPr>
            </a:lvl1pPr>
          </a:lstStyle>
          <a:p>
            <a:pPr lvl="0"/>
            <a:r>
              <a:rPr lang="en-US"/>
              <a:t>Enter customer quote</a:t>
            </a:r>
          </a:p>
        </p:txBody>
      </p:sp>
      <p:sp>
        <p:nvSpPr>
          <p:cNvPr id="10" name="Title 1">
            <a:extLst>
              <a:ext uri="{FF2B5EF4-FFF2-40B4-BE49-F238E27FC236}">
                <a16:creationId xmlns:a16="http://schemas.microsoft.com/office/drawing/2014/main" id="{64EC1D73-256F-40DC-8B3C-DFB8180272D4}"/>
              </a:ext>
            </a:extLst>
          </p:cNvPr>
          <p:cNvSpPr txBox="1">
            <a:spLocks/>
          </p:cNvSpPr>
          <p:nvPr userDrawn="1"/>
        </p:nvSpPr>
        <p:spPr>
          <a:xfrm>
            <a:off x="6898340" y="744198"/>
            <a:ext cx="827736" cy="80010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8000" b="1" i="0" spc="0">
                <a:solidFill>
                  <a:schemeClr val="accent2">
                    <a:lumMod val="40000"/>
                    <a:lumOff val="60000"/>
                  </a:schemeClr>
                </a:solidFill>
                <a:latin typeface="Arial"/>
                <a:cs typeface="Arial"/>
              </a:rPr>
              <a:t>“</a:t>
            </a:r>
          </a:p>
        </p:txBody>
      </p:sp>
      <p:sp>
        <p:nvSpPr>
          <p:cNvPr id="11" name="Text Placeholder 7">
            <a:extLst>
              <a:ext uri="{FF2B5EF4-FFF2-40B4-BE49-F238E27FC236}">
                <a16:creationId xmlns:a16="http://schemas.microsoft.com/office/drawing/2014/main" id="{8D8DA2C2-0824-439B-91AE-0B1B1FDA66E3}"/>
              </a:ext>
            </a:extLst>
          </p:cNvPr>
          <p:cNvSpPr>
            <a:spLocks noGrp="1"/>
          </p:cNvSpPr>
          <p:nvPr>
            <p:ph type="body" sz="quarter" idx="12" hasCustomPrompt="1"/>
          </p:nvPr>
        </p:nvSpPr>
        <p:spPr>
          <a:xfrm>
            <a:off x="6945773" y="1417921"/>
            <a:ext cx="4401872" cy="505972"/>
          </a:xfrm>
        </p:spPr>
        <p:txBody>
          <a:bodyPr wrap="square" anchor="t" anchorCtr="0">
            <a:spAutoFit/>
          </a:bodyPr>
          <a:lstStyle>
            <a:lvl1pPr marL="0" indent="0">
              <a:lnSpc>
                <a:spcPct val="120000"/>
              </a:lnSpc>
              <a:spcBef>
                <a:spcPts val="0"/>
              </a:spcBef>
              <a:buNone/>
              <a:defRPr sz="2400" b="0" i="0" spc="0">
                <a:solidFill>
                  <a:schemeClr val="bg1"/>
                </a:solidFill>
                <a:latin typeface="+mn-lt"/>
                <a:cs typeface="Arial"/>
              </a:defRPr>
            </a:lvl1pPr>
          </a:lstStyle>
          <a:p>
            <a:pPr lvl="0"/>
            <a:r>
              <a:rPr lang="en-US"/>
              <a:t>Enter customer quote</a:t>
            </a:r>
          </a:p>
        </p:txBody>
      </p:sp>
      <p:sp>
        <p:nvSpPr>
          <p:cNvPr id="9" name="Text Placeholder 7">
            <a:extLst>
              <a:ext uri="{FF2B5EF4-FFF2-40B4-BE49-F238E27FC236}">
                <a16:creationId xmlns:a16="http://schemas.microsoft.com/office/drawing/2014/main" id="{855E03E8-6821-014C-A247-D687E33CCE3E}"/>
              </a:ext>
            </a:extLst>
          </p:cNvPr>
          <p:cNvSpPr>
            <a:spLocks noGrp="1"/>
          </p:cNvSpPr>
          <p:nvPr>
            <p:ph type="body" sz="quarter" idx="11" hasCustomPrompt="1"/>
          </p:nvPr>
        </p:nvSpPr>
        <p:spPr>
          <a:xfrm>
            <a:off x="2343150" y="5782236"/>
            <a:ext cx="4401872" cy="646331"/>
          </a:xfrm>
        </p:spPr>
        <p:txBody>
          <a:bodyPr wrap="square" anchor="t" anchorCtr="0">
            <a:spAutoFit/>
          </a:bodyPr>
          <a:lstStyle>
            <a:lvl1pPr marL="0" indent="0">
              <a:lnSpc>
                <a:spcPct val="100000"/>
              </a:lnSpc>
              <a:spcBef>
                <a:spcPts val="0"/>
              </a:spcBef>
              <a:buNone/>
              <a:defRPr sz="1800" b="1" i="0" cap="none" spc="0" baseline="0">
                <a:solidFill>
                  <a:schemeClr val="bg1"/>
                </a:solidFill>
                <a:latin typeface="+mn-lt"/>
                <a:ea typeface="Verdana" panose="020B0604030504040204" pitchFamily="34" charset="0"/>
                <a:cs typeface="Arial"/>
              </a:defRPr>
            </a:lvl1pPr>
          </a:lstStyle>
          <a:p>
            <a:pPr lvl="0"/>
            <a:r>
              <a:rPr lang="en-US"/>
              <a:t>Customer name</a:t>
            </a:r>
          </a:p>
          <a:p>
            <a:pPr lvl="0"/>
            <a:r>
              <a:rPr lang="en-US"/>
              <a:t>Title</a:t>
            </a:r>
          </a:p>
        </p:txBody>
      </p:sp>
      <p:sp>
        <p:nvSpPr>
          <p:cNvPr id="12" name="Text Placeholder 7">
            <a:extLst>
              <a:ext uri="{FF2B5EF4-FFF2-40B4-BE49-F238E27FC236}">
                <a16:creationId xmlns:a16="http://schemas.microsoft.com/office/drawing/2014/main" id="{83F72305-3C19-5944-9EDD-230FC4D6D064}"/>
              </a:ext>
            </a:extLst>
          </p:cNvPr>
          <p:cNvSpPr>
            <a:spLocks noGrp="1"/>
          </p:cNvSpPr>
          <p:nvPr>
            <p:ph type="body" sz="quarter" idx="13" hasCustomPrompt="1"/>
          </p:nvPr>
        </p:nvSpPr>
        <p:spPr>
          <a:xfrm>
            <a:off x="6959220" y="5782236"/>
            <a:ext cx="4401872" cy="646331"/>
          </a:xfrm>
        </p:spPr>
        <p:txBody>
          <a:bodyPr wrap="square" anchor="t" anchorCtr="0">
            <a:spAutoFit/>
          </a:bodyPr>
          <a:lstStyle>
            <a:lvl1pPr marL="0" indent="0">
              <a:lnSpc>
                <a:spcPct val="100000"/>
              </a:lnSpc>
              <a:spcBef>
                <a:spcPts val="0"/>
              </a:spcBef>
              <a:buNone/>
              <a:defRPr sz="1800" b="1" i="0" cap="none" spc="0" baseline="0">
                <a:solidFill>
                  <a:schemeClr val="bg1"/>
                </a:solidFill>
                <a:latin typeface="+mn-lt"/>
                <a:ea typeface="Verdana" panose="020B0604030504040204" pitchFamily="34" charset="0"/>
                <a:cs typeface="Arial"/>
              </a:defRPr>
            </a:lvl1pPr>
          </a:lstStyle>
          <a:p>
            <a:pPr lvl="0"/>
            <a:r>
              <a:rPr lang="en-US"/>
              <a:t>Customer name</a:t>
            </a:r>
          </a:p>
          <a:p>
            <a:pPr lvl="0"/>
            <a:r>
              <a:rPr lang="en-US"/>
              <a:t>Title</a:t>
            </a:r>
          </a:p>
        </p:txBody>
      </p:sp>
      <p:sp>
        <p:nvSpPr>
          <p:cNvPr id="13" name="Title 1"/>
          <p:cNvSpPr txBox="1">
            <a:spLocks/>
          </p:cNvSpPr>
          <p:nvPr userDrawn="1"/>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400" b="1" i="0" spc="0">
                <a:solidFill>
                  <a:srgbClr val="BFE6F7"/>
                </a:solidFill>
                <a:latin typeface="Arial"/>
                <a:cs typeface="Arial"/>
              </a:rPr>
              <a:t>True Enterprise</a:t>
            </a:r>
            <a:r>
              <a:rPr lang="en-US" sz="1400" b="1" i="0" spc="0" baseline="0">
                <a:solidFill>
                  <a:srgbClr val="BFE6F7"/>
                </a:solidFill>
                <a:latin typeface="Arial"/>
                <a:cs typeface="Arial"/>
              </a:rPr>
              <a:t> RPA</a:t>
            </a:r>
            <a:endParaRPr lang="en-US" sz="1400" b="1" i="0" spc="0">
              <a:solidFill>
                <a:srgbClr val="BFE6F7"/>
              </a:solidFill>
              <a:latin typeface="Arial"/>
              <a:cs typeface="Arial"/>
            </a:endParaRPr>
          </a:p>
        </p:txBody>
      </p:sp>
    </p:spTree>
    <p:extLst>
      <p:ext uri="{BB962C8B-B14F-4D97-AF65-F5344CB8AC3E}">
        <p14:creationId xmlns:p14="http://schemas.microsoft.com/office/powerpoint/2010/main" val="43796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7" cstate="email">
            <a:extLst>
              <a:ext uri="{28A0092B-C50C-407E-A947-70E740481C1C}">
                <a14:useLocalDpi xmlns:a14="http://schemas.microsoft.com/office/drawing/2010/main"/>
              </a:ext>
            </a:extLst>
          </a:blip>
          <a:srcRect/>
          <a:stretch/>
        </p:blipFill>
        <p:spPr>
          <a:xfrm>
            <a:off x="0" y="0"/>
            <a:ext cx="1645478" cy="6872386"/>
          </a:xfrm>
          <a:prstGeom prst="rect">
            <a:avLst/>
          </a:prstGeom>
          <a:solidFill>
            <a:srgbClr val="002855"/>
          </a:solidFill>
        </p:spPr>
      </p:pic>
      <p:sp>
        <p:nvSpPr>
          <p:cNvPr id="10" name="Slide Number Placeholder 5">
            <a:extLst>
              <a:ext uri="{FF2B5EF4-FFF2-40B4-BE49-F238E27FC236}">
                <a16:creationId xmlns:a16="http://schemas.microsoft.com/office/drawing/2014/main" id="{F86B1A94-9977-4C74-9D27-3D8A68EFAF8D}"/>
              </a:ext>
            </a:extLst>
          </p:cNvPr>
          <p:cNvSpPr txBox="1">
            <a:spLocks/>
          </p:cNvSpPr>
          <p:nvPr/>
        </p:nvSpPr>
        <p:spPr>
          <a:xfrm>
            <a:off x="11215464" y="6187311"/>
            <a:ext cx="647753" cy="28534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A290D8D-6BA0-418D-AFED-C65293F70DA0}" type="slidenum">
              <a:rPr lang="en-US" sz="1000" b="1" i="0" smtClean="0">
                <a:solidFill>
                  <a:schemeClr val="bg2"/>
                </a:solidFill>
                <a:latin typeface="Calibri"/>
                <a:ea typeface="Verdana" panose="020B0604020202020204" pitchFamily="34" charset="-128"/>
                <a:cs typeface="Calibri"/>
              </a:rPr>
              <a:pPr algn="r"/>
              <a:t>‹#›</a:t>
            </a:fld>
            <a:endParaRPr lang="en-US" sz="1000" b="1" i="0">
              <a:solidFill>
                <a:schemeClr val="bg2"/>
              </a:solidFill>
              <a:latin typeface="Calibri"/>
              <a:ea typeface="Verdana" panose="020B0604020202020204" pitchFamily="34" charset="-128"/>
              <a:cs typeface="Calibri"/>
            </a:endParaRPr>
          </a:p>
        </p:txBody>
      </p:sp>
      <p:sp>
        <p:nvSpPr>
          <p:cNvPr id="14" name="Text Placeholder 2"/>
          <p:cNvSpPr>
            <a:spLocks noGrp="1"/>
          </p:cNvSpPr>
          <p:nvPr>
            <p:ph type="body" idx="1"/>
          </p:nvPr>
        </p:nvSpPr>
        <p:spPr>
          <a:xfrm>
            <a:off x="1992580" y="2468880"/>
            <a:ext cx="8478570" cy="34414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txBox="1">
            <a:spLocks/>
          </p:cNvSpPr>
          <p:nvPr/>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600" b="1">
                <a:solidFill>
                  <a:schemeClr val="accent1">
                    <a:lumMod val="40000"/>
                    <a:lumOff val="60000"/>
                  </a:schemeClr>
                </a:solidFill>
                <a:latin typeface="+mn-lt"/>
                <a:cs typeface="Calibri"/>
              </a:rPr>
              <a:t>True Enterprise</a:t>
            </a:r>
            <a:r>
              <a:rPr lang="en-US" sz="1600" b="1" baseline="0">
                <a:solidFill>
                  <a:schemeClr val="accent1">
                    <a:lumMod val="40000"/>
                    <a:lumOff val="60000"/>
                  </a:schemeClr>
                </a:solidFill>
                <a:latin typeface="+mn-lt"/>
                <a:cs typeface="Calibri"/>
              </a:rPr>
              <a:t> RPA</a:t>
            </a:r>
            <a:endParaRPr lang="en-US" sz="1600" b="1">
              <a:solidFill>
                <a:schemeClr val="accent1">
                  <a:lumMod val="40000"/>
                  <a:lumOff val="60000"/>
                </a:schemeClr>
              </a:solidFill>
              <a:latin typeface="+mn-lt"/>
              <a:cs typeface="Calibri"/>
            </a:endParaRPr>
          </a:p>
        </p:txBody>
      </p:sp>
      <p:sp>
        <p:nvSpPr>
          <p:cNvPr id="2" name="Title Placeholder 1">
            <a:extLst>
              <a:ext uri="{FF2B5EF4-FFF2-40B4-BE49-F238E27FC236}">
                <a16:creationId xmlns:a16="http://schemas.microsoft.com/office/drawing/2014/main" id="{B6F90F5A-826B-415D-981C-1FF1E8E8DD7A}"/>
              </a:ext>
            </a:extLst>
          </p:cNvPr>
          <p:cNvSpPr>
            <a:spLocks noGrp="1"/>
          </p:cNvSpPr>
          <p:nvPr>
            <p:ph type="title"/>
          </p:nvPr>
        </p:nvSpPr>
        <p:spPr>
          <a:xfrm>
            <a:off x="2048256" y="365760"/>
            <a:ext cx="5550408" cy="543739"/>
          </a:xfrm>
          <a:prstGeom prst="rect">
            <a:avLst/>
          </a:prstGeom>
        </p:spPr>
        <p:txBody>
          <a:bodyPr vert="horz" lIns="91440" tIns="45720" rIns="91440" bIns="45720" rtlCol="0" anchor="t" anchorCtr="0">
            <a:spAutoFit/>
          </a:bodyPr>
          <a:lstStyle/>
          <a:p>
            <a:r>
              <a:rPr lang="en-US"/>
              <a:t>Click to edit Master title style</a:t>
            </a:r>
          </a:p>
        </p:txBody>
      </p:sp>
      <p:pic>
        <p:nvPicPr>
          <p:cNvPr id="9" name="Picture 8">
            <a:extLst>
              <a:ext uri="{FF2B5EF4-FFF2-40B4-BE49-F238E27FC236}">
                <a16:creationId xmlns:a16="http://schemas.microsoft.com/office/drawing/2014/main" id="{6E96C6FE-DE3F-3A45-9BAE-8E6FACDA93AB}"/>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268080" y="3227532"/>
            <a:ext cx="1233377" cy="402936"/>
          </a:xfrm>
          <a:prstGeom prst="rect">
            <a:avLst/>
          </a:prstGeom>
        </p:spPr>
      </p:pic>
    </p:spTree>
    <p:extLst>
      <p:ext uri="{BB962C8B-B14F-4D97-AF65-F5344CB8AC3E}">
        <p14:creationId xmlns:p14="http://schemas.microsoft.com/office/powerpoint/2010/main" val="2159788352"/>
      </p:ext>
    </p:extLst>
  </p:cSld>
  <p:clrMap bg1="lt1" tx1="dk1" bg2="lt2" tx2="dk2" accent1="accent1" accent2="accent2" accent3="accent3" accent4="accent4" accent5="accent5" accent6="accent6" hlink="hlink" folHlink="folHlink"/>
  <p:sldLayoutIdLst>
    <p:sldLayoutId id="2147483676" r:id="rId1"/>
    <p:sldLayoutId id="2147483858" r:id="rId2"/>
    <p:sldLayoutId id="2147483839" r:id="rId3"/>
    <p:sldLayoutId id="2147483739" r:id="rId4"/>
    <p:sldLayoutId id="2147483840" r:id="rId5"/>
    <p:sldLayoutId id="2147483810" r:id="rId6"/>
    <p:sldLayoutId id="2147483846" r:id="rId7"/>
    <p:sldLayoutId id="2147483812" r:id="rId8"/>
    <p:sldLayoutId id="2147483847" r:id="rId9"/>
    <p:sldLayoutId id="2147483811" r:id="rId10"/>
    <p:sldLayoutId id="2147483848" r:id="rId11"/>
    <p:sldLayoutId id="2147483731" r:id="rId12"/>
    <p:sldLayoutId id="2147483743" r:id="rId13"/>
    <p:sldLayoutId id="2147483744" r:id="rId14"/>
    <p:sldLayoutId id="2147483745" r:id="rId15"/>
    <p:sldLayoutId id="2147483747" r:id="rId16"/>
    <p:sldLayoutId id="2147483746" r:id="rId17"/>
    <p:sldLayoutId id="2147483749" r:id="rId18"/>
    <p:sldLayoutId id="2147483748" r:id="rId19"/>
    <p:sldLayoutId id="2147483740" r:id="rId20"/>
    <p:sldLayoutId id="2147483751" r:id="rId21"/>
    <p:sldLayoutId id="2147483753" r:id="rId22"/>
    <p:sldLayoutId id="2147483752" r:id="rId23"/>
    <p:sldLayoutId id="2147483755" r:id="rId24"/>
    <p:sldLayoutId id="2147483836" r:id="rId25"/>
    <p:sldLayoutId id="2147483841" r:id="rId26"/>
    <p:sldLayoutId id="2147483837" r:id="rId27"/>
    <p:sldLayoutId id="2147483849" r:id="rId28"/>
    <p:sldLayoutId id="2147483850" r:id="rId29"/>
    <p:sldLayoutId id="2147483851" r:id="rId30"/>
    <p:sldLayoutId id="2147483852" r:id="rId31"/>
    <p:sldLayoutId id="2147483853" r:id="rId32"/>
    <p:sldLayoutId id="2147483855" r:id="rId33"/>
    <p:sldLayoutId id="2147483856" r:id="rId34"/>
    <p:sldLayoutId id="2147483857" r:id="rId35"/>
  </p:sldLayoutIdLst>
  <p:hf sldNum="0" hdr="0" dt="0"/>
  <p:txStyles>
    <p:titleStyle>
      <a:lvl1pPr algn="l" defTabSz="914400" rtl="0" eaLnBrk="1" latinLnBrk="0" hangingPunct="1">
        <a:lnSpc>
          <a:spcPct val="90000"/>
        </a:lnSpc>
        <a:spcBef>
          <a:spcPct val="0"/>
        </a:spcBef>
        <a:buNone/>
        <a:defRPr sz="3200" b="1" kern="1200" spc="-150">
          <a:solidFill>
            <a:srgbClr val="0085CA"/>
          </a:solidFill>
          <a:latin typeface="+mn-lt"/>
          <a:ea typeface="Verdana" panose="020B0604030504040204" pitchFamily="34" charset="0"/>
          <a:cs typeface="Calibri"/>
        </a:defRPr>
      </a:lvl1pPr>
    </p:titleStyle>
    <p:bodyStyle>
      <a:lvl1pPr marL="228600" indent="-228600" algn="l" defTabSz="914400" rtl="0" eaLnBrk="1" latinLnBrk="0" hangingPunct="1">
        <a:lnSpc>
          <a:spcPct val="120000"/>
        </a:lnSpc>
        <a:spcBef>
          <a:spcPts val="1000"/>
        </a:spcBef>
        <a:buClr>
          <a:srgbClr val="FF6900"/>
        </a:buClr>
        <a:buSzPct val="89000"/>
        <a:buFont typeface="Arial"/>
        <a:buChar char="•"/>
        <a:defRPr sz="2000" b="0" kern="1200">
          <a:solidFill>
            <a:schemeClr val="bg1">
              <a:lumMod val="50000"/>
            </a:schemeClr>
          </a:solidFill>
          <a:latin typeface="+mn-lt"/>
          <a:ea typeface="Verdana" panose="020B0604030504040204" pitchFamily="34" charset="0"/>
          <a:cs typeface="Calibri"/>
        </a:defRPr>
      </a:lvl1pPr>
      <a:lvl2pPr marL="685800" indent="-228600" algn="l" defTabSz="914400" rtl="0" eaLnBrk="1" latinLnBrk="0" hangingPunct="1">
        <a:lnSpc>
          <a:spcPct val="120000"/>
        </a:lnSpc>
        <a:spcBef>
          <a:spcPts val="1000"/>
        </a:spcBef>
        <a:buClr>
          <a:srgbClr val="FF6900"/>
        </a:buClr>
        <a:buSzPct val="89000"/>
        <a:buFont typeface="Arial"/>
        <a:buChar char="•"/>
        <a:defRPr sz="2000" b="0" kern="1200">
          <a:solidFill>
            <a:schemeClr val="bg1">
              <a:lumMod val="50000"/>
            </a:schemeClr>
          </a:solidFill>
          <a:latin typeface="+mn-lt"/>
          <a:ea typeface="Verdana" panose="020B0604030504040204" pitchFamily="34" charset="0"/>
          <a:cs typeface="Calibri"/>
        </a:defRPr>
      </a:lvl2pPr>
      <a:lvl3pPr marL="11430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3pPr>
      <a:lvl4pPr marL="16002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4pPr>
      <a:lvl5pPr marL="20574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3.xml"/><Relationship Id="rId16" Type="http://schemas.openxmlformats.org/officeDocument/2006/relationships/image" Target="../media/image66.png"/><Relationship Id="rId1" Type="http://schemas.openxmlformats.org/officeDocument/2006/relationships/slideLayout" Target="../slideLayouts/slideLayout29.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10.png"/><Relationship Id="rId47" Type="http://schemas.openxmlformats.org/officeDocument/2006/relationships/image" Target="../media/image115.png"/><Relationship Id="rId50" Type="http://schemas.openxmlformats.org/officeDocument/2006/relationships/image" Target="../media/image118.jpeg"/><Relationship Id="rId55" Type="http://schemas.openxmlformats.org/officeDocument/2006/relationships/image" Target="../media/image123.jpeg"/><Relationship Id="rId7" Type="http://schemas.openxmlformats.org/officeDocument/2006/relationships/image" Target="../media/image75.jpe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2" Type="http://schemas.openxmlformats.org/officeDocument/2006/relationships/notesSlide" Target="../notesSlides/notesSlide29.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109.png"/><Relationship Id="rId54" Type="http://schemas.openxmlformats.org/officeDocument/2006/relationships/image" Target="../media/image122.jpeg"/><Relationship Id="rId1" Type="http://schemas.openxmlformats.org/officeDocument/2006/relationships/slideLayout" Target="../slideLayouts/slideLayout28.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3" Type="http://schemas.openxmlformats.org/officeDocument/2006/relationships/image" Target="../media/image121.png"/><Relationship Id="rId5" Type="http://schemas.openxmlformats.org/officeDocument/2006/relationships/image" Target="../media/image73.jp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jpg"/><Relationship Id="rId36" Type="http://schemas.openxmlformats.org/officeDocument/2006/relationships/image" Target="../media/image104.png"/><Relationship Id="rId49" Type="http://schemas.openxmlformats.org/officeDocument/2006/relationships/image" Target="../media/image117.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4" Type="http://schemas.openxmlformats.org/officeDocument/2006/relationships/image" Target="../media/image112.png"/><Relationship Id="rId52" Type="http://schemas.openxmlformats.org/officeDocument/2006/relationships/image" Target="../media/image120.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6.png"/><Relationship Id="rId8" Type="http://schemas.openxmlformats.org/officeDocument/2006/relationships/image" Target="../media/image76.png"/><Relationship Id="rId51" Type="http://schemas.openxmlformats.org/officeDocument/2006/relationships/image" Target="../media/image119.png"/><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129.tiff"/><Relationship Id="rId3" Type="http://schemas.openxmlformats.org/officeDocument/2006/relationships/image" Target="../media/image124.tiff"/><Relationship Id="rId7" Type="http://schemas.openxmlformats.org/officeDocument/2006/relationships/image" Target="../media/image128.tiff"/><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127.tiff"/><Relationship Id="rId5" Type="http://schemas.openxmlformats.org/officeDocument/2006/relationships/image" Target="../media/image126.png"/><Relationship Id="rId4" Type="http://schemas.openxmlformats.org/officeDocument/2006/relationships/image" Target="../media/image125.tiff"/></Relationships>
</file>

<file path=ppt/slides/_rels/slide3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1.xml"/><Relationship Id="rId1" Type="http://schemas.openxmlformats.org/officeDocument/2006/relationships/slideLayout" Target="../slideLayouts/slideLayout28.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3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139.png"/></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presentation/d/113KPRDuj6_-oKH9k8IXFjy1De9WVqliq0fQqyeEA2r4/edit?pli=1#slide=id.p4"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154.png"/></Relationships>
</file>

<file path=ppt/slides/_rels/slide46.xml.rels><?xml version="1.0" encoding="UTF-8" standalone="yes"?>
<Relationships xmlns="http://schemas.openxmlformats.org/package/2006/relationships"><Relationship Id="rId3" Type="http://schemas.openxmlformats.org/officeDocument/2006/relationships/hyperlink" Target="https://uipath.sharepoint.com/:p:/s/ProductMarketing/EXplpcTFaU9Mj9hKBDPF3N4BDwtHoJgKFORcrN2A157s3A?e=uBIbmc"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hyperlink" Target="https://drive.google.com/drive/u/0/folders/10pCvHbIb5AqKCJK3WICIwmt73HJju9X3" TargetMode="External"/><Relationship Id="rId4" Type="http://schemas.openxmlformats.org/officeDocument/2006/relationships/hyperlink" Target="https://uipath.sharepoint.com/:p:/s/ProductMarketing/EQZ9RjGj0zlMk02BrZfNyzsB4m8gtUmbwrT7D0h2OrPshw?e=27ez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g"/><Relationship Id="rId1" Type="http://schemas.openxmlformats.org/officeDocument/2006/relationships/slideLayout" Target="../slideLayouts/slideLayout34.xml"/><Relationship Id="rId5" Type="http://schemas.openxmlformats.org/officeDocument/2006/relationships/image" Target="../media/image159.png"/><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65.tiff"/><Relationship Id="rId3" Type="http://schemas.openxmlformats.org/officeDocument/2006/relationships/image" Target="../media/image160.tiff"/><Relationship Id="rId7" Type="http://schemas.openxmlformats.org/officeDocument/2006/relationships/image" Target="../media/image164.tiff"/><Relationship Id="rId12" Type="http://schemas.openxmlformats.org/officeDocument/2006/relationships/image" Target="../media/image169.jpeg"/><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tiff"/><Relationship Id="rId10" Type="http://schemas.openxmlformats.org/officeDocument/2006/relationships/image" Target="../media/image167.png"/><Relationship Id="rId4" Type="http://schemas.openxmlformats.org/officeDocument/2006/relationships/image" Target="../media/image161.tiff"/><Relationship Id="rId9" Type="http://schemas.openxmlformats.org/officeDocument/2006/relationships/image" Target="../media/image166.png"/></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52.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76.emf"/></Relationships>
</file>

<file path=ppt/slides/_rels/slide54.xml.rels><?xml version="1.0" encoding="UTF-8" standalone="yes"?>
<Relationships xmlns="http://schemas.openxmlformats.org/package/2006/relationships"><Relationship Id="rId8" Type="http://schemas.openxmlformats.org/officeDocument/2006/relationships/image" Target="../media/image182.tiff"/><Relationship Id="rId13" Type="http://schemas.openxmlformats.org/officeDocument/2006/relationships/image" Target="../media/image187.jpeg"/><Relationship Id="rId3" Type="http://schemas.openxmlformats.org/officeDocument/2006/relationships/image" Target="../media/image177.tiff"/><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180.tiff"/><Relationship Id="rId11" Type="http://schemas.openxmlformats.org/officeDocument/2006/relationships/image" Target="../media/image185.tiff"/><Relationship Id="rId5" Type="http://schemas.openxmlformats.org/officeDocument/2006/relationships/image" Target="../media/image179.tiff"/><Relationship Id="rId10" Type="http://schemas.openxmlformats.org/officeDocument/2006/relationships/image" Target="../media/image184.tiff"/><Relationship Id="rId4" Type="http://schemas.openxmlformats.org/officeDocument/2006/relationships/image" Target="../media/image178.png"/><Relationship Id="rId9" Type="http://schemas.openxmlformats.org/officeDocument/2006/relationships/image" Target="../media/image183.tiff"/></Relationships>
</file>

<file path=ppt/slides/_rels/slide55.xml.rels><?xml version="1.0" encoding="UTF-8" standalone="yes"?>
<Relationships xmlns="http://schemas.openxmlformats.org/package/2006/relationships"><Relationship Id="rId8" Type="http://schemas.openxmlformats.org/officeDocument/2006/relationships/image" Target="../media/image193.tiff"/><Relationship Id="rId3" Type="http://schemas.openxmlformats.org/officeDocument/2006/relationships/image" Target="../media/image188.png"/><Relationship Id="rId7" Type="http://schemas.openxmlformats.org/officeDocument/2006/relationships/image" Target="../media/image192.tiff"/><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tif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6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6.tiff"/><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5.tiff"/><Relationship Id="rId2" Type="http://schemas.openxmlformats.org/officeDocument/2006/relationships/notesSlide" Target="../notesSlides/notesSlide51.xml"/><Relationship Id="rId16" Type="http://schemas.openxmlformats.org/officeDocument/2006/relationships/image" Target="../media/image219.tiff"/><Relationship Id="rId1" Type="http://schemas.openxmlformats.org/officeDocument/2006/relationships/slideLayout" Target="../slideLayouts/slideLayout22.xml"/><Relationship Id="rId6" Type="http://schemas.openxmlformats.org/officeDocument/2006/relationships/image" Target="../media/image211.png"/><Relationship Id="rId11" Type="http://schemas.openxmlformats.org/officeDocument/2006/relationships/image" Target="../media/image214.tiff"/><Relationship Id="rId5" Type="http://schemas.openxmlformats.org/officeDocument/2006/relationships/image" Target="../media/image210.png"/><Relationship Id="rId15" Type="http://schemas.openxmlformats.org/officeDocument/2006/relationships/image" Target="../media/image218.png"/><Relationship Id="rId10" Type="http://schemas.openxmlformats.org/officeDocument/2006/relationships/image" Target="../media/image165.tiff"/><Relationship Id="rId4" Type="http://schemas.openxmlformats.org/officeDocument/2006/relationships/image" Target="../media/image209.png"/><Relationship Id="rId9" Type="http://schemas.openxmlformats.org/officeDocument/2006/relationships/image" Target="../media/image163.png"/><Relationship Id="rId14" Type="http://schemas.openxmlformats.org/officeDocument/2006/relationships/image" Target="../media/image21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3.xml"/><Relationship Id="rId1" Type="http://schemas.openxmlformats.org/officeDocument/2006/relationships/slideLayout" Target="../slideLayouts/slideLayout21.xml"/><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0.png"/><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slideLayout" Target="../slideLayouts/slideLayout31.xml"/><Relationship Id="rId5" Type="http://schemas.openxmlformats.org/officeDocument/2006/relationships/image" Target="../media/image225.emf"/><Relationship Id="rId4" Type="http://schemas.openxmlformats.org/officeDocument/2006/relationships/image" Target="../media/image224.emf"/></Relationships>
</file>

<file path=ppt/slides/_rels/slide73.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57888" y="1264117"/>
            <a:ext cx="5338893" cy="402546"/>
          </a:xfrm>
        </p:spPr>
        <p:txBody>
          <a:bodyPr/>
          <a:lstStyle/>
          <a:p>
            <a:r>
              <a:rPr lang="en-US"/>
              <a:t>February 2019</a:t>
            </a:r>
          </a:p>
        </p:txBody>
      </p:sp>
      <p:sp>
        <p:nvSpPr>
          <p:cNvPr id="3" name="Text Placeholder 2"/>
          <p:cNvSpPr>
            <a:spLocks noGrp="1"/>
          </p:cNvSpPr>
          <p:nvPr>
            <p:ph type="body" sz="quarter" idx="11"/>
          </p:nvPr>
        </p:nvSpPr>
        <p:spPr>
          <a:xfrm>
            <a:off x="5957888" y="1543050"/>
            <a:ext cx="5851030" cy="1516063"/>
          </a:xfrm>
        </p:spPr>
        <p:txBody>
          <a:bodyPr/>
          <a:lstStyle/>
          <a:p>
            <a:endParaRPr lang="en-US"/>
          </a:p>
        </p:txBody>
      </p:sp>
      <p:sp>
        <p:nvSpPr>
          <p:cNvPr id="4" name="Text Placeholder 3"/>
          <p:cNvSpPr>
            <a:spLocks noGrp="1"/>
          </p:cNvSpPr>
          <p:nvPr>
            <p:ph type="body" sz="quarter" idx="13"/>
          </p:nvPr>
        </p:nvSpPr>
        <p:spPr>
          <a:xfrm>
            <a:off x="5957888" y="395787"/>
            <a:ext cx="5426075" cy="543739"/>
          </a:xfrm>
        </p:spPr>
        <p:txBody>
          <a:bodyPr/>
          <a:lstStyle/>
          <a:p>
            <a:r>
              <a:rPr lang="en-US" dirty="0"/>
              <a:t>True Enterprise RPA</a:t>
            </a:r>
          </a:p>
        </p:txBody>
      </p:sp>
    </p:spTree>
    <p:extLst>
      <p:ext uri="{BB962C8B-B14F-4D97-AF65-F5344CB8AC3E}">
        <p14:creationId xmlns:p14="http://schemas.microsoft.com/office/powerpoint/2010/main" val="168672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p:nvPr/>
        </p:nvSpPr>
        <p:spPr>
          <a:xfrm>
            <a:off x="3604564" y="292100"/>
            <a:ext cx="4942536" cy="1511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121D40"/>
              </a:buClr>
              <a:buSzPts val="3200"/>
              <a:buFont typeface="Calibri"/>
              <a:buNone/>
              <a:tabLst/>
              <a:defRPr/>
            </a:pPr>
            <a:endParaRPr kumimoji="0" sz="3200" b="1" i="0" u="none" strike="noStrike" kern="0" cap="none" spc="0" normalizeH="0" baseline="0" noProof="0">
              <a:ln>
                <a:noFill/>
              </a:ln>
              <a:solidFill>
                <a:srgbClr val="1A5585"/>
              </a:solidFill>
              <a:effectLst/>
              <a:uLnTx/>
              <a:uFillTx/>
              <a:latin typeface="Calibri"/>
              <a:ea typeface="Calibri"/>
              <a:cs typeface="Calibri"/>
              <a:sym typeface="Calibri"/>
            </a:endParaRPr>
          </a:p>
        </p:txBody>
      </p:sp>
      <p:sp>
        <p:nvSpPr>
          <p:cNvPr id="379" name="Google Shape;379;p41"/>
          <p:cNvSpPr txBox="1">
            <a:spLocks noGrp="1"/>
          </p:cNvSpPr>
          <p:nvPr>
            <p:ph type="title"/>
          </p:nvPr>
        </p:nvSpPr>
        <p:spPr>
          <a:xfrm>
            <a:off x="3602736" y="365760"/>
            <a:ext cx="6146382" cy="543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85CA"/>
              </a:buClr>
              <a:buSzPts val="3200"/>
              <a:buFont typeface="Calibri"/>
              <a:buNone/>
            </a:pPr>
            <a:r>
              <a:rPr lang="en-US"/>
              <a:t>Open to Use. Open to Learn.</a:t>
            </a:r>
            <a:endParaRPr/>
          </a:p>
        </p:txBody>
      </p:sp>
      <p:sp>
        <p:nvSpPr>
          <p:cNvPr id="381" name="Google Shape;381;p41"/>
          <p:cNvSpPr/>
          <p:nvPr/>
        </p:nvSpPr>
        <p:spPr>
          <a:xfrm>
            <a:off x="3880779" y="1177294"/>
            <a:ext cx="4430441" cy="4107150"/>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80000"/>
              </a:lnSpc>
              <a:spcBef>
                <a:spcPts val="0"/>
              </a:spcBef>
              <a:spcAft>
                <a:spcPts val="0"/>
              </a:spcAft>
              <a:buClr>
                <a:srgbClr val="000000"/>
              </a:buClr>
              <a:buSzTx/>
              <a:buFontTx/>
              <a:buNone/>
              <a:tabLst/>
              <a:defRPr/>
            </a:pPr>
            <a:r>
              <a:rPr kumimoji="0" lang="en-US" sz="32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1M</a:t>
            </a:r>
            <a:br>
              <a:rPr lang="en-US" sz="1100" b="1" i="0" u="none" strike="noStrike" kern="0" cap="none" spc="0" baseline="0" noProof="0" dirty="0">
                <a:latin typeface="Calibri" panose="020F0502020204030204" pitchFamily="34" charset="0"/>
                <a:ea typeface="Calibri"/>
                <a:cs typeface="Calibri" panose="020F0502020204030204" pitchFamily="34" charset="0"/>
              </a:rPr>
            </a:br>
            <a:r>
              <a:rPr kumimoji="0" lang="en-US" sz="16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students by 2020</a:t>
            </a:r>
          </a:p>
          <a:p>
            <a:pPr marL="0" marR="0" lvl="1" indent="0" algn="l" defTabSz="914400" rtl="0" eaLnBrk="1" fontAlgn="auto" latinLnBrk="0" hangingPunct="1">
              <a:lnSpc>
                <a:spcPct val="80000"/>
              </a:lnSpc>
              <a:spcBef>
                <a:spcPts val="0"/>
              </a:spcBef>
              <a:spcAft>
                <a:spcPts val="0"/>
              </a:spcAft>
              <a:buClr>
                <a:srgbClr val="000000"/>
              </a:buClr>
              <a:buSzTx/>
              <a:buFontTx/>
              <a:buNone/>
              <a:tabLst/>
              <a:defRPr/>
            </a:pPr>
            <a:endParaRPr kumimoji="0" lang="en-US" sz="10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marL="0" marR="0" lvl="1" indent="0" algn="l" defTabSz="914400" rtl="0" eaLnBrk="1" fontAlgn="auto" latinLnBrk="0" hangingPunct="1">
              <a:lnSpc>
                <a:spcPct val="80000"/>
              </a:lnSpc>
              <a:spcBef>
                <a:spcPts val="0"/>
              </a:spcBef>
              <a:spcAft>
                <a:spcPts val="0"/>
              </a:spcAft>
              <a:buClr>
                <a:srgbClr val="000000"/>
              </a:buClr>
              <a:buSzTx/>
              <a:buFontTx/>
              <a:buNone/>
              <a:tabLst/>
              <a:defRPr/>
            </a:pPr>
            <a:endParaRPr kumimoji="0" lang="en-US"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1" indent="0" algn="l" defTabSz="914400" rtl="0" eaLnBrk="1" fontAlgn="auto" latinLnBrk="0" hangingPunct="1">
              <a:lnSpc>
                <a:spcPct val="80000"/>
              </a:lnSpc>
              <a:spcBef>
                <a:spcPts val="0"/>
              </a:spcBef>
              <a:spcAft>
                <a:spcPts val="0"/>
              </a:spcAft>
              <a:buClr>
                <a:srgbClr val="000000"/>
              </a:buClr>
              <a:buSzTx/>
              <a:buFont typeface="Arial"/>
              <a:buNone/>
              <a:tabLst/>
              <a:defRPr/>
            </a:pPr>
            <a:r>
              <a:rPr lang="en-US" sz="3200" dirty="0">
                <a:solidFill>
                  <a:srgbClr val="7F7F7F"/>
                </a:solidFill>
                <a:latin typeface="Calibri" panose="020F0502020204030204" pitchFamily="34" charset="0"/>
                <a:ea typeface="Calibri"/>
                <a:cs typeface="Calibri" panose="020F0502020204030204" pitchFamily="34" charset="0"/>
                <a:sym typeface="Calibri"/>
              </a:rPr>
              <a:t>300K</a:t>
            </a:r>
            <a:br>
              <a:rPr lang="en-US" sz="1100" b="1" i="0" u="none" strike="noStrike" kern="0" cap="none" spc="0" baseline="0" noProof="0" dirty="0">
                <a:latin typeface="Calibri" panose="020F0502020204030204" pitchFamily="34" charset="0"/>
                <a:ea typeface="Calibri"/>
                <a:cs typeface="Calibri" panose="020F0502020204030204" pitchFamily="34" charset="0"/>
              </a:rPr>
            </a:br>
            <a:r>
              <a:rPr lang="en-US" sz="1600" kern="0" dirty="0">
                <a:solidFill>
                  <a:srgbClr val="7F7F7F"/>
                </a:solidFill>
                <a:latin typeface="Calibri" panose="020F0502020204030204" pitchFamily="34" charset="0"/>
                <a:ea typeface="Calibri"/>
                <a:cs typeface="Calibri" panose="020F0502020204030204" pitchFamily="34" charset="0"/>
                <a:sym typeface="Calibri"/>
              </a:rPr>
              <a:t>Community</a:t>
            </a:r>
            <a:r>
              <a:rPr kumimoji="0" lang="en-US" sz="1600" b="1"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 </a:t>
            </a:r>
            <a:r>
              <a:rPr kumimoji="0" lang="en-US" sz="16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downloads</a:t>
            </a:r>
            <a:endParaRPr lang="en-US" sz="1600" b="0" i="0" u="none" strike="noStrike" kern="0" cap="none" spc="0" baseline="0" noProof="0" dirty="0">
              <a:solidFill>
                <a:srgbClr val="7F7F7F"/>
              </a:solidFill>
              <a:latin typeface="Calibri" panose="020F0502020204030204" pitchFamily="34" charset="0"/>
              <a:ea typeface="Calibri"/>
              <a:cs typeface="Calibri" panose="020F0502020204030204" pitchFamily="34" charset="0"/>
            </a:endParaRPr>
          </a:p>
          <a:p>
            <a:pPr marL="0" marR="0" lvl="1" indent="0" algn="l" defTabSz="914400" rtl="0" eaLnBrk="1" fontAlgn="auto" latinLnBrk="0" hangingPunct="1">
              <a:lnSpc>
                <a:spcPct val="80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1" indent="0" algn="l" defTabSz="914400" rtl="0" eaLnBrk="1" fontAlgn="auto" latinLnBrk="0" hangingPunct="1">
              <a:lnSpc>
                <a:spcPct val="80000"/>
              </a:lnSpc>
              <a:spcBef>
                <a:spcPts val="10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250K</a:t>
            </a:r>
            <a:br>
              <a:rPr lang="en-US" sz="3200" b="0" i="0" u="none" strike="noStrike" kern="0" cap="none" spc="0" baseline="0" noProof="0" dirty="0">
                <a:latin typeface="Calibri" panose="020F0502020204030204" pitchFamily="34" charset="0"/>
                <a:ea typeface="Calibri"/>
                <a:cs typeface="Calibri" panose="020F0502020204030204" pitchFamily="34" charset="0"/>
              </a:rPr>
            </a:br>
            <a:r>
              <a:rPr kumimoji="0" lang="en-US" sz="16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Academy trainees</a:t>
            </a:r>
          </a:p>
          <a:p>
            <a:pPr marL="0" marR="0" lvl="1" indent="0" algn="l" defTabSz="914400" rtl="0" eaLnBrk="1" fontAlgn="auto" latinLnBrk="0" hangingPunct="1">
              <a:lnSpc>
                <a:spcPct val="80000"/>
              </a:lnSpc>
              <a:spcBef>
                <a:spcPts val="100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1" indent="0" algn="l" defTabSz="914400" rtl="0" eaLnBrk="1" fontAlgn="auto" latinLnBrk="0" hangingPunct="1">
              <a:lnSpc>
                <a:spcPct val="80000"/>
              </a:lnSpc>
              <a:spcBef>
                <a:spcPts val="100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240K</a:t>
            </a:r>
            <a:br>
              <a:rPr lang="en-US" sz="1100" b="1" i="0" u="none" strike="noStrike" kern="0" cap="none" spc="0" baseline="0" noProof="0" dirty="0">
                <a:latin typeface="Calibri" panose="020F0502020204030204" pitchFamily="34" charset="0"/>
                <a:ea typeface="Calibri"/>
                <a:cs typeface="Calibri" panose="020F0502020204030204" pitchFamily="34" charset="0"/>
              </a:rPr>
            </a:br>
            <a:r>
              <a:rPr kumimoji="0" lang="en-US" sz="16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Forum posts</a:t>
            </a:r>
          </a:p>
          <a:p>
            <a:pPr lvl="1">
              <a:lnSpc>
                <a:spcPct val="80000"/>
              </a:lnSpc>
              <a:spcBef>
                <a:spcPts val="1000"/>
              </a:spcBef>
              <a:defRPr/>
            </a:pPr>
            <a:endParaRPr lang="en-US" sz="1000" dirty="0">
              <a:latin typeface="Calibri" panose="020F0502020204030204" pitchFamily="34" charset="0"/>
              <a:cs typeface="Calibri" panose="020F0502020204030204" pitchFamily="34" charset="0"/>
            </a:endParaRPr>
          </a:p>
          <a:p>
            <a:pPr lvl="0">
              <a:defRPr/>
            </a:pPr>
            <a:r>
              <a:rPr lang="en-US" sz="3200" dirty="0">
                <a:solidFill>
                  <a:srgbClr val="7F7F7F"/>
                </a:solidFill>
                <a:latin typeface="Calibri" panose="020F0502020204030204" pitchFamily="34" charset="0"/>
                <a:cs typeface="Calibri" panose="020F0502020204030204" pitchFamily="34" charset="0"/>
                <a:sym typeface="Calibri"/>
              </a:rPr>
              <a:t>Academic Alliance</a:t>
            </a:r>
          </a:p>
          <a:p>
            <a:pPr lvl="0">
              <a:defRPr/>
            </a:pPr>
            <a:r>
              <a:rPr lang="en-US" sz="1600" dirty="0">
                <a:solidFill>
                  <a:srgbClr val="7F7F7F"/>
                </a:solidFill>
                <a:latin typeface="Calibri" panose="020F0502020204030204" pitchFamily="34" charset="0"/>
                <a:cs typeface="Calibri" panose="020F0502020204030204" pitchFamily="34" charset="0"/>
                <a:sym typeface="Calibri"/>
              </a:rPr>
              <a:t>Through partnerships with hundreds of universities, nonprofits, and governments around the world, </a:t>
            </a:r>
            <a:r>
              <a:rPr lang="en-US" sz="1600" dirty="0" err="1">
                <a:solidFill>
                  <a:srgbClr val="7F7F7F"/>
                </a:solidFill>
                <a:latin typeface="Calibri" panose="020F0502020204030204" pitchFamily="34" charset="0"/>
                <a:cs typeface="Calibri" panose="020F0502020204030204" pitchFamily="34" charset="0"/>
                <a:sym typeface="Calibri"/>
              </a:rPr>
              <a:t>UiPath</a:t>
            </a:r>
            <a:r>
              <a:rPr lang="en-US" sz="1600" dirty="0">
                <a:solidFill>
                  <a:srgbClr val="7F7F7F"/>
                </a:solidFill>
                <a:latin typeface="Calibri" panose="020F0502020204030204" pitchFamily="34" charset="0"/>
                <a:cs typeface="Calibri" panose="020F0502020204030204" pitchFamily="34" charset="0"/>
                <a:sym typeface="Calibri"/>
              </a:rPr>
              <a:t> is committed to providing education resources for an Automation First world</a:t>
            </a:r>
          </a:p>
          <a:p>
            <a:pPr marL="0" marR="0" lvl="1" indent="0" algn="l" defTabSz="914400" rtl="0" eaLnBrk="1" fontAlgn="auto" latinLnBrk="0" hangingPunct="1">
              <a:lnSpc>
                <a:spcPct val="80000"/>
              </a:lnSpc>
              <a:spcBef>
                <a:spcPts val="100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1" indent="0" algn="l" defTabSz="914400" rtl="0" eaLnBrk="1" fontAlgn="auto" latinLnBrk="0" hangingPunct="1">
              <a:lnSpc>
                <a:spcPct val="80000"/>
              </a:lnSpc>
              <a:spcBef>
                <a:spcPts val="100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pic>
        <p:nvPicPr>
          <p:cNvPr id="5" name="Picture 4">
            <a:extLst>
              <a:ext uri="{FF2B5EF4-FFF2-40B4-BE49-F238E27FC236}">
                <a16:creationId xmlns:a16="http://schemas.microsoft.com/office/drawing/2014/main" id="{52095485-38B7-4AD4-9F4F-0CEFE1A7FC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99155" y="1022350"/>
            <a:ext cx="2549158" cy="124383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C7456E03-18EE-4768-A410-704F9F0E0A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99155" y="2429838"/>
            <a:ext cx="2699925" cy="111931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EEB0053-1AFD-4BB7-9FE8-FD0840D7603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99155" y="3728089"/>
            <a:ext cx="3078120" cy="2764151"/>
          </a:xfrm>
          <a:prstGeom prst="rect">
            <a:avLst/>
          </a:prstGeom>
          <a:ln>
            <a:noFill/>
          </a:ln>
          <a:effectLst>
            <a:outerShdw blurRad="292100" dist="139700" dir="2700000" algn="tl" rotWithShape="0">
              <a:srgbClr val="333333">
                <a:alpha val="65000"/>
              </a:srgbClr>
            </a:outerShdw>
          </a:effectLst>
        </p:spPr>
      </p:pic>
      <p:cxnSp>
        <p:nvCxnSpPr>
          <p:cNvPr id="10" name="Google Shape;390;p42">
            <a:extLst>
              <a:ext uri="{FF2B5EF4-FFF2-40B4-BE49-F238E27FC236}">
                <a16:creationId xmlns:a16="http://schemas.microsoft.com/office/drawing/2014/main" id="{76479356-E4EF-DC43-A583-5AD88EF14DE6}"/>
              </a:ext>
            </a:extLst>
          </p:cNvPr>
          <p:cNvCxnSpPr>
            <a:cxnSpLocks/>
          </p:cNvCxnSpPr>
          <p:nvPr/>
        </p:nvCxnSpPr>
        <p:spPr>
          <a:xfrm flipV="1">
            <a:off x="3652085" y="1129169"/>
            <a:ext cx="0" cy="5191421"/>
          </a:xfrm>
          <a:prstGeom prst="straightConnector1">
            <a:avLst/>
          </a:prstGeom>
          <a:noFill/>
          <a:ln w="38100" cap="flat" cmpd="sng">
            <a:solidFill>
              <a:srgbClr val="FF6900"/>
            </a:solidFill>
            <a:prstDash val="solid"/>
            <a:miter lim="800000"/>
            <a:headEnd type="none" w="sm" len="sm"/>
            <a:tailEnd type="none" w="sm" len="sm"/>
          </a:ln>
        </p:spPr>
      </p:cxn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F8B09DB-6AD8-4F46-AD27-06CF360C016C}"/>
              </a:ext>
            </a:extLst>
          </p:cNvPr>
          <p:cNvCxnSpPr>
            <a:cxnSpLocks/>
          </p:cNvCxnSpPr>
          <p:nvPr/>
        </p:nvCxnSpPr>
        <p:spPr>
          <a:xfrm flipV="1">
            <a:off x="9499787" y="914402"/>
            <a:ext cx="68757" cy="5374506"/>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70845" y="1861457"/>
            <a:ext cx="5591302" cy="4394793"/>
          </a:xfrm>
          <a:prstGeom prst="rect">
            <a:avLst/>
          </a:prstGeom>
        </p:spPr>
      </p:pic>
      <p:sp>
        <p:nvSpPr>
          <p:cNvPr id="2" name="Title 1">
            <a:extLst>
              <a:ext uri="{FF2B5EF4-FFF2-40B4-BE49-F238E27FC236}">
                <a16:creationId xmlns:a16="http://schemas.microsoft.com/office/drawing/2014/main" id="{564CDE69-26F4-4B4A-A786-5B624BF7FB14}"/>
              </a:ext>
            </a:extLst>
          </p:cNvPr>
          <p:cNvSpPr>
            <a:spLocks noGrp="1"/>
          </p:cNvSpPr>
          <p:nvPr>
            <p:ph type="title"/>
          </p:nvPr>
        </p:nvSpPr>
        <p:spPr>
          <a:xfrm>
            <a:off x="3602736" y="365760"/>
            <a:ext cx="6173276" cy="978729"/>
          </a:xfrm>
        </p:spPr>
        <p:txBody>
          <a:bodyPr/>
          <a:lstStyle/>
          <a:p>
            <a:r>
              <a:rPr lang="en-US" dirty="0"/>
              <a:t>Faster automation </a:t>
            </a:r>
            <a:br>
              <a:rPr lang="en-US" dirty="0"/>
            </a:br>
            <a:r>
              <a:rPr lang="en-US" dirty="0"/>
              <a:t>design and deployment</a:t>
            </a:r>
          </a:p>
        </p:txBody>
      </p:sp>
      <p:pic>
        <p:nvPicPr>
          <p:cNvPr id="6" name="Picture 5">
            <a:extLst>
              <a:ext uri="{FF2B5EF4-FFF2-40B4-BE49-F238E27FC236}">
                <a16:creationId xmlns:a16="http://schemas.microsoft.com/office/drawing/2014/main" id="{E2DB2D05-12B7-4A6E-9C9E-0031175AF1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8485" y="2032989"/>
            <a:ext cx="5105142" cy="3097200"/>
          </a:xfrm>
          <a:prstGeom prst="rect">
            <a:avLst/>
          </a:prstGeom>
        </p:spPr>
      </p:pic>
      <p:sp>
        <p:nvSpPr>
          <p:cNvPr id="7" name="Google Shape;410;p44">
            <a:extLst>
              <a:ext uri="{FF2B5EF4-FFF2-40B4-BE49-F238E27FC236}">
                <a16:creationId xmlns:a16="http://schemas.microsoft.com/office/drawing/2014/main" id="{DB8CD9BA-CEA1-4317-9A20-9481BD362072}"/>
              </a:ext>
            </a:extLst>
          </p:cNvPr>
          <p:cNvSpPr/>
          <p:nvPr/>
        </p:nvSpPr>
        <p:spPr>
          <a:xfrm>
            <a:off x="9806278" y="838200"/>
            <a:ext cx="2299995" cy="5876925"/>
          </a:xfrm>
          <a:prstGeom prst="rect">
            <a:avLst/>
          </a:prstGeom>
          <a:noFill/>
          <a:ln>
            <a:noFill/>
          </a:ln>
        </p:spPr>
        <p:txBody>
          <a:bodyPr spcFirstLastPara="1" wrap="square" lIns="91425" tIns="45700" rIns="91425" bIns="45700" anchor="t" anchorCtr="0">
            <a:noAutofit/>
          </a:bodyPr>
          <a:lstStyle/>
          <a:p>
            <a:pPr marL="0" lvl="1">
              <a:lnSpc>
                <a:spcPct val="80000"/>
              </a:lnSpc>
            </a:pPr>
            <a:r>
              <a:rPr lang="en-US" sz="2800" b="0" i="0" u="none" strike="noStrike" cap="none" dirty="0">
                <a:solidFill>
                  <a:srgbClr val="7F7F7F"/>
                </a:solidFill>
                <a:latin typeface="Calibri" panose="020F0502020204030204" pitchFamily="34" charset="0"/>
                <a:ea typeface="Calibri"/>
                <a:cs typeface="Calibri" panose="020F0502020204030204" pitchFamily="34" charset="0"/>
                <a:sym typeface="Calibri"/>
              </a:rPr>
              <a:t>Visual</a:t>
            </a:r>
            <a:br>
              <a:rPr lang="en-US" sz="2800" b="0" i="0" u="none" strike="noStrike" cap="none" dirty="0">
                <a:solidFill>
                  <a:srgbClr val="7F7F7F"/>
                </a:solidFill>
                <a:latin typeface="Calibri" panose="020F0502020204030204" pitchFamily="34" charset="0"/>
                <a:ea typeface="Calibri"/>
                <a:cs typeface="Calibri" panose="020F0502020204030204" pitchFamily="34" charset="0"/>
              </a:rPr>
            </a:br>
            <a:r>
              <a:rPr lang="en-US" sz="2800" b="0" i="0" u="none" strike="noStrike" cap="none" dirty="0">
                <a:solidFill>
                  <a:srgbClr val="7F7F7F"/>
                </a:solidFill>
                <a:latin typeface="Calibri" panose="020F0502020204030204" pitchFamily="34" charset="0"/>
                <a:ea typeface="Calibri"/>
                <a:cs typeface="Calibri" panose="020F0502020204030204" pitchFamily="34" charset="0"/>
                <a:sym typeface="Calibri"/>
              </a:rPr>
              <a:t>Designer</a:t>
            </a:r>
            <a:br>
              <a:rPr lang="en-US" sz="2800" i="0" u="none" strike="noStrike" cap="none" dirty="0">
                <a:solidFill>
                  <a:srgbClr val="7F7F7F"/>
                </a:solidFill>
                <a:latin typeface="Calibri" panose="020F0502020204030204" pitchFamily="34" charset="0"/>
                <a:ea typeface="Calibri"/>
                <a:cs typeface="Calibri" panose="020F0502020204030204" pitchFamily="34" charset="0"/>
              </a:rPr>
            </a:br>
            <a:r>
              <a:rPr lang="en-US" sz="1050" dirty="0">
                <a:solidFill>
                  <a:srgbClr val="7F7F7F"/>
                </a:solidFill>
                <a:latin typeface="Calibri" panose="020F0502020204030204" pitchFamily="34" charset="0"/>
                <a:cs typeface="Calibri" panose="020F0502020204030204" pitchFamily="34" charset="0"/>
                <a:sym typeface="Calibri"/>
              </a:rPr>
              <a:t>Highly intuitive, powerful </a:t>
            </a:r>
            <a:r>
              <a:rPr lang="en-US" sz="1050" dirty="0">
                <a:solidFill>
                  <a:srgbClr val="7F7F7F"/>
                </a:solidFill>
                <a:latin typeface="Calibri" panose="020F0502020204030204" pitchFamily="34" charset="0"/>
                <a:cs typeface="Calibri" panose="020F0502020204030204" pitchFamily="34" charset="0"/>
              </a:rPr>
              <a:t>process mapping</a:t>
            </a:r>
            <a:r>
              <a:rPr lang="en-US" sz="1400" dirty="0">
                <a:latin typeface="Calibri" panose="020F0502020204030204" pitchFamily="34" charset="0"/>
                <a:cs typeface="Calibri" panose="020F0502020204030204" pitchFamily="34" charset="0"/>
              </a:rPr>
              <a:t> </a:t>
            </a:r>
          </a:p>
          <a:p>
            <a:pPr marL="0" lvl="1">
              <a:lnSpc>
                <a:spcPct val="80000"/>
              </a:lnSpc>
              <a:spcBef>
                <a:spcPts val="1500"/>
              </a:spcBef>
            </a:pPr>
            <a:r>
              <a:rPr lang="en-US" sz="2800" dirty="0">
                <a:solidFill>
                  <a:srgbClr val="7F7F7F"/>
                </a:solidFill>
                <a:latin typeface="Calibri" panose="020F0502020204030204" pitchFamily="34" charset="0"/>
                <a:cs typeface="Calibri" panose="020F0502020204030204" pitchFamily="34" charset="0"/>
              </a:rPr>
              <a:t>Activities library</a:t>
            </a:r>
          </a:p>
          <a:p>
            <a:pPr marL="0" lvl="1">
              <a:lnSpc>
                <a:spcPct val="80000"/>
              </a:lnSpc>
            </a:pPr>
            <a:r>
              <a:rPr lang="en-US" sz="1050" b="0" i="0" u="none" strike="noStrike" cap="none" dirty="0">
                <a:solidFill>
                  <a:srgbClr val="7F7F7F"/>
                </a:solidFill>
                <a:latin typeface="Calibri" panose="020F0502020204030204" pitchFamily="34" charset="0"/>
                <a:ea typeface="Calibri"/>
                <a:cs typeface="Calibri" panose="020F0502020204030204" pitchFamily="34" charset="0"/>
                <a:sym typeface="Calibri"/>
              </a:rPr>
              <a:t>Automate the applications you rely on including Microsof</a:t>
            </a:r>
            <a:r>
              <a:rPr lang="en-US" sz="1050" dirty="0">
                <a:solidFill>
                  <a:srgbClr val="7F7F7F"/>
                </a:solidFill>
                <a:latin typeface="Calibri" panose="020F0502020204030204" pitchFamily="34" charset="0"/>
                <a:ea typeface="Calibri"/>
                <a:cs typeface="Calibri" panose="020F0502020204030204" pitchFamily="34" charset="0"/>
                <a:sym typeface="Calibri"/>
              </a:rPr>
              <a:t>t Office, </a:t>
            </a:r>
            <a:r>
              <a:rPr lang="en-US" sz="1050" dirty="0" err="1">
                <a:solidFill>
                  <a:srgbClr val="7F7F7F"/>
                </a:solidFill>
                <a:latin typeface="Calibri" panose="020F0502020204030204" pitchFamily="34" charset="0"/>
                <a:ea typeface="Calibri"/>
                <a:cs typeface="Calibri" panose="020F0502020204030204" pitchFamily="34" charset="0"/>
                <a:sym typeface="Calibri"/>
              </a:rPr>
              <a:t>Gsuite</a:t>
            </a:r>
            <a:r>
              <a:rPr lang="en-US" sz="1050" dirty="0">
                <a:solidFill>
                  <a:srgbClr val="7F7F7F"/>
                </a:solidFill>
                <a:latin typeface="Calibri" panose="020F0502020204030204" pitchFamily="34" charset="0"/>
                <a:ea typeface="Calibri"/>
                <a:cs typeface="Calibri" panose="020F0502020204030204" pitchFamily="34" charset="0"/>
                <a:sym typeface="Calibri"/>
              </a:rPr>
              <a:t> and</a:t>
            </a:r>
          </a:p>
          <a:p>
            <a:pPr marL="0" lvl="1">
              <a:lnSpc>
                <a:spcPct val="80000"/>
              </a:lnSpc>
            </a:pPr>
            <a:r>
              <a:rPr lang="en-US" sz="1050" dirty="0">
                <a:solidFill>
                  <a:srgbClr val="7F7F7F"/>
                </a:solidFill>
                <a:latin typeface="Calibri" panose="020F0502020204030204" pitchFamily="34" charset="0"/>
                <a:ea typeface="Calibri"/>
                <a:cs typeface="Calibri" panose="020F0502020204030204" pitchFamily="34" charset="0"/>
                <a:sym typeface="Calibri"/>
              </a:rPr>
              <a:t>Line of business applications.</a:t>
            </a:r>
            <a:endParaRPr lang="en-US" sz="1050" b="0" i="0" u="none" strike="noStrike" cap="none" dirty="0">
              <a:solidFill>
                <a:srgbClr val="7F7F7F"/>
              </a:solidFill>
              <a:latin typeface="Calibri" panose="020F0502020204030204" pitchFamily="34" charset="0"/>
              <a:ea typeface="Calibri"/>
              <a:cs typeface="Calibri" panose="020F0502020204030204" pitchFamily="34" charset="0"/>
            </a:endParaRPr>
          </a:p>
          <a:p>
            <a:pPr marL="0" lvl="1">
              <a:lnSpc>
                <a:spcPct val="80000"/>
              </a:lnSpc>
              <a:spcBef>
                <a:spcPts val="1500"/>
              </a:spcBef>
            </a:pPr>
            <a:r>
              <a:rPr lang="en-US" sz="2800" dirty="0">
                <a:solidFill>
                  <a:srgbClr val="7F7F7F"/>
                </a:solidFill>
                <a:latin typeface="Calibri" panose="020F0502020204030204" pitchFamily="34" charset="0"/>
                <a:cs typeface="Calibri" panose="020F0502020204030204" pitchFamily="34" charset="0"/>
              </a:rPr>
              <a:t>Collaborative </a:t>
            </a:r>
            <a:r>
              <a:rPr lang="en-US" sz="2800" spc="-150" dirty="0">
                <a:solidFill>
                  <a:srgbClr val="7F7F7F"/>
                </a:solidFill>
                <a:latin typeface="Calibri" panose="020F0502020204030204" pitchFamily="34" charset="0"/>
                <a:cs typeface="Calibri" panose="020F0502020204030204" pitchFamily="34" charset="0"/>
              </a:rPr>
              <a:t>automation</a:t>
            </a:r>
            <a:br>
              <a:rPr lang="en-US" sz="2800" b="0" i="0" u="none" strike="noStrike" cap="none" dirty="0">
                <a:solidFill>
                  <a:srgbClr val="7F7F7F"/>
                </a:solidFill>
                <a:latin typeface="Calibri" panose="020F0502020204030204" pitchFamily="34" charset="0"/>
                <a:ea typeface="Calibri"/>
                <a:cs typeface="Calibri" panose="020F0502020204030204" pitchFamily="34" charset="0"/>
              </a:rPr>
            </a:br>
            <a:r>
              <a:rPr lang="en-US" sz="1050" b="0" i="0" u="none" strike="noStrike" cap="none" dirty="0">
                <a:solidFill>
                  <a:srgbClr val="7F7F7F"/>
                </a:solidFill>
                <a:latin typeface="Calibri" panose="020F0502020204030204" pitchFamily="34" charset="0"/>
                <a:ea typeface="Calibri"/>
                <a:cs typeface="Calibri" panose="020F0502020204030204" pitchFamily="34" charset="0"/>
                <a:sym typeface="Calibri"/>
              </a:rPr>
              <a:t>Share components across your organization or even in the Go! Marketplace</a:t>
            </a:r>
            <a:endParaRPr lang="en-US" sz="1400" dirty="0">
              <a:latin typeface="Calibri" panose="020F0502020204030204" pitchFamily="34" charset="0"/>
              <a:cs typeface="Calibri" panose="020F0502020204030204" pitchFamily="34" charset="0"/>
            </a:endParaRPr>
          </a:p>
          <a:p>
            <a:pPr marL="0" lvl="1">
              <a:lnSpc>
                <a:spcPct val="80000"/>
              </a:lnSpc>
              <a:spcBef>
                <a:spcPts val="1500"/>
              </a:spcBef>
            </a:pPr>
            <a:r>
              <a:rPr lang="en-US" sz="2800" dirty="0">
                <a:solidFill>
                  <a:srgbClr val="7F7F7F"/>
                </a:solidFill>
                <a:latin typeface="Calibri" panose="020F0502020204030204" pitchFamily="34" charset="0"/>
                <a:cs typeface="Calibri" panose="020F0502020204030204" pitchFamily="34" charset="0"/>
              </a:rPr>
              <a:t>Centralized insights and management</a:t>
            </a:r>
          </a:p>
          <a:p>
            <a:pPr marL="0" lvl="1">
              <a:lnSpc>
                <a:spcPct val="80000"/>
              </a:lnSpc>
              <a:spcBef>
                <a:spcPts val="1000"/>
              </a:spcBef>
            </a:pPr>
            <a:r>
              <a:rPr lang="en-US" sz="1050" dirty="0">
                <a:solidFill>
                  <a:srgbClr val="7F7F7F"/>
                </a:solidFill>
                <a:latin typeface="Calibri" panose="020F0502020204030204" pitchFamily="34" charset="0"/>
                <a:cs typeface="Calibri" panose="020F0502020204030204" pitchFamily="34" charset="0"/>
              </a:rPr>
              <a:t>Pre-built Analytics and Reporting with Kibana and Tableau</a:t>
            </a:r>
          </a:p>
          <a:p>
            <a:pPr marL="0" lvl="1">
              <a:lnSpc>
                <a:spcPct val="80000"/>
              </a:lnSpc>
              <a:spcBef>
                <a:spcPts val="1000"/>
              </a:spcBef>
            </a:pPr>
            <a:r>
              <a:rPr lang="en-US" sz="1050" dirty="0">
                <a:solidFill>
                  <a:srgbClr val="7F7F7F"/>
                </a:solidFill>
                <a:latin typeface="Calibri" panose="020F0502020204030204" pitchFamily="34" charset="0"/>
                <a:cs typeface="Calibri" panose="020F0502020204030204" pitchFamily="34" charset="0"/>
              </a:rPr>
              <a:t>Deployment configuration and upgrade tools</a:t>
            </a:r>
          </a:p>
        </p:txBody>
      </p:sp>
    </p:spTree>
    <p:extLst>
      <p:ext uri="{BB962C8B-B14F-4D97-AF65-F5344CB8AC3E}">
        <p14:creationId xmlns:p14="http://schemas.microsoft.com/office/powerpoint/2010/main" val="260538654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BAE1C-5178-4CAA-A4A7-8F5EBEF5372F}"/>
              </a:ext>
            </a:extLst>
          </p:cNvPr>
          <p:cNvSpPr>
            <a:spLocks noGrp="1"/>
          </p:cNvSpPr>
          <p:nvPr>
            <p:ph type="title"/>
          </p:nvPr>
        </p:nvSpPr>
        <p:spPr>
          <a:xfrm>
            <a:off x="3602736" y="365760"/>
            <a:ext cx="6173276" cy="978729"/>
          </a:xfrm>
        </p:spPr>
        <p:txBody>
          <a:bodyPr/>
          <a:lstStyle/>
          <a:p>
            <a:r>
              <a:rPr lang="en-US" dirty="0"/>
              <a:t>Faster design and implementation equals faster outcomes</a:t>
            </a:r>
          </a:p>
        </p:txBody>
      </p:sp>
      <p:grpSp>
        <p:nvGrpSpPr>
          <p:cNvPr id="36" name="Google Shape;418;p45">
            <a:extLst>
              <a:ext uri="{FF2B5EF4-FFF2-40B4-BE49-F238E27FC236}">
                <a16:creationId xmlns:a16="http://schemas.microsoft.com/office/drawing/2014/main" id="{AFD04585-7811-497E-9E79-7F25D78C47CD}"/>
              </a:ext>
            </a:extLst>
          </p:cNvPr>
          <p:cNvGrpSpPr/>
          <p:nvPr/>
        </p:nvGrpSpPr>
        <p:grpSpPr>
          <a:xfrm>
            <a:off x="3927121" y="1881615"/>
            <a:ext cx="8136596" cy="2169683"/>
            <a:chOff x="3927121" y="1662540"/>
            <a:chExt cx="8136596" cy="2169683"/>
          </a:xfrm>
        </p:grpSpPr>
        <p:sp>
          <p:nvSpPr>
            <p:cNvPr id="39" name="Google Shape;419;p45">
              <a:extLst>
                <a:ext uri="{FF2B5EF4-FFF2-40B4-BE49-F238E27FC236}">
                  <a16:creationId xmlns:a16="http://schemas.microsoft.com/office/drawing/2014/main" id="{311F7096-38E1-4B05-AE4D-60C595A908CA}"/>
                </a:ext>
              </a:extLst>
            </p:cNvPr>
            <p:cNvSpPr/>
            <p:nvPr/>
          </p:nvSpPr>
          <p:spPr>
            <a:xfrm>
              <a:off x="3927121" y="2083193"/>
              <a:ext cx="7396738" cy="1749030"/>
            </a:xfrm>
            <a:custGeom>
              <a:avLst/>
              <a:gdLst/>
              <a:ahLst/>
              <a:cxnLst/>
              <a:rect l="l" t="t" r="r" b="b"/>
              <a:pathLst>
                <a:path w="6697683" h="1330037" extrusionOk="0">
                  <a:moveTo>
                    <a:pt x="0" y="1330036"/>
                  </a:moveTo>
                  <a:lnTo>
                    <a:pt x="4892634" y="1330037"/>
                  </a:lnTo>
                  <a:cubicBezTo>
                    <a:pt x="5890162" y="1298369"/>
                    <a:pt x="6536905" y="631497"/>
                    <a:pt x="6697683" y="0"/>
                  </a:cubicBezTo>
                </a:path>
              </a:pathLst>
            </a:custGeom>
            <a:noFill/>
            <a:ln w="254000" cap="rnd" cmpd="sng">
              <a:solidFill>
                <a:srgbClr val="97DE8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42" name="Google Shape;420;p45">
              <a:extLst>
                <a:ext uri="{FF2B5EF4-FFF2-40B4-BE49-F238E27FC236}">
                  <a16:creationId xmlns:a16="http://schemas.microsoft.com/office/drawing/2014/main" id="{CE9E3788-FD46-4753-8724-2B1474D294FB}"/>
                </a:ext>
              </a:extLst>
            </p:cNvPr>
            <p:cNvSpPr/>
            <p:nvPr/>
          </p:nvSpPr>
          <p:spPr>
            <a:xfrm rot="-2927403">
              <a:off x="10590786" y="2007417"/>
              <a:ext cx="1346369" cy="947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3" name="Google Shape;421;p45">
            <a:extLst>
              <a:ext uri="{FF2B5EF4-FFF2-40B4-BE49-F238E27FC236}">
                <a16:creationId xmlns:a16="http://schemas.microsoft.com/office/drawing/2014/main" id="{C587D9BA-2830-45A6-BB34-EA8360DCEA9E}"/>
              </a:ext>
            </a:extLst>
          </p:cNvPr>
          <p:cNvSpPr/>
          <p:nvPr/>
        </p:nvSpPr>
        <p:spPr>
          <a:xfrm>
            <a:off x="3637916" y="2642515"/>
            <a:ext cx="7487505" cy="17463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22;p45">
            <a:extLst>
              <a:ext uri="{FF2B5EF4-FFF2-40B4-BE49-F238E27FC236}">
                <a16:creationId xmlns:a16="http://schemas.microsoft.com/office/drawing/2014/main" id="{0E23EFC0-379E-47A4-882C-895C30BACE26}"/>
              </a:ext>
            </a:extLst>
          </p:cNvPr>
          <p:cNvSpPr txBox="1"/>
          <p:nvPr/>
        </p:nvSpPr>
        <p:spPr>
          <a:xfrm>
            <a:off x="8902989" y="2072251"/>
            <a:ext cx="2278708" cy="346249"/>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accent5"/>
              </a:buClr>
              <a:buSzPts val="1800"/>
              <a:buFont typeface="Verdana"/>
              <a:buNone/>
            </a:pPr>
            <a:r>
              <a:rPr lang="en-US" sz="1800">
                <a:solidFill>
                  <a:srgbClr val="FF6900"/>
                </a:solidFill>
                <a:latin typeface="Calibri"/>
                <a:ea typeface="Calibri"/>
                <a:cs typeface="Calibri"/>
                <a:sym typeface="Calibri"/>
              </a:rPr>
              <a:t>Easy to use</a:t>
            </a:r>
            <a:endParaRPr>
              <a:solidFill>
                <a:srgbClr val="FF6900"/>
              </a:solidFill>
            </a:endParaRPr>
          </a:p>
        </p:txBody>
      </p:sp>
      <p:sp>
        <p:nvSpPr>
          <p:cNvPr id="45" name="Google Shape;423;p45">
            <a:extLst>
              <a:ext uri="{FF2B5EF4-FFF2-40B4-BE49-F238E27FC236}">
                <a16:creationId xmlns:a16="http://schemas.microsoft.com/office/drawing/2014/main" id="{61FD50BB-A89B-425B-A942-C65BF9E4FEEA}"/>
              </a:ext>
            </a:extLst>
          </p:cNvPr>
          <p:cNvSpPr txBox="1"/>
          <p:nvPr/>
        </p:nvSpPr>
        <p:spPr>
          <a:xfrm>
            <a:off x="3678189" y="3427898"/>
            <a:ext cx="2332704" cy="34624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5"/>
              </a:buClr>
              <a:buSzPts val="1800"/>
              <a:buFont typeface="Verdana"/>
              <a:buNone/>
            </a:pPr>
            <a:r>
              <a:rPr lang="en-US" sz="1800" dirty="0">
                <a:solidFill>
                  <a:srgbClr val="FF6900"/>
                </a:solidFill>
                <a:latin typeface="Calibri"/>
                <a:cs typeface="Calibri"/>
                <a:sym typeface="Calibri"/>
              </a:rPr>
              <a:t>Fast development</a:t>
            </a:r>
            <a:endParaRPr lang="en-US" dirty="0">
              <a:solidFill>
                <a:srgbClr val="FF6900"/>
              </a:solidFill>
            </a:endParaRPr>
          </a:p>
        </p:txBody>
      </p:sp>
      <p:cxnSp>
        <p:nvCxnSpPr>
          <p:cNvPr id="46" name="Google Shape;425;p45">
            <a:extLst>
              <a:ext uri="{FF2B5EF4-FFF2-40B4-BE49-F238E27FC236}">
                <a16:creationId xmlns:a16="http://schemas.microsoft.com/office/drawing/2014/main" id="{59B6FB39-1E49-4E82-BF56-918516FA1650}"/>
              </a:ext>
            </a:extLst>
          </p:cNvPr>
          <p:cNvCxnSpPr/>
          <p:nvPr/>
        </p:nvCxnSpPr>
        <p:spPr>
          <a:xfrm>
            <a:off x="5216524" y="4074669"/>
            <a:ext cx="0" cy="365760"/>
          </a:xfrm>
          <a:prstGeom prst="straightConnector1">
            <a:avLst/>
          </a:prstGeom>
          <a:noFill/>
          <a:ln w="38100" cap="flat" cmpd="sng">
            <a:solidFill>
              <a:srgbClr val="2372B2"/>
            </a:solidFill>
            <a:prstDash val="solid"/>
            <a:miter lim="800000"/>
            <a:headEnd type="none" w="sm" len="sm"/>
            <a:tailEnd type="none" w="sm" len="sm"/>
          </a:ln>
        </p:spPr>
      </p:cxnSp>
      <p:sp>
        <p:nvSpPr>
          <p:cNvPr id="47" name="Google Shape;426;p45">
            <a:extLst>
              <a:ext uri="{FF2B5EF4-FFF2-40B4-BE49-F238E27FC236}">
                <a16:creationId xmlns:a16="http://schemas.microsoft.com/office/drawing/2014/main" id="{C9D5D217-74B9-485B-A8C8-8586C85AC96F}"/>
              </a:ext>
            </a:extLst>
          </p:cNvPr>
          <p:cNvSpPr/>
          <p:nvPr/>
        </p:nvSpPr>
        <p:spPr>
          <a:xfrm>
            <a:off x="4608885" y="4529861"/>
            <a:ext cx="262432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6900"/>
                </a:solidFill>
                <a:latin typeface="Calibri"/>
                <a:ea typeface="Calibri"/>
                <a:cs typeface="Calibri"/>
                <a:sym typeface="Calibri"/>
              </a:rPr>
              <a:t>User Enablement</a:t>
            </a:r>
            <a:endParaRPr>
              <a:solidFill>
                <a:srgbClr val="FF6900"/>
              </a:solidFill>
            </a:endParaRPr>
          </a:p>
        </p:txBody>
      </p:sp>
      <p:grpSp>
        <p:nvGrpSpPr>
          <p:cNvPr id="48" name="Google Shape;427;p45">
            <a:extLst>
              <a:ext uri="{FF2B5EF4-FFF2-40B4-BE49-F238E27FC236}">
                <a16:creationId xmlns:a16="http://schemas.microsoft.com/office/drawing/2014/main" id="{DE966BB1-D500-4259-89EE-41277A433350}"/>
              </a:ext>
            </a:extLst>
          </p:cNvPr>
          <p:cNvGrpSpPr/>
          <p:nvPr/>
        </p:nvGrpSpPr>
        <p:grpSpPr>
          <a:xfrm>
            <a:off x="3973808" y="4971125"/>
            <a:ext cx="4280723" cy="1685077"/>
            <a:chOff x="3687877" y="5029880"/>
            <a:chExt cx="4017618" cy="1685077"/>
          </a:xfrm>
        </p:grpSpPr>
        <p:sp>
          <p:nvSpPr>
            <p:cNvPr id="50" name="Google Shape;428;p45">
              <a:extLst>
                <a:ext uri="{FF2B5EF4-FFF2-40B4-BE49-F238E27FC236}">
                  <a16:creationId xmlns:a16="http://schemas.microsoft.com/office/drawing/2014/main" id="{44EC7B6F-3382-4034-B74E-D22DBF21F3DD}"/>
                </a:ext>
              </a:extLst>
            </p:cNvPr>
            <p:cNvSpPr/>
            <p:nvPr/>
          </p:nvSpPr>
          <p:spPr>
            <a:xfrm>
              <a:off x="4737521" y="5029880"/>
              <a:ext cx="2967974" cy="1685077"/>
            </a:xfrm>
            <a:prstGeom prst="rect">
              <a:avLst/>
            </a:prstGeom>
            <a:noFill/>
            <a:ln>
              <a:noFill/>
            </a:ln>
          </p:spPr>
          <p:txBody>
            <a:bodyPr spcFirstLastPara="1" wrap="square" lIns="91425" tIns="45700" rIns="91425" bIns="45700" anchor="t" anchorCtr="0">
              <a:noAutofit/>
            </a:bodyPr>
            <a:lstStyle/>
            <a:p>
              <a:pPr marL="115888" marR="0" lvl="0" indent="-115888" algn="l" rtl="0">
                <a:spcBef>
                  <a:spcPts val="0"/>
                </a:spcBef>
                <a:spcAft>
                  <a:spcPts val="0"/>
                </a:spcAft>
                <a:buClr>
                  <a:srgbClr val="FF6900"/>
                </a:buClr>
                <a:buSzPct val="89000"/>
                <a:buFont typeface="Arial"/>
                <a:buChar char="•"/>
              </a:pPr>
              <a:r>
                <a:rPr lang="en-US" sz="1200" dirty="0">
                  <a:solidFill>
                    <a:srgbClr val="7F7F7F"/>
                  </a:solidFill>
                  <a:latin typeface="Calibri"/>
                  <a:ea typeface="Calibri"/>
                  <a:cs typeface="Calibri"/>
                  <a:sym typeface="Calibri"/>
                </a:rPr>
                <a:t>Reducing technical skill dependencies and increasing ease-of-use. </a:t>
              </a:r>
              <a:endParaRPr dirty="0"/>
            </a:p>
            <a:p>
              <a:pPr marL="115888" marR="0" lvl="0" indent="-115888" algn="l" rtl="0">
                <a:spcBef>
                  <a:spcPts val="300"/>
                </a:spcBef>
                <a:spcAft>
                  <a:spcPts val="0"/>
                </a:spcAft>
                <a:buClr>
                  <a:srgbClr val="FF6900"/>
                </a:buClr>
                <a:buSzPct val="89000"/>
                <a:buFont typeface="Arial"/>
                <a:buChar char="•"/>
              </a:pPr>
              <a:r>
                <a:rPr lang="en-US" sz="1200" dirty="0">
                  <a:solidFill>
                    <a:srgbClr val="7F7F7F"/>
                  </a:solidFill>
                  <a:latin typeface="Calibri"/>
                  <a:ea typeface="Calibri"/>
                  <a:cs typeface="Calibri"/>
                  <a:sym typeface="Calibri"/>
                </a:rPr>
                <a:t>Fast implementation and deployment of automations.</a:t>
              </a:r>
            </a:p>
            <a:p>
              <a:pPr marL="115888" indent="-115888">
                <a:spcBef>
                  <a:spcPts val="300"/>
                </a:spcBef>
                <a:buClr>
                  <a:srgbClr val="FF6900"/>
                </a:buClr>
                <a:buSzPct val="89000"/>
                <a:buFont typeface="Arial"/>
                <a:buChar char="•"/>
              </a:pPr>
              <a:r>
                <a:rPr lang="en-US" sz="1200" dirty="0">
                  <a:solidFill>
                    <a:srgbClr val="7F7F7F"/>
                  </a:solidFill>
                  <a:latin typeface="Calibri"/>
                  <a:cs typeface="Calibri"/>
                </a:rPr>
                <a:t>Visually document business process rules</a:t>
              </a:r>
            </a:p>
            <a:p>
              <a:pPr marL="115888" indent="-115888">
                <a:spcBef>
                  <a:spcPts val="300"/>
                </a:spcBef>
                <a:buClr>
                  <a:srgbClr val="FF6900"/>
                </a:buClr>
                <a:buSzPct val="89000"/>
                <a:buFont typeface="Arial"/>
                <a:buChar char="•"/>
              </a:pPr>
              <a:r>
                <a:rPr lang="en-US" sz="1200" dirty="0">
                  <a:solidFill>
                    <a:srgbClr val="7F7F7F"/>
                  </a:solidFill>
                  <a:latin typeface="Calibri"/>
                  <a:cs typeface="Calibri"/>
                </a:rPr>
                <a:t>Assigned customer success managers to support rapid deployment</a:t>
              </a:r>
            </a:p>
            <a:p>
              <a:pPr marL="115888" indent="-115888">
                <a:spcBef>
                  <a:spcPts val="300"/>
                </a:spcBef>
                <a:buClr>
                  <a:srgbClr val="FF6900"/>
                </a:buClr>
                <a:buSzPct val="89000"/>
                <a:buFont typeface="Arial"/>
                <a:buChar char="•"/>
              </a:pPr>
              <a:r>
                <a:rPr lang="en-US" sz="1200" dirty="0">
                  <a:solidFill>
                    <a:srgbClr val="7F7F7F"/>
                  </a:solidFill>
                  <a:latin typeface="Calibri"/>
                  <a:cs typeface="Calibri"/>
                </a:rPr>
                <a:t>Partner ecosystem to fill augment skills and technology</a:t>
              </a:r>
              <a:endParaRPr sz="1200" dirty="0">
                <a:solidFill>
                  <a:srgbClr val="7F7F7F"/>
                </a:solidFill>
                <a:latin typeface="Calibri"/>
                <a:cs typeface="Calibri"/>
              </a:endParaRPr>
            </a:p>
          </p:txBody>
        </p:sp>
        <p:pic>
          <p:nvPicPr>
            <p:cNvPr id="52" name="Google Shape;429;p45">
              <a:extLst>
                <a:ext uri="{FF2B5EF4-FFF2-40B4-BE49-F238E27FC236}">
                  <a16:creationId xmlns:a16="http://schemas.microsoft.com/office/drawing/2014/main" id="{3AC6B320-C477-4F7A-9C17-89733803B03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687877" y="5096030"/>
              <a:ext cx="773043" cy="1065986"/>
            </a:xfrm>
            <a:prstGeom prst="rect">
              <a:avLst/>
            </a:prstGeom>
            <a:noFill/>
            <a:ln>
              <a:noFill/>
            </a:ln>
          </p:spPr>
        </p:pic>
      </p:grpSp>
      <p:cxnSp>
        <p:nvCxnSpPr>
          <p:cNvPr id="53" name="Google Shape;430;p45">
            <a:extLst>
              <a:ext uri="{FF2B5EF4-FFF2-40B4-BE49-F238E27FC236}">
                <a16:creationId xmlns:a16="http://schemas.microsoft.com/office/drawing/2014/main" id="{156034A2-2A83-402D-82E1-90E71F5177D8}"/>
              </a:ext>
            </a:extLst>
          </p:cNvPr>
          <p:cNvCxnSpPr/>
          <p:nvPr/>
        </p:nvCxnSpPr>
        <p:spPr>
          <a:xfrm>
            <a:off x="10066799" y="3887688"/>
            <a:ext cx="0" cy="430003"/>
          </a:xfrm>
          <a:prstGeom prst="straightConnector1">
            <a:avLst/>
          </a:prstGeom>
          <a:noFill/>
          <a:ln w="38100" cap="flat" cmpd="sng">
            <a:solidFill>
              <a:srgbClr val="2372B2"/>
            </a:solidFill>
            <a:prstDash val="solid"/>
            <a:miter lim="800000"/>
            <a:headEnd type="none" w="sm" len="sm"/>
            <a:tailEnd type="none" w="sm" len="sm"/>
          </a:ln>
        </p:spPr>
      </p:cxnSp>
      <p:sp>
        <p:nvSpPr>
          <p:cNvPr id="54" name="Google Shape;431;p45">
            <a:extLst>
              <a:ext uri="{FF2B5EF4-FFF2-40B4-BE49-F238E27FC236}">
                <a16:creationId xmlns:a16="http://schemas.microsoft.com/office/drawing/2014/main" id="{3CB7A214-FE4E-4C1F-91E6-AA8FC4DD3503}"/>
              </a:ext>
            </a:extLst>
          </p:cNvPr>
          <p:cNvSpPr/>
          <p:nvPr/>
        </p:nvSpPr>
        <p:spPr>
          <a:xfrm>
            <a:off x="9017360" y="4265089"/>
            <a:ext cx="2146453" cy="35682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6900"/>
                </a:solidFill>
                <a:latin typeface="Calibri"/>
                <a:cs typeface="Calibri"/>
                <a:sym typeface="Calibri"/>
              </a:rPr>
              <a:t>Connect to Community</a:t>
            </a:r>
            <a:endParaRPr>
              <a:solidFill>
                <a:srgbClr val="FF6900"/>
              </a:solidFill>
            </a:endParaRPr>
          </a:p>
        </p:txBody>
      </p:sp>
      <p:grpSp>
        <p:nvGrpSpPr>
          <p:cNvPr id="55" name="Google Shape;432;p45">
            <a:extLst>
              <a:ext uri="{FF2B5EF4-FFF2-40B4-BE49-F238E27FC236}">
                <a16:creationId xmlns:a16="http://schemas.microsoft.com/office/drawing/2014/main" id="{6F0B68A2-954E-4B4B-BCCF-375F8CCEB0DE}"/>
              </a:ext>
            </a:extLst>
          </p:cNvPr>
          <p:cNvGrpSpPr/>
          <p:nvPr/>
        </p:nvGrpSpPr>
        <p:grpSpPr>
          <a:xfrm>
            <a:off x="8254531" y="4876145"/>
            <a:ext cx="3732871" cy="1721880"/>
            <a:chOff x="7979164" y="4914030"/>
            <a:chExt cx="3732871" cy="1721880"/>
          </a:xfrm>
        </p:grpSpPr>
        <p:sp>
          <p:nvSpPr>
            <p:cNvPr id="56" name="Google Shape;433;p45">
              <a:extLst>
                <a:ext uri="{FF2B5EF4-FFF2-40B4-BE49-F238E27FC236}">
                  <a16:creationId xmlns:a16="http://schemas.microsoft.com/office/drawing/2014/main" id="{D64A8C50-7C04-40B8-8ABC-05207FB96B0A}"/>
                </a:ext>
              </a:extLst>
            </p:cNvPr>
            <p:cNvSpPr/>
            <p:nvPr/>
          </p:nvSpPr>
          <p:spPr>
            <a:xfrm>
              <a:off x="8665678" y="4950833"/>
              <a:ext cx="3046357" cy="1685077"/>
            </a:xfrm>
            <a:prstGeom prst="rect">
              <a:avLst/>
            </a:prstGeom>
            <a:noFill/>
            <a:ln>
              <a:noFill/>
            </a:ln>
          </p:spPr>
          <p:txBody>
            <a:bodyPr spcFirstLastPara="1" wrap="square" lIns="91425" tIns="45700" rIns="91425" bIns="45700" anchor="t" anchorCtr="0">
              <a:noAutofit/>
            </a:bodyPr>
            <a:lstStyle/>
            <a:p>
              <a:pPr marL="115888" indent="-115888">
                <a:buClr>
                  <a:srgbClr val="FF6900"/>
                </a:buClr>
                <a:buSzPct val="89000"/>
                <a:buChar char="•"/>
              </a:pPr>
              <a:r>
                <a:rPr lang="en-US" sz="1200" dirty="0">
                  <a:solidFill>
                    <a:srgbClr val="7F7F7F"/>
                  </a:solidFill>
                  <a:latin typeface="Calibri"/>
                  <a:cs typeface="Calibri"/>
                  <a:sym typeface="Calibri"/>
                </a:rPr>
                <a:t>Download, share, and reuse automation accelerators from Go!</a:t>
              </a:r>
              <a:endParaRPr sz="1200" dirty="0">
                <a:solidFill>
                  <a:srgbClr val="7F7F7F"/>
                </a:solidFill>
                <a:latin typeface="Calibri"/>
                <a:cs typeface="Calibri"/>
              </a:endParaRPr>
            </a:p>
            <a:p>
              <a:pPr marL="115888" indent="-115888">
                <a:buClr>
                  <a:srgbClr val="FF6900"/>
                </a:buClr>
                <a:buSzPct val="89000"/>
                <a:buChar char="•"/>
              </a:pPr>
              <a:r>
                <a:rPr lang="en-US" sz="1200" dirty="0">
                  <a:solidFill>
                    <a:srgbClr val="7F7F7F"/>
                  </a:solidFill>
                  <a:latin typeface="Calibri"/>
                  <a:cs typeface="Calibri"/>
                  <a:sym typeface="Calibri"/>
                </a:rPr>
                <a:t>Complimentary  and comprehensive training in Academy</a:t>
              </a:r>
            </a:p>
            <a:p>
              <a:pPr marL="115888" indent="-115888">
                <a:buClr>
                  <a:srgbClr val="FF6900"/>
                </a:buClr>
                <a:buSzPct val="89000"/>
                <a:buChar char="•"/>
              </a:pPr>
              <a:r>
                <a:rPr lang="en-US" sz="1200" dirty="0">
                  <a:solidFill>
                    <a:srgbClr val="7F7F7F"/>
                  </a:solidFill>
                  <a:latin typeface="Calibri"/>
                  <a:cs typeface="Calibri"/>
                  <a:sym typeface="Calibri"/>
                </a:rPr>
                <a:t>Trial versions to accelerate usage</a:t>
              </a:r>
              <a:endParaRPr sz="1200" dirty="0">
                <a:solidFill>
                  <a:srgbClr val="7F7F7F"/>
                </a:solidFill>
                <a:latin typeface="Calibri"/>
                <a:cs typeface="Calibri"/>
              </a:endParaRPr>
            </a:p>
            <a:p>
              <a:pPr marL="115888" indent="-115888">
                <a:buClr>
                  <a:srgbClr val="FF6900"/>
                </a:buClr>
                <a:buSzPct val="89000"/>
                <a:buChar char="•"/>
              </a:pPr>
              <a:r>
                <a:rPr lang="en-US" sz="1200" dirty="0">
                  <a:solidFill>
                    <a:srgbClr val="7F7F7F"/>
                  </a:solidFill>
                  <a:latin typeface="Calibri"/>
                  <a:cs typeface="Calibri"/>
                  <a:sym typeface="Calibri"/>
                </a:rPr>
                <a:t>Access to forum for speedy issue resolution</a:t>
              </a:r>
            </a:p>
          </p:txBody>
        </p:sp>
        <p:pic>
          <p:nvPicPr>
            <p:cNvPr id="57" name="Google Shape;434;p45">
              <a:extLst>
                <a:ext uri="{FF2B5EF4-FFF2-40B4-BE49-F238E27FC236}">
                  <a16:creationId xmlns:a16="http://schemas.microsoft.com/office/drawing/2014/main" id="{2A9F525C-2F1F-429A-B7B1-2B45D289F05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979164" y="4914030"/>
              <a:ext cx="679775" cy="679775"/>
            </a:xfrm>
            <a:prstGeom prst="rect">
              <a:avLst/>
            </a:prstGeom>
            <a:noFill/>
            <a:ln>
              <a:noFill/>
            </a:ln>
          </p:spPr>
        </p:pic>
      </p:grpSp>
      <p:grpSp>
        <p:nvGrpSpPr>
          <p:cNvPr id="58" name="Google Shape;435;p45">
            <a:extLst>
              <a:ext uri="{FF2B5EF4-FFF2-40B4-BE49-F238E27FC236}">
                <a16:creationId xmlns:a16="http://schemas.microsoft.com/office/drawing/2014/main" id="{BDFC2FA0-AE3F-4261-A346-9E580E2A46A7}"/>
              </a:ext>
            </a:extLst>
          </p:cNvPr>
          <p:cNvGrpSpPr/>
          <p:nvPr/>
        </p:nvGrpSpPr>
        <p:grpSpPr>
          <a:xfrm>
            <a:off x="3765825" y="2184990"/>
            <a:ext cx="7721271" cy="1985664"/>
            <a:chOff x="4293164" y="1880287"/>
            <a:chExt cx="7082268" cy="1985664"/>
          </a:xfrm>
        </p:grpSpPr>
        <p:sp>
          <p:nvSpPr>
            <p:cNvPr id="59" name="Google Shape;436;p45">
              <a:extLst>
                <a:ext uri="{FF2B5EF4-FFF2-40B4-BE49-F238E27FC236}">
                  <a16:creationId xmlns:a16="http://schemas.microsoft.com/office/drawing/2014/main" id="{A4907566-DC9A-43A2-9AAB-8F1805F39716}"/>
                </a:ext>
              </a:extLst>
            </p:cNvPr>
            <p:cNvSpPr/>
            <p:nvPr/>
          </p:nvSpPr>
          <p:spPr>
            <a:xfrm>
              <a:off x="4404710" y="2014497"/>
              <a:ext cx="6838248" cy="1749030"/>
            </a:xfrm>
            <a:custGeom>
              <a:avLst/>
              <a:gdLst/>
              <a:ahLst/>
              <a:cxnLst/>
              <a:rect l="l" t="t" r="r" b="b"/>
              <a:pathLst>
                <a:path w="6697683" h="1330037" extrusionOk="0">
                  <a:moveTo>
                    <a:pt x="0" y="1330036"/>
                  </a:moveTo>
                  <a:lnTo>
                    <a:pt x="4892634" y="1330037"/>
                  </a:lnTo>
                  <a:cubicBezTo>
                    <a:pt x="5890162" y="1298369"/>
                    <a:pt x="6536905" y="631497"/>
                    <a:pt x="6697683" y="0"/>
                  </a:cubicBezTo>
                </a:path>
              </a:pathLst>
            </a:custGeom>
            <a:noFill/>
            <a:ln w="50800" cap="rnd" cmpd="sng">
              <a:solidFill>
                <a:srgbClr val="2372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60" name="Google Shape;437;p45">
              <a:extLst>
                <a:ext uri="{FF2B5EF4-FFF2-40B4-BE49-F238E27FC236}">
                  <a16:creationId xmlns:a16="http://schemas.microsoft.com/office/drawing/2014/main" id="{B2318C5A-DC9C-4A53-9F1A-9A7A1C8273E1}"/>
                </a:ext>
              </a:extLst>
            </p:cNvPr>
            <p:cNvSpPr/>
            <p:nvPr/>
          </p:nvSpPr>
          <p:spPr>
            <a:xfrm>
              <a:off x="11155976" y="1880287"/>
              <a:ext cx="219456" cy="219456"/>
            </a:xfrm>
            <a:prstGeom prst="ellipse">
              <a:avLst/>
            </a:prstGeom>
            <a:solidFill>
              <a:schemeClr val="lt1"/>
            </a:solidFill>
            <a:ln w="50800" cap="flat" cmpd="sng">
              <a:solidFill>
                <a:srgbClr val="2372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61" name="Google Shape;438;p45">
              <a:extLst>
                <a:ext uri="{FF2B5EF4-FFF2-40B4-BE49-F238E27FC236}">
                  <a16:creationId xmlns:a16="http://schemas.microsoft.com/office/drawing/2014/main" id="{85970C41-3843-4CFC-9CAB-737787FC7D1E}"/>
                </a:ext>
              </a:extLst>
            </p:cNvPr>
            <p:cNvSpPr/>
            <p:nvPr/>
          </p:nvSpPr>
          <p:spPr>
            <a:xfrm>
              <a:off x="4293164" y="3646495"/>
              <a:ext cx="219456" cy="219456"/>
            </a:xfrm>
            <a:prstGeom prst="ellipse">
              <a:avLst/>
            </a:prstGeom>
            <a:solidFill>
              <a:schemeClr val="lt1"/>
            </a:solidFill>
            <a:ln w="50800" cap="flat" cmpd="sng">
              <a:solidFill>
                <a:srgbClr val="2372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alibri"/>
                <a:ea typeface="Calibri"/>
                <a:cs typeface="Calibri"/>
                <a:sym typeface="Calibri"/>
              </a:endParaRPr>
            </a:p>
          </p:txBody>
        </p:sp>
      </p:grpSp>
      <p:grpSp>
        <p:nvGrpSpPr>
          <p:cNvPr id="62" name="Google Shape;439;p45">
            <a:extLst>
              <a:ext uri="{FF2B5EF4-FFF2-40B4-BE49-F238E27FC236}">
                <a16:creationId xmlns:a16="http://schemas.microsoft.com/office/drawing/2014/main" id="{67FD5B88-A37E-4C0E-8137-617905AA0ADE}"/>
              </a:ext>
            </a:extLst>
          </p:cNvPr>
          <p:cNvGrpSpPr/>
          <p:nvPr/>
        </p:nvGrpSpPr>
        <p:grpSpPr>
          <a:xfrm>
            <a:off x="5419493" y="2287225"/>
            <a:ext cx="2044163" cy="1764294"/>
            <a:chOff x="5421748" y="2068150"/>
            <a:chExt cx="1990484" cy="1764294"/>
          </a:xfrm>
        </p:grpSpPr>
        <p:pic>
          <p:nvPicPr>
            <p:cNvPr id="63" name="Google Shape;440;p45">
              <a:extLst>
                <a:ext uri="{FF2B5EF4-FFF2-40B4-BE49-F238E27FC236}">
                  <a16:creationId xmlns:a16="http://schemas.microsoft.com/office/drawing/2014/main" id="{B1AE30E5-2456-46E7-92BA-4194B3DB242E}"/>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421748" y="2068150"/>
              <a:ext cx="1017327" cy="658270"/>
            </a:xfrm>
            <a:prstGeom prst="rect">
              <a:avLst/>
            </a:prstGeom>
            <a:noFill/>
            <a:ln>
              <a:noFill/>
            </a:ln>
          </p:spPr>
        </p:pic>
        <p:cxnSp>
          <p:nvCxnSpPr>
            <p:cNvPr id="64" name="Google Shape;441;p45">
              <a:extLst>
                <a:ext uri="{FF2B5EF4-FFF2-40B4-BE49-F238E27FC236}">
                  <a16:creationId xmlns:a16="http://schemas.microsoft.com/office/drawing/2014/main" id="{FEC85CB1-3C01-491E-9B51-CCE1B1ABDC0A}"/>
                </a:ext>
              </a:extLst>
            </p:cNvPr>
            <p:cNvCxnSpPr/>
            <p:nvPr/>
          </p:nvCxnSpPr>
          <p:spPr>
            <a:xfrm>
              <a:off x="7412232" y="3358797"/>
              <a:ext cx="0" cy="473647"/>
            </a:xfrm>
            <a:prstGeom prst="straightConnector1">
              <a:avLst/>
            </a:prstGeom>
            <a:noFill/>
            <a:ln w="38100" cap="flat" cmpd="sng">
              <a:solidFill>
                <a:srgbClr val="2372B2"/>
              </a:solidFill>
              <a:prstDash val="solid"/>
              <a:miter lim="800000"/>
              <a:headEnd type="none" w="sm" len="sm"/>
              <a:tailEnd type="none" w="sm" len="sm"/>
            </a:ln>
          </p:spPr>
        </p:cxnSp>
      </p:grpSp>
      <p:sp>
        <p:nvSpPr>
          <p:cNvPr id="65" name="Google Shape;442;p45">
            <a:extLst>
              <a:ext uri="{FF2B5EF4-FFF2-40B4-BE49-F238E27FC236}">
                <a16:creationId xmlns:a16="http://schemas.microsoft.com/office/drawing/2014/main" id="{21C4A62D-4E35-49B0-AF02-8DDE64AD1B52}"/>
              </a:ext>
            </a:extLst>
          </p:cNvPr>
          <p:cNvSpPr/>
          <p:nvPr/>
        </p:nvSpPr>
        <p:spPr>
          <a:xfrm>
            <a:off x="6446535" y="1405371"/>
            <a:ext cx="2782956" cy="1793352"/>
          </a:xfrm>
          <a:prstGeom prst="rect">
            <a:avLst/>
          </a:prstGeom>
          <a:noFill/>
          <a:ln>
            <a:noFill/>
          </a:ln>
        </p:spPr>
        <p:txBody>
          <a:bodyPr spcFirstLastPara="1" wrap="square" lIns="91425" tIns="45700" rIns="91425" bIns="45700" anchor="t" anchorCtr="0">
            <a:noAutofit/>
          </a:bodyPr>
          <a:lstStyle/>
          <a:p>
            <a:pPr marL="115888" indent="-115888">
              <a:buClr>
                <a:srgbClr val="FF6900"/>
              </a:buClr>
              <a:buSzPct val="89000"/>
              <a:buChar char="•"/>
            </a:pPr>
            <a:r>
              <a:rPr lang="en-US" sz="1200" dirty="0">
                <a:solidFill>
                  <a:srgbClr val="7F7F7F"/>
                </a:solidFill>
                <a:latin typeface="Calibri"/>
                <a:cs typeface="Calibri"/>
                <a:sym typeface="Calibri"/>
              </a:rPr>
              <a:t>Operates in all customer environments</a:t>
            </a:r>
            <a:endParaRPr lang="en-US" sz="1200" dirty="0">
              <a:solidFill>
                <a:srgbClr val="7F7F7F"/>
              </a:solidFill>
              <a:latin typeface="Calibri"/>
              <a:cs typeface="Calibri"/>
            </a:endParaRPr>
          </a:p>
          <a:p>
            <a:pPr marL="115888" indent="-115888">
              <a:buClr>
                <a:srgbClr val="FF6900"/>
              </a:buClr>
              <a:buSzPct val="89000"/>
              <a:buChar char="•"/>
            </a:pPr>
            <a:r>
              <a:rPr lang="en-US" sz="1200" dirty="0">
                <a:solidFill>
                  <a:srgbClr val="7F7F7F"/>
                </a:solidFill>
                <a:latin typeface="Calibri"/>
                <a:cs typeface="Calibri"/>
                <a:sym typeface="Calibri"/>
              </a:rPr>
              <a:t>Integrates with your existing technology stack</a:t>
            </a:r>
          </a:p>
          <a:p>
            <a:pPr marL="115888" indent="-115888">
              <a:buClr>
                <a:srgbClr val="FF6900"/>
              </a:buClr>
              <a:buSzPct val="89000"/>
              <a:buChar char="•"/>
            </a:pPr>
            <a:r>
              <a:rPr lang="en-US" sz="1200" dirty="0">
                <a:solidFill>
                  <a:srgbClr val="7F7F7F"/>
                </a:solidFill>
                <a:latin typeface="Calibri"/>
                <a:cs typeface="Calibri"/>
                <a:sym typeface="Calibri"/>
              </a:rPr>
              <a:t>Reporting built in Analytics provided by Tableau and Kibana integrations</a:t>
            </a:r>
            <a:endParaRPr lang="en-US" sz="1200" dirty="0">
              <a:solidFill>
                <a:srgbClr val="7F7F7F"/>
              </a:solidFill>
              <a:latin typeface="Calibri"/>
              <a:cs typeface="Calibri"/>
            </a:endParaRPr>
          </a:p>
          <a:p>
            <a:pPr marL="115888" indent="-115888">
              <a:buClr>
                <a:srgbClr val="FF6900"/>
              </a:buClr>
              <a:buSzPct val="89000"/>
              <a:buChar char="•"/>
            </a:pPr>
            <a:r>
              <a:rPr lang="en-US" sz="1200" dirty="0">
                <a:solidFill>
                  <a:srgbClr val="7F7F7F"/>
                </a:solidFill>
                <a:latin typeface="Calibri"/>
                <a:cs typeface="Calibri"/>
                <a:sym typeface="Calibri"/>
              </a:rPr>
              <a:t>API integrations to key applications including SAP, Oracle, Dynamics, Office 365, ServiceNow, Remedy</a:t>
            </a:r>
          </a:p>
          <a:p>
            <a:pPr marL="115888" indent="-115888">
              <a:buClr>
                <a:srgbClr val="FF6900"/>
              </a:buClr>
              <a:buSzPct val="89000"/>
              <a:buChar char="•"/>
            </a:pPr>
            <a:r>
              <a:rPr lang="en-US" sz="1200" dirty="0">
                <a:solidFill>
                  <a:srgbClr val="7F7F7F"/>
                </a:solidFill>
                <a:latin typeface="Calibri"/>
                <a:cs typeface="Calibri"/>
                <a:sym typeface="Calibri"/>
              </a:rPr>
              <a:t>Native support for Citrix XenApp</a:t>
            </a:r>
          </a:p>
        </p:txBody>
      </p:sp>
      <p:sp>
        <p:nvSpPr>
          <p:cNvPr id="66" name="Google Shape;443;p45">
            <a:extLst>
              <a:ext uri="{FF2B5EF4-FFF2-40B4-BE49-F238E27FC236}">
                <a16:creationId xmlns:a16="http://schemas.microsoft.com/office/drawing/2014/main" id="{BF7FDC19-1E91-4AFB-B16D-B1E3709EEDFB}"/>
              </a:ext>
            </a:extLst>
          </p:cNvPr>
          <p:cNvSpPr/>
          <p:nvPr/>
        </p:nvSpPr>
        <p:spPr>
          <a:xfrm>
            <a:off x="6586694" y="3249576"/>
            <a:ext cx="131786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6900"/>
                </a:solidFill>
                <a:latin typeface="Calibri"/>
                <a:ea typeface="Calibri"/>
                <a:cs typeface="Calibri"/>
                <a:sym typeface="Calibri"/>
              </a:rPr>
              <a:t>Integrations</a:t>
            </a:r>
            <a:endParaRPr>
              <a:solidFill>
                <a:srgbClr val="FF6900"/>
              </a:solidFill>
            </a:endParaRPr>
          </a:p>
        </p:txBody>
      </p:sp>
      <p:sp>
        <p:nvSpPr>
          <p:cNvPr id="67" name="Google Shape;433;p45">
            <a:extLst>
              <a:ext uri="{FF2B5EF4-FFF2-40B4-BE49-F238E27FC236}">
                <a16:creationId xmlns:a16="http://schemas.microsoft.com/office/drawing/2014/main" id="{E8D6B80C-BF73-4664-8745-8B78759FCECD}"/>
              </a:ext>
            </a:extLst>
          </p:cNvPr>
          <p:cNvSpPr/>
          <p:nvPr/>
        </p:nvSpPr>
        <p:spPr>
          <a:xfrm>
            <a:off x="9461682" y="1325133"/>
            <a:ext cx="3046357" cy="1685077"/>
          </a:xfrm>
          <a:prstGeom prst="rect">
            <a:avLst/>
          </a:prstGeom>
          <a:noFill/>
          <a:ln>
            <a:noFill/>
          </a:ln>
        </p:spPr>
        <p:txBody>
          <a:bodyPr spcFirstLastPara="1" wrap="square" lIns="91425" tIns="45700" rIns="91425" bIns="45700" anchor="t" anchorCtr="0">
            <a:noAutofit/>
          </a:bodyPr>
          <a:lstStyle/>
          <a:p>
            <a:pPr marL="115888" indent="-115888">
              <a:buClr>
                <a:srgbClr val="FF6900"/>
              </a:buClr>
              <a:buSzPct val="89000"/>
              <a:buChar char="•"/>
            </a:pPr>
            <a:r>
              <a:rPr lang="en-US" sz="1200">
                <a:solidFill>
                  <a:srgbClr val="7F7F7F"/>
                </a:solidFill>
                <a:latin typeface="Calibri"/>
                <a:cs typeface="Calibri"/>
                <a:sym typeface="Calibri"/>
              </a:rPr>
              <a:t>Localization </a:t>
            </a:r>
          </a:p>
          <a:p>
            <a:pPr marL="115888" indent="-115888">
              <a:buClr>
                <a:srgbClr val="FF6900"/>
              </a:buClr>
              <a:buSzPct val="89000"/>
              <a:buChar char="•"/>
            </a:pPr>
            <a:r>
              <a:rPr lang="en-US" sz="1200">
                <a:solidFill>
                  <a:srgbClr val="7F7F7F"/>
                </a:solidFill>
                <a:latin typeface="Calibri"/>
                <a:cs typeface="Calibri"/>
                <a:sym typeface="Calibri"/>
              </a:rPr>
              <a:t>Background themes</a:t>
            </a:r>
          </a:p>
          <a:p>
            <a:pPr marL="115888" indent="-115888">
              <a:buClr>
                <a:srgbClr val="FF6900"/>
              </a:buClr>
              <a:buSzPct val="89000"/>
              <a:buChar char="•"/>
            </a:pPr>
            <a:r>
              <a:rPr lang="en-US" sz="1200">
                <a:solidFill>
                  <a:srgbClr val="7F7F7F"/>
                </a:solidFill>
                <a:latin typeface="Calibri"/>
                <a:cs typeface="Calibri"/>
                <a:sym typeface="Calibri"/>
              </a:rPr>
              <a:t>Developer-friendly debugging</a:t>
            </a:r>
          </a:p>
        </p:txBody>
      </p:sp>
      <p:sp>
        <p:nvSpPr>
          <p:cNvPr id="69" name="TextBox 68">
            <a:extLst>
              <a:ext uri="{FF2B5EF4-FFF2-40B4-BE49-F238E27FC236}">
                <a16:creationId xmlns:a16="http://schemas.microsoft.com/office/drawing/2014/main" id="{ED70ADA6-41A4-403D-B86D-C0488ACF8439}"/>
              </a:ext>
            </a:extLst>
          </p:cNvPr>
          <p:cNvSpPr txBox="1"/>
          <p:nvPr/>
        </p:nvSpPr>
        <p:spPr>
          <a:xfrm>
            <a:off x="3643757" y="2078907"/>
            <a:ext cx="1613788" cy="13849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5888" indent="-115888">
              <a:buClr>
                <a:srgbClr val="69ABE1"/>
              </a:buClr>
              <a:buSzPts val="1200"/>
              <a:buChar char="•"/>
              <a:defRPr sz="1200">
                <a:solidFill>
                  <a:srgbClr val="7F7F7F"/>
                </a:solidFill>
                <a:latin typeface="Calibri"/>
                <a:cs typeface="Calibri"/>
              </a:defRPr>
            </a:lvl1pPr>
          </a:lstStyle>
          <a:p>
            <a:pPr>
              <a:buClr>
                <a:srgbClr val="FF6900"/>
              </a:buClr>
              <a:buSzPct val="89000"/>
            </a:pPr>
            <a:r>
              <a:rPr lang="en-US" dirty="0"/>
              <a:t>Recorders create workflows from user actions</a:t>
            </a:r>
          </a:p>
          <a:p>
            <a:pPr>
              <a:buClr>
                <a:srgbClr val="FF6900"/>
              </a:buClr>
              <a:buSzPct val="89000"/>
            </a:pPr>
            <a:r>
              <a:rPr lang="en-US" dirty="0"/>
              <a:t>Reuse pre-built automation components</a:t>
            </a:r>
          </a:p>
          <a:p>
            <a:pPr>
              <a:buClr>
                <a:srgbClr val="FF6900"/>
              </a:buClr>
              <a:buSzPct val="89000"/>
            </a:pPr>
            <a:endParaRPr lang="en-US" dirty="0"/>
          </a:p>
        </p:txBody>
      </p:sp>
    </p:spTree>
    <p:extLst>
      <p:ext uri="{BB962C8B-B14F-4D97-AF65-F5344CB8AC3E}">
        <p14:creationId xmlns:p14="http://schemas.microsoft.com/office/powerpoint/2010/main" val="40026350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0"/>
                                        <p:tgtEl>
                                          <p:spTgt spid="43"/>
                                        </p:tgtEl>
                                        <p:attrNameLst>
                                          <p:attrName>ppt_x</p:attrName>
                                        </p:attrNameLst>
                                      </p:cBhvr>
                                      <p:tavLst>
                                        <p:tav tm="0">
                                          <p:val>
                                            <p:strVal val="#ppt_x"/>
                                          </p:val>
                                        </p:tav>
                                        <p:tav tm="100000">
                                          <p:val>
                                            <p:strVal val="#ppt_x+1"/>
                                          </p:val>
                                        </p:tav>
                                      </p:tavLst>
                                    </p:anim>
                                    <p:set>
                                      <p:cBhvr>
                                        <p:cTn id="7" dur="1" fill="hold">
                                          <p:stCondLst>
                                            <p:cond delay="500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6B5919D-DEEA-4A33-8F8E-A3339C027C4E}"/>
              </a:ext>
            </a:extLst>
          </p:cNvPr>
          <p:cNvSpPr>
            <a:spLocks noGrp="1"/>
          </p:cNvSpPr>
          <p:nvPr>
            <p:ph type="title"/>
          </p:nvPr>
        </p:nvSpPr>
        <p:spPr/>
        <p:txBody>
          <a:bodyPr/>
          <a:lstStyle/>
          <a:p>
            <a:r>
              <a:rPr lang="en-US" dirty="0"/>
              <a:t>Value delivered to the customer</a:t>
            </a:r>
          </a:p>
        </p:txBody>
      </p:sp>
      <p:sp>
        <p:nvSpPr>
          <p:cNvPr id="29" name="TextBox 28">
            <a:extLst>
              <a:ext uri="{FF2B5EF4-FFF2-40B4-BE49-F238E27FC236}">
                <a16:creationId xmlns:a16="http://schemas.microsoft.com/office/drawing/2014/main" id="{27E264E0-7F23-4821-A08F-EFA111EE408F}"/>
              </a:ext>
            </a:extLst>
          </p:cNvPr>
          <p:cNvSpPr txBox="1"/>
          <p:nvPr/>
        </p:nvSpPr>
        <p:spPr>
          <a:xfrm>
            <a:off x="3793611" y="4896535"/>
            <a:ext cx="2606040" cy="1200329"/>
          </a:xfrm>
          <a:prstGeom prst="rect">
            <a:avLst/>
          </a:prstGeom>
          <a:noFill/>
        </p:spPr>
        <p:txBody>
          <a:bodyPr wrap="square" rtlCol="0">
            <a:spAutoFit/>
          </a:bodyPr>
          <a:lstStyle/>
          <a:p>
            <a:pPr lvl="0">
              <a:buClrTx/>
            </a:pPr>
            <a:r>
              <a:rPr lang="en-US" sz="1600" b="1" kern="1200" dirty="0">
                <a:solidFill>
                  <a:srgbClr val="0085CA"/>
                </a:solidFill>
                <a:latin typeface="Calibri" panose="020F0502020204030204" pitchFamily="34" charset="0"/>
                <a:cs typeface="Calibri" panose="020F0502020204030204" pitchFamily="34" charset="0"/>
                <a:sym typeface="Calibri"/>
              </a:rPr>
              <a:t>Higher Revenue</a:t>
            </a:r>
            <a:endParaRPr lang="en-US" sz="1600" b="1" kern="1200" dirty="0">
              <a:solidFill>
                <a:srgbClr val="0085CA"/>
              </a:solidFill>
              <a:latin typeface="Calibri" panose="020F0502020204030204" pitchFamily="34" charset="0"/>
              <a:cs typeface="Calibri" panose="020F0502020204030204" pitchFamily="34" charset="0"/>
            </a:endParaRP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Rapid deployment</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Faster TTM</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Competitive advantage</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Accelerated ROI</a:t>
            </a:r>
          </a:p>
        </p:txBody>
      </p:sp>
      <p:sp>
        <p:nvSpPr>
          <p:cNvPr id="30" name="TextBox 29">
            <a:extLst>
              <a:ext uri="{FF2B5EF4-FFF2-40B4-BE49-F238E27FC236}">
                <a16:creationId xmlns:a16="http://schemas.microsoft.com/office/drawing/2014/main" id="{91A43DE8-7021-4A2C-ADC8-7A0DD9423727}"/>
              </a:ext>
            </a:extLst>
          </p:cNvPr>
          <p:cNvSpPr txBox="1"/>
          <p:nvPr/>
        </p:nvSpPr>
        <p:spPr>
          <a:xfrm>
            <a:off x="6719766" y="4896535"/>
            <a:ext cx="2606040" cy="1415772"/>
          </a:xfrm>
          <a:prstGeom prst="rect">
            <a:avLst/>
          </a:prstGeom>
          <a:noFill/>
        </p:spPr>
        <p:txBody>
          <a:bodyPr wrap="square" rtlCol="0">
            <a:spAutoFit/>
          </a:bodyPr>
          <a:lstStyle>
            <a:defPPr marR="0" lvl="0" algn="l" rtl="0">
              <a:lnSpc>
                <a:spcPct val="100000"/>
              </a:lnSpc>
              <a:spcBef>
                <a:spcPts val="0"/>
              </a:spcBef>
              <a:spcAft>
                <a:spcPts val="0"/>
              </a:spcAft>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Lower Cost</a:t>
            </a:r>
            <a:endParaRPr lang="en-US" sz="1600" b="1" dirty="0">
              <a:latin typeface="Calibri" panose="020F0502020204030204" pitchFamily="34" charset="0"/>
              <a:cs typeface="Calibri" panose="020F0502020204030204" pitchFamily="34" charset="0"/>
            </a:endParaRP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Implementation cost</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Development cost</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Training costs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Robots maintenance cost</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Support costs</a:t>
            </a:r>
          </a:p>
        </p:txBody>
      </p:sp>
      <p:sp>
        <p:nvSpPr>
          <p:cNvPr id="31" name="TextBox 30">
            <a:extLst>
              <a:ext uri="{FF2B5EF4-FFF2-40B4-BE49-F238E27FC236}">
                <a16:creationId xmlns:a16="http://schemas.microsoft.com/office/drawing/2014/main" id="{2819F962-531F-4255-A4C7-0BCCDDB88DF8}"/>
              </a:ext>
            </a:extLst>
          </p:cNvPr>
          <p:cNvSpPr txBox="1"/>
          <p:nvPr/>
        </p:nvSpPr>
        <p:spPr>
          <a:xfrm>
            <a:off x="9645920" y="4896535"/>
            <a:ext cx="2606040" cy="1200329"/>
          </a:xfrm>
          <a:prstGeom prst="rect">
            <a:avLst/>
          </a:prstGeom>
          <a:noFill/>
        </p:spPr>
        <p:txBody>
          <a:bodyPr wrap="square" rtlCol="0">
            <a:spAutoFit/>
          </a:bodyPr>
          <a:lstStyle>
            <a:defPPr marR="0" lvl="0" algn="l" rtl="0">
              <a:lnSpc>
                <a:spcPct val="100000"/>
              </a:lnSpc>
              <a:spcBef>
                <a:spcPts val="0"/>
              </a:spcBef>
              <a:spcAft>
                <a:spcPts val="0"/>
              </a:spcAft>
              <a:defRPr/>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Reduced Risk</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More predictable projects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Lower project failures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Less compliance and competitive risk</a:t>
            </a:r>
          </a:p>
        </p:txBody>
      </p:sp>
      <p:pic>
        <p:nvPicPr>
          <p:cNvPr id="32" name="Google Shape;454;p46" descr="Image result for equifax">
            <a:extLst>
              <a:ext uri="{FF2B5EF4-FFF2-40B4-BE49-F238E27FC236}">
                <a16:creationId xmlns:a16="http://schemas.microsoft.com/office/drawing/2014/main" id="{81378835-B1D5-4883-BC0A-4952384CB858}"/>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503612" y="1406959"/>
            <a:ext cx="2325079" cy="410769"/>
          </a:xfrm>
          <a:prstGeom prst="rect">
            <a:avLst/>
          </a:prstGeom>
          <a:noFill/>
          <a:ln>
            <a:noFill/>
          </a:ln>
        </p:spPr>
      </p:pic>
      <p:cxnSp>
        <p:nvCxnSpPr>
          <p:cNvPr id="33" name="Google Shape;453;p46">
            <a:extLst>
              <a:ext uri="{FF2B5EF4-FFF2-40B4-BE49-F238E27FC236}">
                <a16:creationId xmlns:a16="http://schemas.microsoft.com/office/drawing/2014/main" id="{96FFB990-530E-45F0-B4AB-1A4622170F15}"/>
              </a:ext>
            </a:extLst>
          </p:cNvPr>
          <p:cNvCxnSpPr/>
          <p:nvPr/>
        </p:nvCxnSpPr>
        <p:spPr>
          <a:xfrm>
            <a:off x="8418027" y="1924669"/>
            <a:ext cx="2223480" cy="0"/>
          </a:xfrm>
          <a:prstGeom prst="straightConnector1">
            <a:avLst/>
          </a:prstGeom>
          <a:noFill/>
          <a:ln w="38100" cap="flat" cmpd="sng">
            <a:solidFill>
              <a:srgbClr val="FF6900"/>
            </a:solidFill>
            <a:prstDash val="solid"/>
            <a:miter lim="800000"/>
            <a:headEnd type="none" w="sm" len="sm"/>
            <a:tailEnd type="none" w="sm" len="sm"/>
          </a:ln>
        </p:spPr>
      </p:cxnSp>
      <p:sp>
        <p:nvSpPr>
          <p:cNvPr id="34" name="Rectangle 33">
            <a:extLst>
              <a:ext uri="{FF2B5EF4-FFF2-40B4-BE49-F238E27FC236}">
                <a16:creationId xmlns:a16="http://schemas.microsoft.com/office/drawing/2014/main" id="{FB29EFAD-FA2C-496E-9BE3-A1A935FAF635}"/>
              </a:ext>
            </a:extLst>
          </p:cNvPr>
          <p:cNvSpPr/>
          <p:nvPr/>
        </p:nvSpPr>
        <p:spPr>
          <a:xfrm>
            <a:off x="8403640" y="2123289"/>
            <a:ext cx="3555232" cy="2143344"/>
          </a:xfrm>
          <a:prstGeom prst="rect">
            <a:avLst/>
          </a:prstGeom>
        </p:spPr>
        <p:txBody>
          <a:bodyPr wrap="square">
            <a:spAutoFit/>
          </a:bodyPr>
          <a:lstStyle/>
          <a:p>
            <a:pPr lvl="0">
              <a:lnSpc>
                <a:spcPct val="120000"/>
              </a:lnSpc>
              <a:buClr>
                <a:schemeClr val="accent5"/>
              </a:buClr>
              <a:buSzPts val="1400"/>
            </a:pPr>
            <a:r>
              <a:rPr lang="en-US" sz="1400" i="1" dirty="0">
                <a:solidFill>
                  <a:srgbClr val="7F7F7F"/>
                </a:solidFill>
                <a:latin typeface="Calibri" panose="020F0502020204030204" pitchFamily="34" charset="0"/>
                <a:ea typeface="Calibri"/>
                <a:cs typeface="Calibri" panose="020F0502020204030204" pitchFamily="34" charset="0"/>
                <a:sym typeface="Calibri"/>
              </a:rPr>
              <a:t>“RPA with </a:t>
            </a:r>
            <a:r>
              <a:rPr lang="en-US" sz="1400" i="1" dirty="0" err="1">
                <a:solidFill>
                  <a:srgbClr val="7F7F7F"/>
                </a:solidFill>
                <a:latin typeface="Calibri" panose="020F0502020204030204" pitchFamily="34" charset="0"/>
                <a:ea typeface="Calibri"/>
                <a:cs typeface="Calibri" panose="020F0502020204030204" pitchFamily="34" charset="0"/>
                <a:sym typeface="Calibri"/>
              </a:rPr>
              <a:t>UiPath</a:t>
            </a:r>
            <a:r>
              <a:rPr lang="en-US" sz="1400" i="1" dirty="0">
                <a:solidFill>
                  <a:srgbClr val="7F7F7F"/>
                </a:solidFill>
                <a:latin typeface="Calibri" panose="020F0502020204030204" pitchFamily="34" charset="0"/>
                <a:ea typeface="Calibri"/>
                <a:cs typeface="Calibri" panose="020F0502020204030204" pitchFamily="34" charset="0"/>
                <a:sym typeface="Calibri"/>
              </a:rPr>
              <a:t> was not a cost play. It was more around quality, speed of doing business, compliance. Really getting the benefits out of the workforce that we didn't and couldn't do before.” </a:t>
            </a:r>
          </a:p>
          <a:p>
            <a:pPr lvl="0">
              <a:lnSpc>
                <a:spcPct val="120000"/>
              </a:lnSpc>
              <a:buClr>
                <a:schemeClr val="accent5"/>
              </a:buClr>
              <a:buSzPts val="1400"/>
            </a:pPr>
            <a:br>
              <a:rPr lang="en-US" sz="1400" i="1" dirty="0">
                <a:solidFill>
                  <a:srgbClr val="7F7F7F"/>
                </a:solidFill>
                <a:latin typeface="Calibri" panose="020F0502020204030204" pitchFamily="34" charset="0"/>
                <a:ea typeface="Calibri"/>
                <a:cs typeface="Calibri" panose="020F0502020204030204" pitchFamily="34" charset="0"/>
                <a:sym typeface="Calibri"/>
              </a:rPr>
            </a:br>
            <a:r>
              <a:rPr lang="en-US" sz="1400" i="1" dirty="0">
                <a:solidFill>
                  <a:srgbClr val="7F7F7F"/>
                </a:solidFill>
                <a:latin typeface="Calibri" panose="020F0502020204030204" pitchFamily="34" charset="0"/>
                <a:ea typeface="Calibri"/>
                <a:cs typeface="Calibri" panose="020F0502020204030204" pitchFamily="34" charset="0"/>
                <a:sym typeface="Calibri"/>
              </a:rPr>
              <a:t>— Jairo </a:t>
            </a:r>
            <a:r>
              <a:rPr lang="en-US" sz="1400" i="1" dirty="0" err="1">
                <a:solidFill>
                  <a:srgbClr val="7F7F7F"/>
                </a:solidFill>
                <a:latin typeface="Calibri" panose="020F0502020204030204" pitchFamily="34" charset="0"/>
                <a:ea typeface="Calibri"/>
                <a:cs typeface="Calibri" panose="020F0502020204030204" pitchFamily="34" charset="0"/>
                <a:sym typeface="Calibri"/>
              </a:rPr>
              <a:t>Quiros</a:t>
            </a:r>
            <a:r>
              <a:rPr lang="en-US" sz="1400" i="1" dirty="0">
                <a:solidFill>
                  <a:srgbClr val="7F7F7F"/>
                </a:solidFill>
                <a:latin typeface="Calibri" panose="020F0502020204030204" pitchFamily="34" charset="0"/>
                <a:ea typeface="Calibri"/>
                <a:cs typeface="Calibri" panose="020F0502020204030204" pitchFamily="34" charset="0"/>
                <a:sym typeface="Calibri"/>
              </a:rPr>
              <a:t>, VP, Global Shared Services </a:t>
            </a:r>
            <a:br>
              <a:rPr lang="en-US" sz="1400" i="1" dirty="0">
                <a:solidFill>
                  <a:srgbClr val="7F7F7F"/>
                </a:solidFill>
                <a:latin typeface="Calibri" panose="020F0502020204030204" pitchFamily="34" charset="0"/>
                <a:ea typeface="Calibri"/>
                <a:cs typeface="Calibri" panose="020F0502020204030204" pitchFamily="34" charset="0"/>
                <a:sym typeface="Calibri"/>
              </a:rPr>
            </a:br>
            <a:r>
              <a:rPr lang="en-US" sz="1400" i="1" dirty="0">
                <a:solidFill>
                  <a:srgbClr val="7F7F7F"/>
                </a:solidFill>
                <a:latin typeface="Calibri" panose="020F0502020204030204" pitchFamily="34" charset="0"/>
                <a:ea typeface="Calibri"/>
                <a:cs typeface="Calibri" panose="020F0502020204030204" pitchFamily="34" charset="0"/>
                <a:sym typeface="Calibri"/>
              </a:rPr>
              <a:t>     and RPA </a:t>
            </a:r>
            <a:r>
              <a:rPr lang="en-US" sz="1400" i="1" dirty="0" err="1">
                <a:solidFill>
                  <a:srgbClr val="7F7F7F"/>
                </a:solidFill>
                <a:latin typeface="Calibri" panose="020F0502020204030204" pitchFamily="34" charset="0"/>
                <a:ea typeface="Calibri"/>
                <a:cs typeface="Calibri" panose="020F0502020204030204" pitchFamily="34" charset="0"/>
                <a:sym typeface="Calibri"/>
              </a:rPr>
              <a:t>CoE</a:t>
            </a:r>
            <a:r>
              <a:rPr lang="en-US" sz="1400" i="1" dirty="0">
                <a:solidFill>
                  <a:srgbClr val="7F7F7F"/>
                </a:solidFill>
                <a:latin typeface="Calibri" panose="020F0502020204030204" pitchFamily="34" charset="0"/>
                <a:ea typeface="Calibri"/>
                <a:cs typeface="Calibri" panose="020F0502020204030204" pitchFamily="34" charset="0"/>
                <a:sym typeface="Calibri"/>
              </a:rPr>
              <a:t> Lead</a:t>
            </a:r>
            <a:endParaRPr lang="en-US" sz="1400" dirty="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BC7F2EDB-49F5-4E93-A578-290FE07546E3}"/>
              </a:ext>
            </a:extLst>
          </p:cNvPr>
          <p:cNvSpPr/>
          <p:nvPr/>
        </p:nvSpPr>
        <p:spPr>
          <a:xfrm>
            <a:off x="3688389" y="1406959"/>
            <a:ext cx="1859151" cy="953081"/>
          </a:xfrm>
          <a:prstGeom prst="rect">
            <a:avLst/>
          </a:prstGeom>
        </p:spPr>
        <p:txBody>
          <a:bodyPr wrap="square">
            <a:spAutoFit/>
          </a:bodyPr>
          <a:lstStyle/>
          <a:p>
            <a:pPr marL="0" lvl="1">
              <a:lnSpc>
                <a:spcPct val="80000"/>
              </a:lnSpc>
              <a:tabLst>
                <a:tab pos="171450" algn="l"/>
                <a:tab pos="228600" algn="l"/>
              </a:tabLst>
            </a:pPr>
            <a:r>
              <a:rPr lang="en-US" dirty="0">
                <a:solidFill>
                  <a:srgbClr val="7F7F7F"/>
                </a:solidFill>
                <a:latin typeface="Calibri" panose="020F0502020204030204" pitchFamily="34" charset="0"/>
                <a:ea typeface="Calibri"/>
                <a:cs typeface="Calibri" panose="020F0502020204030204" pitchFamily="34" charset="0"/>
                <a:sym typeface="Calibri"/>
              </a:rPr>
              <a:t>Boost</a:t>
            </a:r>
            <a:endParaRPr lang="en-US" sz="1100" dirty="0">
              <a:latin typeface="Calibri" panose="020F0502020204030204" pitchFamily="34" charset="0"/>
              <a:cs typeface="Calibri" panose="020F0502020204030204" pitchFamily="34" charset="0"/>
            </a:endParaRPr>
          </a:p>
          <a:p>
            <a:pPr marL="0" lvl="1">
              <a:lnSpc>
                <a:spcPct val="60000"/>
              </a:lnSpc>
              <a:spcBef>
                <a:spcPts val="1000"/>
              </a:spcBef>
              <a:tabLst>
                <a:tab pos="171450" algn="l"/>
                <a:tab pos="228600" algn="l"/>
              </a:tabLst>
            </a:pPr>
            <a:r>
              <a:rPr lang="en-US" sz="2800" dirty="0">
                <a:solidFill>
                  <a:srgbClr val="7F7F7F"/>
                </a:solidFill>
                <a:latin typeface="Calibri" panose="020F0502020204030204" pitchFamily="34" charset="0"/>
                <a:cs typeface="Calibri" panose="020F0502020204030204" pitchFamily="34" charset="0"/>
                <a:sym typeface="Calibri"/>
              </a:rPr>
              <a:t>Revenue</a:t>
            </a:r>
            <a:br>
              <a:rPr lang="en-US" sz="2400" b="1" dirty="0">
                <a:solidFill>
                  <a:srgbClr val="7F7F7F"/>
                </a:solidFill>
                <a:latin typeface="Calibri" panose="020F0502020204030204" pitchFamily="34" charset="0"/>
                <a:ea typeface="Calibri"/>
                <a:cs typeface="Calibri" panose="020F0502020204030204" pitchFamily="34" charset="0"/>
                <a:sym typeface="Calibri"/>
              </a:rPr>
            </a:br>
            <a:endParaRPr lang="en-US" sz="2400" b="1" dirty="0">
              <a:solidFill>
                <a:srgbClr val="7F7F7F"/>
              </a:solidFill>
              <a:latin typeface="Calibri" panose="020F0502020204030204" pitchFamily="34" charset="0"/>
              <a:ea typeface="Calibri"/>
              <a:cs typeface="Calibri" panose="020F0502020204030204" pitchFamily="34" charset="0"/>
              <a:sym typeface="Calibri"/>
            </a:endParaRPr>
          </a:p>
        </p:txBody>
      </p:sp>
      <p:sp>
        <p:nvSpPr>
          <p:cNvPr id="36" name="TextBox 35">
            <a:extLst>
              <a:ext uri="{FF2B5EF4-FFF2-40B4-BE49-F238E27FC236}">
                <a16:creationId xmlns:a16="http://schemas.microsoft.com/office/drawing/2014/main" id="{B2B59FA9-E4B9-484D-883B-ABF4275A68EC}"/>
              </a:ext>
            </a:extLst>
          </p:cNvPr>
          <p:cNvSpPr txBox="1"/>
          <p:nvPr/>
        </p:nvSpPr>
        <p:spPr>
          <a:xfrm>
            <a:off x="6271120" y="1406959"/>
            <a:ext cx="1556885" cy="800219"/>
          </a:xfrm>
          <a:prstGeom prst="rect">
            <a:avLst/>
          </a:prstGeom>
          <a:noFill/>
        </p:spPr>
        <p:txBody>
          <a:bodyPr wrap="square" rtlCol="0">
            <a:spAutoFit/>
          </a:bodyPr>
          <a:lstStyle/>
          <a:p>
            <a:pPr algn="r"/>
            <a:r>
              <a:rPr lang="en-US">
                <a:solidFill>
                  <a:srgbClr val="7F7F7F"/>
                </a:solidFill>
                <a:latin typeface="Calibri" panose="020F0502020204030204" pitchFamily="34" charset="0"/>
                <a:cs typeface="Calibri" panose="020F0502020204030204" pitchFamily="34" charset="0"/>
              </a:rPr>
              <a:t>Accelerate</a:t>
            </a:r>
          </a:p>
          <a:p>
            <a:pPr algn="r"/>
            <a:r>
              <a:rPr lang="en-US" sz="2800">
                <a:solidFill>
                  <a:schemeClr val="bg1">
                    <a:lumMod val="50000"/>
                  </a:schemeClr>
                </a:solidFill>
                <a:latin typeface="Calibri" panose="020F0502020204030204" pitchFamily="34" charset="0"/>
                <a:cs typeface="Calibri" panose="020F0502020204030204" pitchFamily="34" charset="0"/>
              </a:rPr>
              <a:t>ROI</a:t>
            </a:r>
          </a:p>
        </p:txBody>
      </p:sp>
      <p:sp>
        <p:nvSpPr>
          <p:cNvPr id="37" name="TextBox 36">
            <a:extLst>
              <a:ext uri="{FF2B5EF4-FFF2-40B4-BE49-F238E27FC236}">
                <a16:creationId xmlns:a16="http://schemas.microsoft.com/office/drawing/2014/main" id="{F3F424E0-ACC0-4F31-8C1C-928B80830F56}"/>
              </a:ext>
            </a:extLst>
          </p:cNvPr>
          <p:cNvSpPr txBox="1"/>
          <p:nvPr/>
        </p:nvSpPr>
        <p:spPr>
          <a:xfrm>
            <a:off x="4303982" y="3140933"/>
            <a:ext cx="2999513" cy="800219"/>
          </a:xfrm>
          <a:prstGeom prst="rect">
            <a:avLst/>
          </a:prstGeom>
          <a:noFill/>
        </p:spPr>
        <p:txBody>
          <a:bodyPr wrap="square" rtlCol="0">
            <a:spAutoFit/>
          </a:bodyPr>
          <a:lstStyle/>
          <a:p>
            <a:pPr algn="ctr"/>
            <a:r>
              <a:rPr lang="en-US" dirty="0">
                <a:solidFill>
                  <a:schemeClr val="bg1">
                    <a:lumMod val="50000"/>
                  </a:schemeClr>
                </a:solidFill>
                <a:latin typeface="Calibri" panose="020F0502020204030204" pitchFamily="34" charset="0"/>
                <a:cs typeface="Calibri" panose="020F0502020204030204" pitchFamily="34" charset="0"/>
              </a:rPr>
              <a:t>Payback periods in</a:t>
            </a:r>
          </a:p>
          <a:p>
            <a:pPr algn="ctr"/>
            <a:r>
              <a:rPr lang="en-US" sz="2800" dirty="0">
                <a:solidFill>
                  <a:schemeClr val="bg1">
                    <a:lumMod val="50000"/>
                  </a:schemeClr>
                </a:solidFill>
                <a:latin typeface="Calibri" panose="020F0502020204030204" pitchFamily="34" charset="0"/>
                <a:cs typeface="Calibri" panose="020F0502020204030204" pitchFamily="34" charset="0"/>
              </a:rPr>
              <a:t>&lt;6 months </a:t>
            </a:r>
          </a:p>
        </p:txBody>
      </p:sp>
      <p:cxnSp>
        <p:nvCxnSpPr>
          <p:cNvPr id="38" name="Google Shape;451;p46">
            <a:extLst>
              <a:ext uri="{FF2B5EF4-FFF2-40B4-BE49-F238E27FC236}">
                <a16:creationId xmlns:a16="http://schemas.microsoft.com/office/drawing/2014/main" id="{E572E4B3-F021-471C-BC9D-B5FC3860DBB2}"/>
              </a:ext>
            </a:extLst>
          </p:cNvPr>
          <p:cNvCxnSpPr>
            <a:cxnSpLocks/>
          </p:cNvCxnSpPr>
          <p:nvPr/>
        </p:nvCxnSpPr>
        <p:spPr>
          <a:xfrm flipH="1">
            <a:off x="4126843" y="2679048"/>
            <a:ext cx="3444967" cy="23505"/>
          </a:xfrm>
          <a:prstGeom prst="straightConnector1">
            <a:avLst/>
          </a:prstGeom>
          <a:noFill/>
          <a:ln w="38100" cap="flat" cmpd="sng">
            <a:solidFill>
              <a:srgbClr val="FF6900"/>
            </a:solidFill>
            <a:prstDash val="solid"/>
            <a:miter lim="800000"/>
            <a:headEnd type="none" w="sm" len="sm"/>
            <a:tailEnd type="none" w="sm" len="sm"/>
          </a:ln>
        </p:spPr>
      </p:cxnSp>
      <p:cxnSp>
        <p:nvCxnSpPr>
          <p:cNvPr id="39" name="Google Shape;451;p46">
            <a:extLst>
              <a:ext uri="{FF2B5EF4-FFF2-40B4-BE49-F238E27FC236}">
                <a16:creationId xmlns:a16="http://schemas.microsoft.com/office/drawing/2014/main" id="{A43EA15B-B56A-4D64-BF24-A5C60F5D9D14}"/>
              </a:ext>
            </a:extLst>
          </p:cNvPr>
          <p:cNvCxnSpPr>
            <a:cxnSpLocks/>
          </p:cNvCxnSpPr>
          <p:nvPr/>
        </p:nvCxnSpPr>
        <p:spPr>
          <a:xfrm flipV="1">
            <a:off x="5803739" y="2679048"/>
            <a:ext cx="0" cy="447592"/>
          </a:xfrm>
          <a:prstGeom prst="straightConnector1">
            <a:avLst/>
          </a:prstGeom>
          <a:noFill/>
          <a:ln w="38100" cap="flat" cmpd="sng">
            <a:solidFill>
              <a:srgbClr val="FF6900"/>
            </a:solidFill>
            <a:prstDash val="solid"/>
            <a:miter lim="800000"/>
            <a:headEnd type="none" w="sm" len="sm"/>
            <a:tailEnd type="none" w="sm" len="sm"/>
          </a:ln>
        </p:spPr>
      </p:cxnSp>
      <p:cxnSp>
        <p:nvCxnSpPr>
          <p:cNvPr id="40" name="Google Shape;451;p46">
            <a:extLst>
              <a:ext uri="{FF2B5EF4-FFF2-40B4-BE49-F238E27FC236}">
                <a16:creationId xmlns:a16="http://schemas.microsoft.com/office/drawing/2014/main" id="{DB1D2D72-FAB7-4382-B51F-390B01972A5F}"/>
              </a:ext>
            </a:extLst>
          </p:cNvPr>
          <p:cNvCxnSpPr>
            <a:cxnSpLocks/>
          </p:cNvCxnSpPr>
          <p:nvPr/>
        </p:nvCxnSpPr>
        <p:spPr>
          <a:xfrm flipH="1" flipV="1">
            <a:off x="4126843" y="2255315"/>
            <a:ext cx="1" cy="463795"/>
          </a:xfrm>
          <a:prstGeom prst="straightConnector1">
            <a:avLst/>
          </a:prstGeom>
          <a:noFill/>
          <a:ln w="38100" cap="flat" cmpd="sng">
            <a:solidFill>
              <a:srgbClr val="FF6900"/>
            </a:solidFill>
            <a:prstDash val="solid"/>
            <a:miter lim="800000"/>
            <a:headEnd type="none" w="sm" len="sm"/>
            <a:tailEnd type="none" w="sm" len="sm"/>
          </a:ln>
        </p:spPr>
      </p:cxnSp>
      <p:cxnSp>
        <p:nvCxnSpPr>
          <p:cNvPr id="41" name="Google Shape;451;p46">
            <a:extLst>
              <a:ext uri="{FF2B5EF4-FFF2-40B4-BE49-F238E27FC236}">
                <a16:creationId xmlns:a16="http://schemas.microsoft.com/office/drawing/2014/main" id="{F4871F49-2FE0-4DA9-9F42-F5A2C2B0B273}"/>
              </a:ext>
            </a:extLst>
          </p:cNvPr>
          <p:cNvCxnSpPr>
            <a:cxnSpLocks/>
          </p:cNvCxnSpPr>
          <p:nvPr/>
        </p:nvCxnSpPr>
        <p:spPr>
          <a:xfrm flipH="1" flipV="1">
            <a:off x="7571809" y="2187711"/>
            <a:ext cx="1" cy="510804"/>
          </a:xfrm>
          <a:prstGeom prst="straightConnector1">
            <a:avLst/>
          </a:prstGeom>
          <a:noFill/>
          <a:ln w="38100" cap="flat" cmpd="sng">
            <a:solidFill>
              <a:srgbClr val="FF6900"/>
            </a:solidFill>
            <a:prstDash val="solid"/>
            <a:miter lim="800000"/>
            <a:headEnd type="none" w="sm" len="sm"/>
            <a:tailEnd type="none" w="sm" len="sm"/>
          </a:ln>
        </p:spPr>
      </p:cxnSp>
      <p:sp>
        <p:nvSpPr>
          <p:cNvPr id="42" name="Down Arrow 22">
            <a:extLst>
              <a:ext uri="{FF2B5EF4-FFF2-40B4-BE49-F238E27FC236}">
                <a16:creationId xmlns:a16="http://schemas.microsoft.com/office/drawing/2014/main" id="{FB2FF35A-3DD2-4B55-BAB4-EAAD80DAF8B3}"/>
              </a:ext>
            </a:extLst>
          </p:cNvPr>
          <p:cNvSpPr/>
          <p:nvPr/>
        </p:nvSpPr>
        <p:spPr>
          <a:xfrm rot="10800000">
            <a:off x="3505367" y="5023271"/>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Down Arrow 22">
            <a:extLst>
              <a:ext uri="{FF2B5EF4-FFF2-40B4-BE49-F238E27FC236}">
                <a16:creationId xmlns:a16="http://schemas.microsoft.com/office/drawing/2014/main" id="{9A1BBA32-4A26-4B40-94A4-AC4C21AF10E7}"/>
              </a:ext>
            </a:extLst>
          </p:cNvPr>
          <p:cNvSpPr/>
          <p:nvPr/>
        </p:nvSpPr>
        <p:spPr>
          <a:xfrm>
            <a:off x="6424033" y="5023271"/>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4" name="Down Arrow 22">
            <a:extLst>
              <a:ext uri="{FF2B5EF4-FFF2-40B4-BE49-F238E27FC236}">
                <a16:creationId xmlns:a16="http://schemas.microsoft.com/office/drawing/2014/main" id="{D6C88960-B42E-4A86-A4E3-EF15CA210896}"/>
              </a:ext>
            </a:extLst>
          </p:cNvPr>
          <p:cNvSpPr/>
          <p:nvPr/>
        </p:nvSpPr>
        <p:spPr>
          <a:xfrm>
            <a:off x="9351428" y="5023271"/>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46993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73440" y="294640"/>
            <a:ext cx="3484880" cy="3860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cxnSp>
        <p:nvCxnSpPr>
          <p:cNvPr id="55" name="Straight Connector 54">
            <a:extLst>
              <a:ext uri="{FF2B5EF4-FFF2-40B4-BE49-F238E27FC236}">
                <a16:creationId xmlns:a16="http://schemas.microsoft.com/office/drawing/2014/main" id="{3FBFE043-493C-4F29-B4D5-AE9784C6ADDC}"/>
              </a:ext>
            </a:extLst>
          </p:cNvPr>
          <p:cNvCxnSpPr/>
          <p:nvPr/>
        </p:nvCxnSpPr>
        <p:spPr>
          <a:xfrm flipV="1">
            <a:off x="13897452" y="1993400"/>
            <a:ext cx="0" cy="3929471"/>
          </a:xfrm>
          <a:prstGeom prst="line">
            <a:avLst/>
          </a:prstGeom>
          <a:ln w="19050" cap="rnd">
            <a:solidFill>
              <a:schemeClr val="accent2">
                <a:alpha val="50000"/>
              </a:schemeClr>
            </a:solidFill>
            <a:prstDash val="sysDot"/>
            <a:round/>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92BC34E7-5EF1-4280-B793-F3F3BB649273}"/>
              </a:ext>
            </a:extLst>
          </p:cNvPr>
          <p:cNvSpPr>
            <a:spLocks noGrp="1"/>
          </p:cNvSpPr>
          <p:nvPr>
            <p:ph type="title"/>
          </p:nvPr>
        </p:nvSpPr>
        <p:spPr>
          <a:xfrm>
            <a:off x="3602735" y="365760"/>
            <a:ext cx="8589264" cy="978729"/>
          </a:xfrm>
        </p:spPr>
        <p:txBody>
          <a:bodyPr/>
          <a:lstStyle/>
          <a:p>
            <a:r>
              <a:rPr lang="en-US" dirty="0"/>
              <a:t>RPA is Continually Evolving – </a:t>
            </a:r>
            <a:br>
              <a:rPr lang="en-US" dirty="0"/>
            </a:br>
            <a:r>
              <a:rPr lang="en-US" dirty="0"/>
              <a:t>Robots are Learning New Skills</a:t>
            </a:r>
          </a:p>
        </p:txBody>
      </p:sp>
      <p:sp>
        <p:nvSpPr>
          <p:cNvPr id="75" name="Rectangle 74">
            <a:extLst>
              <a:ext uri="{FF2B5EF4-FFF2-40B4-BE49-F238E27FC236}">
                <a16:creationId xmlns:a16="http://schemas.microsoft.com/office/drawing/2014/main" id="{5356ACC3-1F08-438D-A9B6-058AD5929932}"/>
              </a:ext>
            </a:extLst>
          </p:cNvPr>
          <p:cNvSpPr/>
          <p:nvPr/>
        </p:nvSpPr>
        <p:spPr>
          <a:xfrm>
            <a:off x="3359749" y="1611556"/>
            <a:ext cx="8713940" cy="4101841"/>
          </a:xfrm>
          <a:prstGeom prst="rect">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10A946A-1F60-436D-A2F8-2CF4D5FA5AD6}"/>
              </a:ext>
            </a:extLst>
          </p:cNvPr>
          <p:cNvSpPr txBox="1"/>
          <p:nvPr/>
        </p:nvSpPr>
        <p:spPr>
          <a:xfrm>
            <a:off x="3433297" y="5841820"/>
            <a:ext cx="3457357" cy="584775"/>
          </a:xfrm>
          <a:prstGeom prst="rect">
            <a:avLst/>
          </a:prstGeom>
          <a:noFill/>
        </p:spPr>
        <p:txBody>
          <a:bodyPr wrap="square" rtlCol="0">
            <a:spAutoFit/>
          </a:bodyPr>
          <a:lstStyle/>
          <a:p>
            <a:pPr algn="ctr"/>
            <a:r>
              <a:rPr lang="en-US" sz="1600" b="1" dirty="0">
                <a:solidFill>
                  <a:srgbClr val="7F7F7F"/>
                </a:solidFill>
                <a:latin typeface="Calibri" panose="020F0502020204030204" pitchFamily="34" charset="0"/>
                <a:cs typeface="Calibri" panose="020F0502020204030204" pitchFamily="34" charset="0"/>
              </a:rPr>
              <a:t>Rules-Based, Repetitive Tasks</a:t>
            </a:r>
          </a:p>
          <a:p>
            <a:pPr algn="ctr"/>
            <a:r>
              <a:rPr lang="en-US" sz="1600" b="1" dirty="0">
                <a:solidFill>
                  <a:srgbClr val="7F7F7F"/>
                </a:solidFill>
                <a:latin typeface="Calibri" panose="020F0502020204030204" pitchFamily="34" charset="0"/>
                <a:cs typeface="Calibri" panose="020F0502020204030204" pitchFamily="34" charset="0"/>
              </a:rPr>
              <a:t>with Computer Vision</a:t>
            </a:r>
          </a:p>
        </p:txBody>
      </p:sp>
      <p:sp>
        <p:nvSpPr>
          <p:cNvPr id="86" name="TextBox 85">
            <a:extLst>
              <a:ext uri="{FF2B5EF4-FFF2-40B4-BE49-F238E27FC236}">
                <a16:creationId xmlns:a16="http://schemas.microsoft.com/office/drawing/2014/main" id="{6AA42DFE-94F8-4AFA-A3ED-791564C68305}"/>
              </a:ext>
            </a:extLst>
          </p:cNvPr>
          <p:cNvSpPr txBox="1"/>
          <p:nvPr/>
        </p:nvSpPr>
        <p:spPr>
          <a:xfrm>
            <a:off x="9127670" y="5841820"/>
            <a:ext cx="2830649" cy="584774"/>
          </a:xfrm>
          <a:prstGeom prst="rect">
            <a:avLst/>
          </a:prstGeom>
          <a:noFill/>
        </p:spPr>
        <p:txBody>
          <a:bodyPr wrap="square" rtlCol="0">
            <a:spAutoFit/>
          </a:bodyPr>
          <a:lstStyle/>
          <a:p>
            <a:pPr algn="ctr"/>
            <a:r>
              <a:rPr lang="en-US" sz="1600" b="1" dirty="0">
                <a:solidFill>
                  <a:srgbClr val="7F7F7F"/>
                </a:solidFill>
                <a:latin typeface="Calibri" panose="020F0502020204030204" pitchFamily="34" charset="0"/>
                <a:cs typeface="Calibri" panose="020F0502020204030204" pitchFamily="34" charset="0"/>
              </a:rPr>
              <a:t>Increasingly Complex, Cognitive Tasks</a:t>
            </a:r>
          </a:p>
        </p:txBody>
      </p:sp>
      <p:pic>
        <p:nvPicPr>
          <p:cNvPr id="15" name="Picture 14">
            <a:extLst>
              <a:ext uri="{FF2B5EF4-FFF2-40B4-BE49-F238E27FC236}">
                <a16:creationId xmlns:a16="http://schemas.microsoft.com/office/drawing/2014/main" id="{80CAA62C-A1CD-41D3-BCA7-751661141F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3856" y="2291448"/>
            <a:ext cx="7911935" cy="2943195"/>
          </a:xfrm>
          <a:prstGeom prst="rect">
            <a:avLst/>
          </a:prstGeom>
        </p:spPr>
      </p:pic>
    </p:spTree>
    <p:extLst>
      <p:ext uri="{BB962C8B-B14F-4D97-AF65-F5344CB8AC3E}">
        <p14:creationId xmlns:p14="http://schemas.microsoft.com/office/powerpoint/2010/main" val="202346082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31D8CA-3EBD-5F41-BAA0-0BB0CBD5BB1E}"/>
              </a:ext>
            </a:extLst>
          </p:cNvPr>
          <p:cNvSpPr/>
          <p:nvPr/>
        </p:nvSpPr>
        <p:spPr>
          <a:xfrm>
            <a:off x="3359749" y="1611556"/>
            <a:ext cx="8713940" cy="4101841"/>
          </a:xfrm>
          <a:prstGeom prst="rect">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473440" y="294640"/>
            <a:ext cx="3484880" cy="3860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cxnSp>
        <p:nvCxnSpPr>
          <p:cNvPr id="55" name="Straight Connector 54">
            <a:extLst>
              <a:ext uri="{FF2B5EF4-FFF2-40B4-BE49-F238E27FC236}">
                <a16:creationId xmlns:a16="http://schemas.microsoft.com/office/drawing/2014/main" id="{3FBFE043-493C-4F29-B4D5-AE9784C6ADDC}"/>
              </a:ext>
            </a:extLst>
          </p:cNvPr>
          <p:cNvCxnSpPr/>
          <p:nvPr/>
        </p:nvCxnSpPr>
        <p:spPr>
          <a:xfrm flipV="1">
            <a:off x="13897452" y="1993400"/>
            <a:ext cx="0" cy="3929471"/>
          </a:xfrm>
          <a:prstGeom prst="line">
            <a:avLst/>
          </a:prstGeom>
          <a:ln w="19050" cap="rnd">
            <a:solidFill>
              <a:schemeClr val="accent2">
                <a:alpha val="50000"/>
              </a:schemeClr>
            </a:solidFill>
            <a:prstDash val="sysDot"/>
            <a:round/>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92BC34E7-5EF1-4280-B793-F3F3BB649273}"/>
              </a:ext>
            </a:extLst>
          </p:cNvPr>
          <p:cNvSpPr>
            <a:spLocks noGrp="1"/>
          </p:cNvSpPr>
          <p:nvPr>
            <p:ph type="title"/>
          </p:nvPr>
        </p:nvSpPr>
        <p:spPr>
          <a:xfrm>
            <a:off x="3602735" y="365760"/>
            <a:ext cx="8589264" cy="978729"/>
          </a:xfrm>
        </p:spPr>
        <p:txBody>
          <a:bodyPr/>
          <a:lstStyle/>
          <a:p>
            <a:r>
              <a:rPr lang="en-US" dirty="0"/>
              <a:t>A Robust and Evolving Skillset Keeps </a:t>
            </a:r>
            <a:br>
              <a:rPr lang="en-US" dirty="0"/>
            </a:br>
            <a:r>
              <a:rPr lang="en-US" dirty="0"/>
              <a:t>Your Robot Relevant</a:t>
            </a:r>
          </a:p>
        </p:txBody>
      </p:sp>
      <p:pic>
        <p:nvPicPr>
          <p:cNvPr id="2" name="Picture 1">
            <a:extLst>
              <a:ext uri="{FF2B5EF4-FFF2-40B4-BE49-F238E27FC236}">
                <a16:creationId xmlns:a16="http://schemas.microsoft.com/office/drawing/2014/main" id="{71B5CAE9-F899-48E1-8A59-66A5FBA8E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9201" y="2201637"/>
            <a:ext cx="9095458" cy="3056556"/>
          </a:xfrm>
          <a:prstGeom prst="rect">
            <a:avLst/>
          </a:prstGeom>
        </p:spPr>
      </p:pic>
    </p:spTree>
    <p:extLst>
      <p:ext uri="{BB962C8B-B14F-4D97-AF65-F5344CB8AC3E}">
        <p14:creationId xmlns:p14="http://schemas.microsoft.com/office/powerpoint/2010/main" val="182206634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A9C6E04-85D8-47CF-8A09-402478D0AF86}"/>
              </a:ext>
            </a:extLst>
          </p:cNvPr>
          <p:cNvSpPr/>
          <p:nvPr/>
        </p:nvSpPr>
        <p:spPr>
          <a:xfrm>
            <a:off x="3362336" y="5348626"/>
            <a:ext cx="8829663" cy="150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FBFE043-493C-4F29-B4D5-AE9784C6ADDC}"/>
              </a:ext>
            </a:extLst>
          </p:cNvPr>
          <p:cNvCxnSpPr/>
          <p:nvPr/>
        </p:nvCxnSpPr>
        <p:spPr>
          <a:xfrm flipV="1">
            <a:off x="13897452" y="1993400"/>
            <a:ext cx="0" cy="3929471"/>
          </a:xfrm>
          <a:prstGeom prst="line">
            <a:avLst/>
          </a:prstGeom>
          <a:ln w="19050" cap="rnd">
            <a:solidFill>
              <a:schemeClr val="accent2">
                <a:alpha val="50000"/>
              </a:schemeClr>
            </a:solidFill>
            <a:prstDash val="sysDot"/>
            <a:round/>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92BC34E7-5EF1-4280-B793-F3F3BB649273}"/>
              </a:ext>
            </a:extLst>
          </p:cNvPr>
          <p:cNvSpPr>
            <a:spLocks noGrp="1"/>
          </p:cNvSpPr>
          <p:nvPr>
            <p:ph type="title"/>
          </p:nvPr>
        </p:nvSpPr>
        <p:spPr>
          <a:xfrm>
            <a:off x="3602735" y="365760"/>
            <a:ext cx="7322437" cy="1421928"/>
          </a:xfrm>
        </p:spPr>
        <p:txBody>
          <a:bodyPr/>
          <a:lstStyle/>
          <a:p>
            <a:r>
              <a:rPr lang="en-US" dirty="0"/>
              <a:t>Drag &amp; Drop AI:</a:t>
            </a:r>
            <a:br>
              <a:rPr lang="en-US" dirty="0"/>
            </a:br>
            <a:r>
              <a:rPr lang="en-US" dirty="0"/>
              <a:t>Add skills to your automations in 3 easy steps</a:t>
            </a:r>
            <a:br>
              <a:rPr lang="en-US" dirty="0"/>
            </a:br>
            <a:endParaRPr lang="en-US" dirty="0"/>
          </a:p>
        </p:txBody>
      </p:sp>
      <p:pic>
        <p:nvPicPr>
          <p:cNvPr id="10" name="Picture 9">
            <a:extLst>
              <a:ext uri="{FF2B5EF4-FFF2-40B4-BE49-F238E27FC236}">
                <a16:creationId xmlns:a16="http://schemas.microsoft.com/office/drawing/2014/main" id="{847BBB9A-FA09-4D6E-8544-4B2ABC66E8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8436" y="2362187"/>
            <a:ext cx="8829663" cy="2730673"/>
          </a:xfrm>
          <a:prstGeom prst="rect">
            <a:avLst/>
          </a:prstGeom>
        </p:spPr>
      </p:pic>
      <p:sp>
        <p:nvSpPr>
          <p:cNvPr id="71" name="TextBox 70">
            <a:extLst>
              <a:ext uri="{FF2B5EF4-FFF2-40B4-BE49-F238E27FC236}">
                <a16:creationId xmlns:a16="http://schemas.microsoft.com/office/drawing/2014/main" id="{8794FB3A-8ABD-4843-9942-73C2789333DD}"/>
              </a:ext>
            </a:extLst>
          </p:cNvPr>
          <p:cNvSpPr txBox="1"/>
          <p:nvPr/>
        </p:nvSpPr>
        <p:spPr>
          <a:xfrm>
            <a:off x="3864543" y="5285803"/>
            <a:ext cx="175505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Calibri" panose="020F0502020204030204" pitchFamily="34" charset="0"/>
                <a:cs typeface="Calibri" panose="020F0502020204030204" pitchFamily="34" charset="0"/>
              </a:rPr>
              <a:t>Add your AI Skills directly in </a:t>
            </a:r>
            <a:r>
              <a:rPr kumimoji="0" lang="en-US" sz="1400" b="0" i="0" u="none" strike="noStrike" kern="1200" cap="none" spc="0" normalizeH="0" baseline="0" noProof="0" dirty="0" err="1">
                <a:ln>
                  <a:noFill/>
                </a:ln>
                <a:solidFill>
                  <a:prstClr val="white">
                    <a:lumMod val="50000"/>
                  </a:prstClr>
                </a:solidFill>
                <a:effectLst/>
                <a:uLnTx/>
                <a:uFillTx/>
                <a:latin typeface="Calibri" panose="020F0502020204030204" pitchFamily="34" charset="0"/>
                <a:cs typeface="Calibri" panose="020F0502020204030204" pitchFamily="34" charset="0"/>
              </a:rPr>
              <a:t>UiPath</a:t>
            </a:r>
            <a:r>
              <a:rPr kumimoji="0" lang="en-US" sz="1400" b="0" i="0" u="none" strike="noStrike" kern="1200" cap="none" spc="0" normalizeH="0" baseline="0" noProof="0" dirty="0">
                <a:ln>
                  <a:noFill/>
                </a:ln>
                <a:solidFill>
                  <a:prstClr val="white">
                    <a:lumMod val="50000"/>
                  </a:prstClr>
                </a:solidFill>
                <a:effectLst/>
                <a:uLnTx/>
                <a:uFillTx/>
                <a:latin typeface="Calibri" panose="020F0502020204030204" pitchFamily="34" charset="0"/>
                <a:cs typeface="Calibri" panose="020F0502020204030204" pitchFamily="34" charset="0"/>
              </a:rPr>
              <a:t> Studio.</a:t>
            </a:r>
          </a:p>
        </p:txBody>
      </p:sp>
      <p:sp>
        <p:nvSpPr>
          <p:cNvPr id="72" name="TextBox 71">
            <a:extLst>
              <a:ext uri="{FF2B5EF4-FFF2-40B4-BE49-F238E27FC236}">
                <a16:creationId xmlns:a16="http://schemas.microsoft.com/office/drawing/2014/main" id="{C1851829-BC71-4C7B-9D2F-D3574C7725EC}"/>
              </a:ext>
            </a:extLst>
          </p:cNvPr>
          <p:cNvSpPr txBox="1"/>
          <p:nvPr/>
        </p:nvSpPr>
        <p:spPr>
          <a:xfrm>
            <a:off x="6477195" y="5285803"/>
            <a:ext cx="251214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Calibri" panose="020F0502020204030204" pitchFamily="34" charset="0"/>
                <a:cs typeface="Calibri" panose="020F0502020204030204" pitchFamily="34" charset="0"/>
              </a:rPr>
              <a:t>Utilize AI skills which are embedded out-of-the-box, download from Go!, or import your own.</a:t>
            </a:r>
          </a:p>
        </p:txBody>
      </p:sp>
      <p:sp>
        <p:nvSpPr>
          <p:cNvPr id="73" name="TextBox 72">
            <a:extLst>
              <a:ext uri="{FF2B5EF4-FFF2-40B4-BE49-F238E27FC236}">
                <a16:creationId xmlns:a16="http://schemas.microsoft.com/office/drawing/2014/main" id="{605049AB-3E01-497A-85AE-D420A753AC9C}"/>
              </a:ext>
            </a:extLst>
          </p:cNvPr>
          <p:cNvSpPr txBox="1"/>
          <p:nvPr/>
        </p:nvSpPr>
        <p:spPr>
          <a:xfrm>
            <a:off x="9736701" y="5285803"/>
            <a:ext cx="201807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Calibri" panose="020F0502020204030204" pitchFamily="34" charset="0"/>
                <a:cs typeface="Calibri" panose="020F0502020204030204" pitchFamily="34" charset="0"/>
              </a:rPr>
              <a:t>No technical skills required. Updates can be made by analysts and business users.</a:t>
            </a:r>
          </a:p>
        </p:txBody>
      </p:sp>
    </p:spTree>
    <p:extLst>
      <p:ext uri="{BB962C8B-B14F-4D97-AF65-F5344CB8AC3E}">
        <p14:creationId xmlns:p14="http://schemas.microsoft.com/office/powerpoint/2010/main" val="273417102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3FBFE043-493C-4F29-B4D5-AE9784C6ADDC}"/>
              </a:ext>
            </a:extLst>
          </p:cNvPr>
          <p:cNvCxnSpPr/>
          <p:nvPr/>
        </p:nvCxnSpPr>
        <p:spPr>
          <a:xfrm flipV="1">
            <a:off x="13897452" y="1993400"/>
            <a:ext cx="0" cy="3929471"/>
          </a:xfrm>
          <a:prstGeom prst="line">
            <a:avLst/>
          </a:prstGeom>
          <a:ln w="19050" cap="rnd">
            <a:solidFill>
              <a:schemeClr val="accent2">
                <a:alpha val="50000"/>
              </a:schemeClr>
            </a:solidFill>
            <a:prstDash val="sysDot"/>
            <a:round/>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92BC34E7-5EF1-4280-B793-F3F3BB649273}"/>
              </a:ext>
            </a:extLst>
          </p:cNvPr>
          <p:cNvSpPr>
            <a:spLocks noGrp="1"/>
          </p:cNvSpPr>
          <p:nvPr>
            <p:ph type="title"/>
          </p:nvPr>
        </p:nvSpPr>
        <p:spPr>
          <a:xfrm>
            <a:off x="3602735" y="365760"/>
            <a:ext cx="8152037" cy="978729"/>
          </a:xfrm>
        </p:spPr>
        <p:txBody>
          <a:bodyPr/>
          <a:lstStyle/>
          <a:p>
            <a:r>
              <a:rPr lang="en-US"/>
              <a:t>The AI Fabric Vision</a:t>
            </a:r>
            <a:br>
              <a:rPr lang="en-US"/>
            </a:br>
            <a:r>
              <a:rPr lang="en-US"/>
              <a:t>Directly infused into UiPath’s platform</a:t>
            </a:r>
          </a:p>
        </p:txBody>
      </p:sp>
      <p:pic>
        <p:nvPicPr>
          <p:cNvPr id="2" name="Picture 1">
            <a:extLst>
              <a:ext uri="{FF2B5EF4-FFF2-40B4-BE49-F238E27FC236}">
                <a16:creationId xmlns:a16="http://schemas.microsoft.com/office/drawing/2014/main" id="{7D2F26C6-B313-4195-B302-DB27095E1F7D}"/>
              </a:ext>
            </a:extLst>
          </p:cNvPr>
          <p:cNvPicPr>
            <a:picLocks noChangeAspect="1"/>
          </p:cNvPicPr>
          <p:nvPr/>
        </p:nvPicPr>
        <p:blipFill>
          <a:blip r:embed="rId3"/>
          <a:stretch>
            <a:fillRect/>
          </a:stretch>
        </p:blipFill>
        <p:spPr>
          <a:xfrm>
            <a:off x="4126296" y="1801954"/>
            <a:ext cx="7273158" cy="4054191"/>
          </a:xfrm>
          <a:prstGeom prst="rect">
            <a:avLst/>
          </a:prstGeom>
        </p:spPr>
      </p:pic>
    </p:spTree>
    <p:extLst>
      <p:ext uri="{BB962C8B-B14F-4D97-AF65-F5344CB8AC3E}">
        <p14:creationId xmlns:p14="http://schemas.microsoft.com/office/powerpoint/2010/main" val="337658673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33658B8-1F62-484A-B518-0A0C5B4ACDCC}"/>
              </a:ext>
            </a:extLst>
          </p:cNvPr>
          <p:cNvSpPr>
            <a:spLocks noGrp="1"/>
          </p:cNvSpPr>
          <p:nvPr>
            <p:ph type="title"/>
          </p:nvPr>
        </p:nvSpPr>
        <p:spPr>
          <a:xfrm>
            <a:off x="3602735" y="365760"/>
            <a:ext cx="6186723" cy="978729"/>
          </a:xfrm>
        </p:spPr>
        <p:txBody>
          <a:bodyPr/>
          <a:lstStyle/>
          <a:p>
            <a:r>
              <a:rPr lang="en-US" dirty="0"/>
              <a:t>Prepare to manage and scale </a:t>
            </a:r>
            <a:br>
              <a:rPr lang="en-US" dirty="0"/>
            </a:br>
            <a:r>
              <a:rPr lang="en-US" dirty="0"/>
              <a:t>your digital workforce</a:t>
            </a:r>
          </a:p>
        </p:txBody>
      </p:sp>
      <p:grpSp>
        <p:nvGrpSpPr>
          <p:cNvPr id="4" name="Group 3">
            <a:extLst>
              <a:ext uri="{FF2B5EF4-FFF2-40B4-BE49-F238E27FC236}">
                <a16:creationId xmlns:a16="http://schemas.microsoft.com/office/drawing/2014/main" id="{F0352E09-BBD2-4705-AD4E-7943297F553B}"/>
              </a:ext>
            </a:extLst>
          </p:cNvPr>
          <p:cNvGrpSpPr/>
          <p:nvPr/>
        </p:nvGrpSpPr>
        <p:grpSpPr>
          <a:xfrm>
            <a:off x="3792591" y="1704252"/>
            <a:ext cx="8290490" cy="4730141"/>
            <a:chOff x="3792591" y="1642708"/>
            <a:chExt cx="8290490" cy="4730141"/>
          </a:xfrm>
        </p:grpSpPr>
        <p:sp>
          <p:nvSpPr>
            <p:cNvPr id="9" name="Rectangle 8"/>
            <p:cNvSpPr>
              <a:spLocks/>
            </p:cNvSpPr>
            <p:nvPr/>
          </p:nvSpPr>
          <p:spPr>
            <a:xfrm>
              <a:off x="4032433" y="1642708"/>
              <a:ext cx="8050648" cy="4730141"/>
            </a:xfrm>
            <a:prstGeom prst="rect">
              <a:avLst/>
            </a:prstGeom>
          </p:spPr>
          <p:txBody>
            <a:bodyPr wrap="square">
              <a:spAutoFit/>
            </a:bodyPr>
            <a:lstStyle/>
            <a:p>
              <a:pPr marL="0" lvl="1">
                <a:lnSpc>
                  <a:spcPct val="60000"/>
                </a:lnSpc>
                <a:buClr>
                  <a:srgbClr val="7F7F7F"/>
                </a:buClr>
                <a:buSzPts val="3600"/>
              </a:pPr>
              <a:r>
                <a:rPr lang="en-US" sz="3200" dirty="0">
                  <a:solidFill>
                    <a:srgbClr val="7F7F7F"/>
                  </a:solidFill>
                  <a:ea typeface="Calibri"/>
                  <a:cs typeface="Calibri"/>
                  <a:sym typeface="Calibri"/>
                </a:rPr>
                <a:t>30,000+ Robots</a:t>
              </a:r>
              <a:endParaRPr lang="en-US" sz="1200" dirty="0"/>
            </a:p>
            <a:p>
              <a:pPr marL="0" lvl="1">
                <a:lnSpc>
                  <a:spcPct val="80000"/>
                </a:lnSpc>
                <a:spcBef>
                  <a:spcPts val="1000"/>
                </a:spcBef>
                <a:buClr>
                  <a:srgbClr val="7F7F7F"/>
                </a:buClr>
                <a:buSzPts val="1400"/>
              </a:pPr>
              <a:r>
                <a:rPr lang="en-US" sz="1200" dirty="0">
                  <a:solidFill>
                    <a:srgbClr val="7F7F7F"/>
                  </a:solidFill>
                  <a:ea typeface="Calibri"/>
                  <a:cs typeface="Calibri"/>
                  <a:sym typeface="Calibri"/>
                </a:rPr>
                <a:t>Managed by a Single Orchestrator, On-Premises or in the Cloud</a:t>
              </a:r>
              <a:endParaRPr lang="en-US" sz="1200" dirty="0">
                <a:sym typeface="Calibri"/>
              </a:endParaRPr>
            </a:p>
            <a:p>
              <a:pPr marL="0" lvl="1">
                <a:lnSpc>
                  <a:spcPct val="80000"/>
                </a:lnSpc>
                <a:spcBef>
                  <a:spcPts val="1000"/>
                </a:spcBef>
                <a:buClr>
                  <a:srgbClr val="7F7F7F"/>
                </a:buClr>
                <a:buSzPts val="1400"/>
              </a:pPr>
              <a:endParaRPr lang="en-US" sz="1200" dirty="0">
                <a:solidFill>
                  <a:srgbClr val="7F7F7F"/>
                </a:solidFill>
                <a:ea typeface="Calibri"/>
                <a:cs typeface="Calibri"/>
                <a:sym typeface="Calibri"/>
              </a:endParaRPr>
            </a:p>
            <a:p>
              <a:pPr marL="0" lvl="1">
                <a:lnSpc>
                  <a:spcPct val="80000"/>
                </a:lnSpc>
                <a:spcBef>
                  <a:spcPts val="1000"/>
                </a:spcBef>
                <a:buClr>
                  <a:srgbClr val="7F7F7F"/>
                </a:buClr>
                <a:buSzPts val="1400"/>
              </a:pPr>
              <a:r>
                <a:rPr lang="en-US" sz="3200" dirty="0">
                  <a:solidFill>
                    <a:srgbClr val="7F7F7F"/>
                  </a:solidFill>
                  <a:ea typeface="Calibri"/>
                  <a:cs typeface="Calibri"/>
                  <a:sym typeface="Calibri"/>
                </a:rPr>
                <a:t>Flexible Robot Architecture</a:t>
              </a:r>
              <a:endParaRPr lang="en-US" sz="1200" dirty="0">
                <a:sym typeface="Calibri"/>
              </a:endParaRPr>
            </a:p>
            <a:p>
              <a:pPr marL="0" lvl="1">
                <a:lnSpc>
                  <a:spcPct val="80000"/>
                </a:lnSpc>
                <a:spcBef>
                  <a:spcPts val="1000"/>
                </a:spcBef>
                <a:buClr>
                  <a:srgbClr val="7F7F7F"/>
                </a:buClr>
                <a:buSzPts val="1400"/>
              </a:pPr>
              <a:r>
                <a:rPr lang="en-US" sz="1200" dirty="0">
                  <a:solidFill>
                    <a:srgbClr val="7F7F7F"/>
                  </a:solidFill>
                  <a:ea typeface="Calibri"/>
                  <a:cs typeface="Calibri"/>
                  <a:sym typeface="Calibri"/>
                </a:rPr>
                <a:t>Support for mixed attended, unattended, assigned, floating and high density deployments </a:t>
              </a:r>
              <a:endParaRPr lang="en-US" sz="1200" dirty="0">
                <a:ea typeface="Calibri"/>
              </a:endParaRPr>
            </a:p>
            <a:p>
              <a:pPr lvl="1">
                <a:lnSpc>
                  <a:spcPct val="80000"/>
                </a:lnSpc>
                <a:spcBef>
                  <a:spcPts val="1000"/>
                </a:spcBef>
              </a:pPr>
              <a:endParaRPr lang="en-US" sz="1100" dirty="0">
                <a:solidFill>
                  <a:srgbClr val="7F7F7F"/>
                </a:solidFill>
                <a:ea typeface="Calibri"/>
                <a:cs typeface="Calibri"/>
                <a:sym typeface="Calibri"/>
              </a:endParaRPr>
            </a:p>
            <a:p>
              <a:pPr marL="0" lvl="1">
                <a:lnSpc>
                  <a:spcPct val="60000"/>
                </a:lnSpc>
                <a:spcBef>
                  <a:spcPts val="1000"/>
                </a:spcBef>
              </a:pPr>
              <a:r>
                <a:rPr lang="en-US" sz="3200" dirty="0">
                  <a:solidFill>
                    <a:srgbClr val="7F7F7F"/>
                  </a:solidFill>
                  <a:ea typeface="Calibri"/>
                  <a:cs typeface="Calibri"/>
                  <a:sym typeface="Calibri"/>
                </a:rPr>
                <a:t>Multi-tenancy</a:t>
              </a:r>
              <a:endParaRPr lang="en-US" sz="1200" dirty="0"/>
            </a:p>
            <a:p>
              <a:pPr marL="0" lvl="1">
                <a:lnSpc>
                  <a:spcPct val="80000"/>
                </a:lnSpc>
                <a:spcBef>
                  <a:spcPts val="1000"/>
                </a:spcBef>
              </a:pPr>
              <a:r>
                <a:rPr lang="en-US" sz="1200" dirty="0">
                  <a:solidFill>
                    <a:srgbClr val="7F7F7F"/>
                  </a:solidFill>
                  <a:ea typeface="Calibri"/>
                  <a:cs typeface="Calibri"/>
                  <a:sym typeface="Calibri"/>
                </a:rPr>
                <a:t>For enterprise-wide operations</a:t>
              </a:r>
              <a:endParaRPr lang="en-US" sz="1200" dirty="0"/>
            </a:p>
            <a:p>
              <a:pPr marL="0" lvl="1">
                <a:lnSpc>
                  <a:spcPct val="80000"/>
                </a:lnSpc>
                <a:spcBef>
                  <a:spcPts val="1000"/>
                </a:spcBef>
              </a:pPr>
              <a:endParaRPr lang="en-US" sz="1100" dirty="0">
                <a:solidFill>
                  <a:srgbClr val="7F7F7F"/>
                </a:solidFill>
                <a:ea typeface="Calibri"/>
                <a:cs typeface="Calibri"/>
                <a:sym typeface="Calibri"/>
              </a:endParaRPr>
            </a:p>
            <a:p>
              <a:pPr marL="0" lvl="1">
                <a:lnSpc>
                  <a:spcPct val="80000"/>
                </a:lnSpc>
                <a:spcBef>
                  <a:spcPts val="1000"/>
                </a:spcBef>
              </a:pPr>
              <a:r>
                <a:rPr lang="en-US" sz="3200" dirty="0">
                  <a:solidFill>
                    <a:srgbClr val="7F7F7F"/>
                  </a:solidFill>
                  <a:ea typeface="Calibri"/>
                  <a:cs typeface="Calibri"/>
                  <a:sym typeface="Calibri"/>
                </a:rPr>
                <a:t>Maximum efficiency </a:t>
              </a:r>
              <a:endParaRPr lang="en-US" sz="1200" dirty="0"/>
            </a:p>
            <a:p>
              <a:pPr marL="0" lvl="1">
                <a:lnSpc>
                  <a:spcPct val="80000"/>
                </a:lnSpc>
                <a:spcBef>
                  <a:spcPts val="1000"/>
                </a:spcBef>
              </a:pPr>
              <a:r>
                <a:rPr lang="en-US" sz="1200" dirty="0">
                  <a:solidFill>
                    <a:srgbClr val="7F7F7F"/>
                  </a:solidFill>
                  <a:ea typeface="Calibri"/>
                  <a:cs typeface="Calibri"/>
                  <a:sym typeface="Calibri"/>
                </a:rPr>
                <a:t>Concurrent robotic activity at scale</a:t>
              </a:r>
              <a:endParaRPr lang="en-US" sz="1200" dirty="0"/>
            </a:p>
            <a:p>
              <a:pPr marL="0" lvl="1">
                <a:lnSpc>
                  <a:spcPct val="80000"/>
                </a:lnSpc>
                <a:spcBef>
                  <a:spcPts val="1000"/>
                </a:spcBef>
              </a:pPr>
              <a:endParaRPr lang="en-US" sz="1100" dirty="0">
                <a:solidFill>
                  <a:srgbClr val="7F7F7F"/>
                </a:solidFill>
                <a:ea typeface="Calibri"/>
                <a:cs typeface="Calibri"/>
                <a:sym typeface="Calibri"/>
              </a:endParaRPr>
            </a:p>
            <a:p>
              <a:pPr marL="0" lvl="1">
                <a:lnSpc>
                  <a:spcPct val="60000"/>
                </a:lnSpc>
                <a:spcBef>
                  <a:spcPts val="1000"/>
                </a:spcBef>
              </a:pPr>
              <a:r>
                <a:rPr lang="en-US" sz="3200" dirty="0">
                  <a:solidFill>
                    <a:srgbClr val="7F7F7F"/>
                  </a:solidFill>
                  <a:ea typeface="Calibri"/>
                  <a:cs typeface="Calibri"/>
                  <a:sym typeface="Calibri"/>
                </a:rPr>
                <a:t>Localization</a:t>
              </a:r>
              <a:endParaRPr lang="en-US" sz="1200" dirty="0"/>
            </a:p>
            <a:p>
              <a:pPr marL="0" lvl="1">
                <a:lnSpc>
                  <a:spcPct val="80000"/>
                </a:lnSpc>
                <a:spcBef>
                  <a:spcPts val="1000"/>
                </a:spcBef>
              </a:pPr>
              <a:r>
                <a:rPr lang="en-US" sz="1200" dirty="0">
                  <a:solidFill>
                    <a:srgbClr val="7F7F7F"/>
                  </a:solidFill>
                  <a:ea typeface="Calibri"/>
                  <a:cs typeface="Calibri"/>
                  <a:sym typeface="Calibri"/>
                </a:rPr>
                <a:t>Japanese, Russian, French and  available today with many more regions coming soon</a:t>
              </a:r>
              <a:endParaRPr lang="en-US" sz="1200" dirty="0"/>
            </a:p>
          </p:txBody>
        </p:sp>
        <p:cxnSp>
          <p:nvCxnSpPr>
            <p:cNvPr id="8" name="Straight Connector 7">
              <a:extLst>
                <a:ext uri="{FF2B5EF4-FFF2-40B4-BE49-F238E27FC236}">
                  <a16:creationId xmlns:a16="http://schemas.microsoft.com/office/drawing/2014/main" id="{C27A5D2B-C489-43A5-9B6A-EF9CE5CEBA2E}"/>
                </a:ext>
              </a:extLst>
            </p:cNvPr>
            <p:cNvCxnSpPr>
              <a:cxnSpLocks/>
            </p:cNvCxnSpPr>
            <p:nvPr/>
          </p:nvCxnSpPr>
          <p:spPr>
            <a:xfrm flipV="1">
              <a:off x="3792591" y="1642710"/>
              <a:ext cx="0" cy="4621595"/>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837591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7EDF-1B30-4113-B4F5-5BE66EC93305}"/>
              </a:ext>
            </a:extLst>
          </p:cNvPr>
          <p:cNvSpPr>
            <a:spLocks noGrp="1"/>
          </p:cNvSpPr>
          <p:nvPr>
            <p:ph type="title"/>
          </p:nvPr>
        </p:nvSpPr>
        <p:spPr>
          <a:xfrm>
            <a:off x="3602735" y="365760"/>
            <a:ext cx="6186723" cy="978729"/>
          </a:xfrm>
        </p:spPr>
        <p:txBody>
          <a:bodyPr/>
          <a:lstStyle/>
          <a:p>
            <a:r>
              <a:rPr lang="en-US" dirty="0"/>
              <a:t>Prepare to manage and scale </a:t>
            </a:r>
            <a:br>
              <a:rPr lang="en-US" dirty="0"/>
            </a:br>
            <a:r>
              <a:rPr lang="en-US" dirty="0"/>
              <a:t>your digital workforce</a:t>
            </a:r>
          </a:p>
        </p:txBody>
      </p:sp>
      <p:sp>
        <p:nvSpPr>
          <p:cNvPr id="8" name="Google Shape;552;p51">
            <a:extLst>
              <a:ext uri="{FF2B5EF4-FFF2-40B4-BE49-F238E27FC236}">
                <a16:creationId xmlns:a16="http://schemas.microsoft.com/office/drawing/2014/main" id="{6E997062-73CA-4EED-AD6E-E6981B670BB3}"/>
              </a:ext>
            </a:extLst>
          </p:cNvPr>
          <p:cNvSpPr txBox="1"/>
          <p:nvPr/>
        </p:nvSpPr>
        <p:spPr>
          <a:xfrm>
            <a:off x="4112936" y="1752456"/>
            <a:ext cx="8079064" cy="797654"/>
          </a:xfrm>
          <a:prstGeom prst="rect">
            <a:avLst/>
          </a:prstGeom>
          <a:noFill/>
          <a:ln>
            <a:noFill/>
          </a:ln>
        </p:spPr>
        <p:txBody>
          <a:bodyPr spcFirstLastPara="1" wrap="square" lIns="91425" tIns="45700" rIns="91425" bIns="45700" anchor="t" anchorCtr="0">
            <a:noAutofit/>
          </a:bodyPr>
          <a:lstStyle/>
          <a:p>
            <a:pPr marL="0" marR="0" lvl="1" indent="0" algn="l" rtl="0">
              <a:lnSpc>
                <a:spcPct val="80000"/>
              </a:lnSpc>
              <a:spcBef>
                <a:spcPts val="0"/>
              </a:spcBef>
              <a:spcAft>
                <a:spcPts val="0"/>
              </a:spcAft>
              <a:buClr>
                <a:schemeClr val="accent5"/>
              </a:buClr>
              <a:buSzPts val="5500"/>
              <a:buFont typeface="Verdana"/>
              <a:buNone/>
            </a:pPr>
            <a:r>
              <a:rPr lang="en-US" sz="5500" b="0" i="0" u="none" strike="noStrike" cap="none" dirty="0">
                <a:solidFill>
                  <a:srgbClr val="7F7F7F"/>
                </a:solidFill>
                <a:latin typeface="Calibri"/>
                <a:ea typeface="Calibri"/>
                <a:cs typeface="Calibri"/>
                <a:sym typeface="Calibri"/>
              </a:rPr>
              <a:t>Save Millions of Hours.</a:t>
            </a:r>
            <a:endParaRPr dirty="0"/>
          </a:p>
        </p:txBody>
      </p:sp>
      <p:sp>
        <p:nvSpPr>
          <p:cNvPr id="9" name="Google Shape;553;p51">
            <a:extLst>
              <a:ext uri="{FF2B5EF4-FFF2-40B4-BE49-F238E27FC236}">
                <a16:creationId xmlns:a16="http://schemas.microsoft.com/office/drawing/2014/main" id="{AD1F1641-F418-462F-8EC5-38FB89786EF0}"/>
              </a:ext>
            </a:extLst>
          </p:cNvPr>
          <p:cNvSpPr txBox="1"/>
          <p:nvPr/>
        </p:nvSpPr>
        <p:spPr>
          <a:xfrm>
            <a:off x="5824658" y="2927106"/>
            <a:ext cx="5702208" cy="9956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800"/>
              <a:buFont typeface="Verdana"/>
              <a:buNone/>
            </a:pPr>
            <a:r>
              <a:rPr lang="en-US" sz="1800" i="1" dirty="0">
                <a:solidFill>
                  <a:srgbClr val="7F7F7F"/>
                </a:solidFill>
                <a:latin typeface="Calibri"/>
                <a:ea typeface="Calibri"/>
                <a:cs typeface="Calibri"/>
                <a:sym typeface="Calibri"/>
              </a:rPr>
              <a:t>“We expect over 1 million hours of capacity to be generated by the end of this fiscal year and more than 3 million hours in the next three years.”</a:t>
            </a:r>
            <a:endParaRPr i="1" dirty="0"/>
          </a:p>
        </p:txBody>
      </p:sp>
      <p:cxnSp>
        <p:nvCxnSpPr>
          <p:cNvPr id="11" name="Google Shape;554;p51">
            <a:extLst>
              <a:ext uri="{FF2B5EF4-FFF2-40B4-BE49-F238E27FC236}">
                <a16:creationId xmlns:a16="http://schemas.microsoft.com/office/drawing/2014/main" id="{B770A064-0E24-414A-8654-118CD0BA325F}"/>
              </a:ext>
            </a:extLst>
          </p:cNvPr>
          <p:cNvCxnSpPr/>
          <p:nvPr/>
        </p:nvCxnSpPr>
        <p:spPr>
          <a:xfrm rot="10800000">
            <a:off x="5713366" y="2895022"/>
            <a:ext cx="0" cy="1010977"/>
          </a:xfrm>
          <a:prstGeom prst="straightConnector1">
            <a:avLst/>
          </a:prstGeom>
          <a:noFill/>
          <a:ln w="38100" cap="flat" cmpd="sng">
            <a:solidFill>
              <a:srgbClr val="9CC8EB"/>
            </a:solidFill>
            <a:prstDash val="solid"/>
            <a:miter lim="800000"/>
            <a:headEnd type="none" w="sm" len="sm"/>
            <a:tailEnd type="none" w="sm" len="sm"/>
          </a:ln>
        </p:spPr>
      </p:cxnSp>
      <p:pic>
        <p:nvPicPr>
          <p:cNvPr id="14" name="Google Shape;555;p51">
            <a:extLst>
              <a:ext uri="{FF2B5EF4-FFF2-40B4-BE49-F238E27FC236}">
                <a16:creationId xmlns:a16="http://schemas.microsoft.com/office/drawing/2014/main" id="{76E5569F-ED83-486E-9E27-03D9D0079D40}"/>
              </a:ext>
            </a:extLst>
          </p:cNvPr>
          <p:cNvPicPr preferRelativeResize="0"/>
          <p:nvPr/>
        </p:nvPicPr>
        <p:blipFill rotWithShape="1">
          <a:blip r:embed="rId3">
            <a:alphaModFix/>
          </a:blip>
          <a:srcRect/>
          <a:stretch/>
        </p:blipFill>
        <p:spPr>
          <a:xfrm>
            <a:off x="4067207" y="2670703"/>
            <a:ext cx="1440627" cy="1440627"/>
          </a:xfrm>
          <a:prstGeom prst="rect">
            <a:avLst/>
          </a:prstGeom>
          <a:noFill/>
          <a:ln>
            <a:noFill/>
          </a:ln>
        </p:spPr>
      </p:pic>
      <p:cxnSp>
        <p:nvCxnSpPr>
          <p:cNvPr id="15" name="Google Shape;556;p51">
            <a:extLst>
              <a:ext uri="{FF2B5EF4-FFF2-40B4-BE49-F238E27FC236}">
                <a16:creationId xmlns:a16="http://schemas.microsoft.com/office/drawing/2014/main" id="{DF41864E-4D50-47DB-B0AD-CE7E618E2EBB}"/>
              </a:ext>
            </a:extLst>
          </p:cNvPr>
          <p:cNvCxnSpPr/>
          <p:nvPr/>
        </p:nvCxnSpPr>
        <p:spPr>
          <a:xfrm rot="10800000">
            <a:off x="3948753" y="1770470"/>
            <a:ext cx="0" cy="678224"/>
          </a:xfrm>
          <a:prstGeom prst="straightConnector1">
            <a:avLst/>
          </a:prstGeom>
          <a:noFill/>
          <a:ln w="38100" cap="flat" cmpd="sng">
            <a:solidFill>
              <a:srgbClr val="FF6900"/>
            </a:solidFill>
            <a:prstDash val="solid"/>
            <a:miter lim="800000"/>
            <a:headEnd type="none" w="sm" len="sm"/>
            <a:tailEnd type="none" w="sm" len="sm"/>
          </a:ln>
        </p:spPr>
      </p:cxnSp>
      <p:sp>
        <p:nvSpPr>
          <p:cNvPr id="16" name="TextBox 15">
            <a:extLst>
              <a:ext uri="{FF2B5EF4-FFF2-40B4-BE49-F238E27FC236}">
                <a16:creationId xmlns:a16="http://schemas.microsoft.com/office/drawing/2014/main" id="{30963A55-D8DE-45D0-89A1-C07B495B2420}"/>
              </a:ext>
            </a:extLst>
          </p:cNvPr>
          <p:cNvSpPr txBox="1"/>
          <p:nvPr/>
        </p:nvSpPr>
        <p:spPr>
          <a:xfrm>
            <a:off x="3763631" y="4453605"/>
            <a:ext cx="2524872" cy="1200329"/>
          </a:xfrm>
          <a:prstGeom prst="rect">
            <a:avLst/>
          </a:prstGeom>
          <a:noFill/>
        </p:spPr>
        <p:txBody>
          <a:bodyPr wrap="square" rtlCol="0">
            <a:spAutoFit/>
          </a:bodyPr>
          <a:lstStyle/>
          <a:p>
            <a:pPr lvl="0">
              <a:buClr>
                <a:srgbClr val="FF6900"/>
              </a:buClr>
              <a:buSzPct val="89000"/>
            </a:pPr>
            <a:r>
              <a:rPr lang="en-US" sz="1600" b="1" kern="1200" dirty="0">
                <a:solidFill>
                  <a:srgbClr val="0085CA"/>
                </a:solidFill>
                <a:latin typeface="Calibri" panose="020F0502020204030204" pitchFamily="34" charset="0"/>
                <a:cs typeface="Calibri" panose="020F0502020204030204" pitchFamily="34" charset="0"/>
                <a:sym typeface="Calibri"/>
              </a:rPr>
              <a:t>Higher Revenue</a:t>
            </a:r>
            <a:endParaRPr lang="en-US" sz="1400" b="1" kern="1200" dirty="0">
              <a:solidFill>
                <a:srgbClr val="0085CA"/>
              </a:solidFill>
              <a:latin typeface="Calibri" panose="020F0502020204030204" pitchFamily="34" charset="0"/>
              <a:cs typeface="Calibri" panose="020F0502020204030204" pitchFamily="34" charset="0"/>
            </a:endParaRP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Automation at scale accelerates the ROI by deploying in multiple BUs, across multiple geographies</a:t>
            </a:r>
          </a:p>
        </p:txBody>
      </p:sp>
      <p:sp>
        <p:nvSpPr>
          <p:cNvPr id="21" name="TextBox 20">
            <a:extLst>
              <a:ext uri="{FF2B5EF4-FFF2-40B4-BE49-F238E27FC236}">
                <a16:creationId xmlns:a16="http://schemas.microsoft.com/office/drawing/2014/main" id="{A009D197-D5F5-447D-9584-44F6EBE79B06}"/>
              </a:ext>
            </a:extLst>
          </p:cNvPr>
          <p:cNvSpPr txBox="1"/>
          <p:nvPr/>
        </p:nvSpPr>
        <p:spPr>
          <a:xfrm>
            <a:off x="6689786" y="4453605"/>
            <a:ext cx="2606040" cy="1631216"/>
          </a:xfrm>
          <a:prstGeom prst="rect">
            <a:avLst/>
          </a:prstGeom>
          <a:noFill/>
        </p:spPr>
        <p:txBody>
          <a:bodyPr wrap="square" rtlCol="0">
            <a:spAutoFit/>
          </a:bodyPr>
          <a:lstStyle>
            <a:defPPr marR="0" lvl="0" algn="l" rtl="0">
              <a:lnSpc>
                <a:spcPct val="100000"/>
              </a:lnSpc>
              <a:spcBef>
                <a:spcPts val="0"/>
              </a:spcBef>
              <a:spcAft>
                <a:spcPts val="0"/>
              </a:spcAft>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Lower Cost</a:t>
            </a:r>
            <a:endParaRPr lang="en-US" sz="1600" b="1" dirty="0">
              <a:latin typeface="Calibri" panose="020F0502020204030204" pitchFamily="34" charset="0"/>
              <a:cs typeface="Calibri" panose="020F0502020204030204" pitchFamily="34" charset="0"/>
            </a:endParaRP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Full cost transparency</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Decreased development costs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Lowers infrastructure cost </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Supports all </a:t>
            </a:r>
            <a:r>
              <a:rPr lang="en-US" sz="1400" dirty="0" err="1">
                <a:solidFill>
                  <a:srgbClr val="7F7F7F"/>
                </a:solidFill>
                <a:latin typeface="Calibri" panose="020F0502020204030204" pitchFamily="34" charset="0"/>
                <a:cs typeface="Calibri" panose="020F0502020204030204" pitchFamily="34" charset="0"/>
              </a:rPr>
              <a:t>CoE</a:t>
            </a:r>
            <a:r>
              <a:rPr lang="en-US" sz="1400" dirty="0">
                <a:solidFill>
                  <a:srgbClr val="7F7F7F"/>
                </a:solidFill>
                <a:latin typeface="Calibri" panose="020F0502020204030204" pitchFamily="34" charset="0"/>
                <a:cs typeface="Calibri" panose="020F0502020204030204" pitchFamily="34" charset="0"/>
              </a:rPr>
              <a:t> and governance models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Lowers maintenance costs</a:t>
            </a:r>
          </a:p>
        </p:txBody>
      </p:sp>
      <p:sp>
        <p:nvSpPr>
          <p:cNvPr id="22" name="TextBox 21">
            <a:extLst>
              <a:ext uri="{FF2B5EF4-FFF2-40B4-BE49-F238E27FC236}">
                <a16:creationId xmlns:a16="http://schemas.microsoft.com/office/drawing/2014/main" id="{55D7221A-0E1C-4482-9B67-1D98015F4BD7}"/>
              </a:ext>
            </a:extLst>
          </p:cNvPr>
          <p:cNvSpPr txBox="1"/>
          <p:nvPr/>
        </p:nvSpPr>
        <p:spPr>
          <a:xfrm>
            <a:off x="9615940" y="4453605"/>
            <a:ext cx="2606040" cy="2062103"/>
          </a:xfrm>
          <a:prstGeom prst="rect">
            <a:avLst/>
          </a:prstGeom>
          <a:noFill/>
        </p:spPr>
        <p:txBody>
          <a:bodyPr wrap="square" rtlCol="0">
            <a:spAutoFit/>
          </a:bodyPr>
          <a:lstStyle>
            <a:defPPr marR="0" lvl="0" algn="l" rtl="0">
              <a:lnSpc>
                <a:spcPct val="100000"/>
              </a:lnSpc>
              <a:spcBef>
                <a:spcPts val="0"/>
              </a:spcBef>
              <a:spcAft>
                <a:spcPts val="0"/>
              </a:spcAft>
              <a:defRPr/>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Reduced Risk</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Lowers the risk of global project failure</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Reduces compliance risk </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“DevOps” approach: helps  control deployments and dependencies </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Lowers the risk of </a:t>
            </a:r>
            <a:br>
              <a:rPr lang="en-US" sz="1400" dirty="0">
                <a:solidFill>
                  <a:srgbClr val="7F7F7F"/>
                </a:solidFill>
                <a:latin typeface="Calibri" panose="020F0502020204030204" pitchFamily="34" charset="0"/>
                <a:cs typeface="Calibri" panose="020F0502020204030204" pitchFamily="34" charset="0"/>
              </a:rPr>
            </a:br>
            <a:r>
              <a:rPr lang="en-US" sz="1400" dirty="0">
                <a:solidFill>
                  <a:srgbClr val="7F7F7F"/>
                </a:solidFill>
                <a:latin typeface="Calibri" panose="020F0502020204030204" pitchFamily="34" charset="0"/>
                <a:cs typeface="Calibri" panose="020F0502020204030204" pitchFamily="34" charset="0"/>
              </a:rPr>
              <a:t>configuration delays</a:t>
            </a:r>
          </a:p>
        </p:txBody>
      </p:sp>
      <p:sp>
        <p:nvSpPr>
          <p:cNvPr id="20" name="Down Arrow 22">
            <a:extLst>
              <a:ext uri="{FF2B5EF4-FFF2-40B4-BE49-F238E27FC236}">
                <a16:creationId xmlns:a16="http://schemas.microsoft.com/office/drawing/2014/main" id="{93555146-223C-A14A-BDAA-43D9E0837627}"/>
              </a:ext>
            </a:extLst>
          </p:cNvPr>
          <p:cNvSpPr/>
          <p:nvPr/>
        </p:nvSpPr>
        <p:spPr>
          <a:xfrm rot="10800000">
            <a:off x="3505367" y="452855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23" name="Down Arrow 22">
            <a:extLst>
              <a:ext uri="{FF2B5EF4-FFF2-40B4-BE49-F238E27FC236}">
                <a16:creationId xmlns:a16="http://schemas.microsoft.com/office/drawing/2014/main" id="{14AD19A6-12E5-1346-AC26-AADF19B7F9F6}"/>
              </a:ext>
            </a:extLst>
          </p:cNvPr>
          <p:cNvSpPr/>
          <p:nvPr/>
        </p:nvSpPr>
        <p:spPr>
          <a:xfrm>
            <a:off x="6424033" y="452855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24" name="Down Arrow 22">
            <a:extLst>
              <a:ext uri="{FF2B5EF4-FFF2-40B4-BE49-F238E27FC236}">
                <a16:creationId xmlns:a16="http://schemas.microsoft.com/office/drawing/2014/main" id="{4461E091-4811-734A-BFC8-032A2A55B922}"/>
              </a:ext>
            </a:extLst>
          </p:cNvPr>
          <p:cNvSpPr/>
          <p:nvPr/>
        </p:nvSpPr>
        <p:spPr>
          <a:xfrm>
            <a:off x="9351428" y="452855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1598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txBox="1">
            <a:spLocks/>
          </p:cNvSpPr>
          <p:nvPr/>
        </p:nvSpPr>
        <p:spPr>
          <a:xfrm>
            <a:off x="2320250" y="2155243"/>
            <a:ext cx="9470286" cy="2497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Clr>
                <a:srgbClr val="EB6C53"/>
              </a:buClr>
              <a:buFont typeface="Verdana"/>
              <a:buNone/>
            </a:pPr>
            <a:endParaRPr lang="en-US" i="1">
              <a:solidFill>
                <a:srgbClr val="FFFFFF"/>
              </a:solidFill>
              <a:latin typeface="Cambria" panose="02040503050406030204" pitchFamily="18" charset="0"/>
              <a:cs typeface="Verdana" panose="020B0604020202020204" pitchFamily="34" charset="-128"/>
            </a:endParaRPr>
          </a:p>
        </p:txBody>
      </p:sp>
      <p:sp>
        <p:nvSpPr>
          <p:cNvPr id="2" name="Text Placeholder 1">
            <a:extLst>
              <a:ext uri="{FF2B5EF4-FFF2-40B4-BE49-F238E27FC236}">
                <a16:creationId xmlns:a16="http://schemas.microsoft.com/office/drawing/2014/main" id="{4F8AB705-143A-40BB-9B31-3398CF7C4C68}"/>
              </a:ext>
            </a:extLst>
          </p:cNvPr>
          <p:cNvSpPr>
            <a:spLocks noGrp="1"/>
          </p:cNvSpPr>
          <p:nvPr>
            <p:ph type="body" sz="quarter" idx="10"/>
          </p:nvPr>
        </p:nvSpPr>
        <p:spPr>
          <a:xfrm>
            <a:off x="2343150" y="1417921"/>
            <a:ext cx="4383046" cy="3608360"/>
          </a:xfrm>
        </p:spPr>
        <p:txBody>
          <a:bodyPr/>
          <a:lstStyle/>
          <a:p>
            <a:r>
              <a:rPr lang="en-US" dirty="0"/>
              <a:t>We took all this mundane work out and the guys could then focus on the next thing without having to increase headcount, without having to hire new staff, and all the recruitment cost and everything else that goes into that.</a:t>
            </a:r>
          </a:p>
        </p:txBody>
      </p:sp>
      <p:sp>
        <p:nvSpPr>
          <p:cNvPr id="4" name="Text Placeholder 3">
            <a:extLst>
              <a:ext uri="{FF2B5EF4-FFF2-40B4-BE49-F238E27FC236}">
                <a16:creationId xmlns:a16="http://schemas.microsoft.com/office/drawing/2014/main" id="{107FD557-0DFF-004F-9FE4-46877C91287D}"/>
              </a:ext>
            </a:extLst>
          </p:cNvPr>
          <p:cNvSpPr>
            <a:spLocks noGrp="1"/>
          </p:cNvSpPr>
          <p:nvPr>
            <p:ph type="body" sz="quarter" idx="12"/>
          </p:nvPr>
        </p:nvSpPr>
        <p:spPr>
          <a:xfrm>
            <a:off x="6945773" y="1417921"/>
            <a:ext cx="4625186" cy="3165162"/>
          </a:xfrm>
        </p:spPr>
        <p:txBody>
          <a:bodyPr/>
          <a:lstStyle/>
          <a:p>
            <a:r>
              <a:rPr lang="en-US" dirty="0"/>
              <a:t>At Autodesk, we want our customers to have a frictionless experience accessing and using our technology. Most importantly, the tools help us do our jobs more effectively, so we can focus on the best experience for our customers.</a:t>
            </a:r>
            <a:endParaRPr lang="en-US" sz="2200" i="0" dirty="0">
              <a:latin typeface="Calibri"/>
            </a:endParaRPr>
          </a:p>
        </p:txBody>
      </p:sp>
      <p:sp>
        <p:nvSpPr>
          <p:cNvPr id="12" name="Text Placeholder 11">
            <a:extLst>
              <a:ext uri="{FF2B5EF4-FFF2-40B4-BE49-F238E27FC236}">
                <a16:creationId xmlns:a16="http://schemas.microsoft.com/office/drawing/2014/main" id="{38684A25-12CA-B043-8119-F7A49DA1A13F}"/>
              </a:ext>
            </a:extLst>
          </p:cNvPr>
          <p:cNvSpPr>
            <a:spLocks noGrp="1"/>
          </p:cNvSpPr>
          <p:nvPr>
            <p:ph type="body" sz="quarter" idx="11"/>
          </p:nvPr>
        </p:nvSpPr>
        <p:spPr>
          <a:xfrm>
            <a:off x="4092035" y="5450538"/>
            <a:ext cx="2497558" cy="738664"/>
          </a:xfrm>
        </p:spPr>
        <p:txBody>
          <a:bodyPr/>
          <a:lstStyle/>
          <a:p>
            <a:r>
              <a:rPr lang="en-US" dirty="0">
                <a:latin typeface="Calibri" panose="020F0502020204030204" pitchFamily="34" charset="0"/>
                <a:cs typeface="Calibri" panose="020F0502020204030204" pitchFamily="34" charset="0"/>
              </a:rPr>
              <a:t>Brendan MacDonald</a:t>
            </a:r>
          </a:p>
          <a:p>
            <a:r>
              <a:rPr lang="en-US" sz="1200" dirty="0">
                <a:latin typeface="Calibri" panose="020F0502020204030204" pitchFamily="34" charset="0"/>
                <a:cs typeface="Calibri" panose="020F0502020204030204" pitchFamily="34" charset="0"/>
              </a:rPr>
              <a:t>Director of Customer Compliance Operations, Ladbrokes Coral Group</a:t>
            </a:r>
          </a:p>
        </p:txBody>
      </p:sp>
      <p:sp>
        <p:nvSpPr>
          <p:cNvPr id="13" name="Text Placeholder 12">
            <a:extLst>
              <a:ext uri="{FF2B5EF4-FFF2-40B4-BE49-F238E27FC236}">
                <a16:creationId xmlns:a16="http://schemas.microsoft.com/office/drawing/2014/main" id="{BD83CF31-5559-614A-B8EE-1DDB754FC1F4}"/>
              </a:ext>
            </a:extLst>
          </p:cNvPr>
          <p:cNvSpPr>
            <a:spLocks noGrp="1"/>
          </p:cNvSpPr>
          <p:nvPr>
            <p:ph type="body" sz="quarter" idx="13"/>
          </p:nvPr>
        </p:nvSpPr>
        <p:spPr>
          <a:xfrm>
            <a:off x="9617248" y="5542871"/>
            <a:ext cx="1953711" cy="553998"/>
          </a:xfrm>
        </p:spPr>
        <p:txBody>
          <a:bodyPr/>
          <a:lstStyle/>
          <a:p>
            <a:r>
              <a:rPr lang="en-US" cap="none" spc="0" dirty="0">
                <a:latin typeface="Calibri"/>
                <a:ea typeface="Verdana"/>
              </a:rPr>
              <a:t>Scott </a:t>
            </a:r>
            <a:r>
              <a:rPr lang="en-US" dirty="0" err="1">
                <a:latin typeface="Calibri"/>
                <a:ea typeface="Verdana"/>
              </a:rPr>
              <a:t>Herren</a:t>
            </a:r>
            <a:endParaRPr lang="en-US" cap="none" spc="0" dirty="0">
              <a:latin typeface="Calibri"/>
            </a:endParaRPr>
          </a:p>
          <a:p>
            <a:r>
              <a:rPr lang="en-US" sz="1200" cap="none" spc="0" dirty="0">
                <a:latin typeface="Calibri"/>
              </a:rPr>
              <a:t>Chief Financial Officer</a:t>
            </a:r>
          </a:p>
        </p:txBody>
      </p:sp>
      <p:sp>
        <p:nvSpPr>
          <p:cNvPr id="9" name="Text Placeholder 2"/>
          <p:cNvSpPr txBox="1">
            <a:spLocks/>
          </p:cNvSpPr>
          <p:nvPr/>
        </p:nvSpPr>
        <p:spPr>
          <a:xfrm>
            <a:off x="8324822" y="4963001"/>
            <a:ext cx="3246137" cy="668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5"/>
              </a:buClr>
              <a:buFont typeface="Lucida Grande"/>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Lucida Grande"/>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Lucida Grande"/>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Lucida Grande"/>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Lucida Grande"/>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EB6C53"/>
              </a:buClr>
              <a:buFont typeface="Lucida Grande"/>
              <a:buNone/>
            </a:pPr>
            <a:endParaRPr lang="en-US" sz="1800" b="1" spc="300">
              <a:solidFill>
                <a:srgbClr val="FFFFFF"/>
              </a:solidFill>
              <a:latin typeface="Calibri" charset="0"/>
              <a:ea typeface="Calibri" charset="0"/>
              <a:cs typeface="Calibri" charset="0"/>
            </a:endParaRPr>
          </a:p>
        </p:txBody>
      </p:sp>
      <p:pic>
        <p:nvPicPr>
          <p:cNvPr id="17" name="Picture 16">
            <a:extLst>
              <a:ext uri="{FF2B5EF4-FFF2-40B4-BE49-F238E27FC236}">
                <a16:creationId xmlns:a16="http://schemas.microsoft.com/office/drawing/2014/main" id="{B1A4C8E8-B4DB-1C47-8B94-508A49F854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4667" y="5553315"/>
            <a:ext cx="2708781" cy="533111"/>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F4ADC8A0-2E79-CF49-BAB3-23362007CB91}"/>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15378" y="5347762"/>
            <a:ext cx="1554120" cy="738664"/>
          </a:xfrm>
          <a:prstGeom prst="rect">
            <a:avLst/>
          </a:prstGeom>
        </p:spPr>
      </p:pic>
    </p:spTree>
    <p:extLst>
      <p:ext uri="{BB962C8B-B14F-4D97-AF65-F5344CB8AC3E}">
        <p14:creationId xmlns:p14="http://schemas.microsoft.com/office/powerpoint/2010/main" val="30819582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A3E7-A284-BD48-9441-CEC9E57587AB}"/>
              </a:ext>
            </a:extLst>
          </p:cNvPr>
          <p:cNvSpPr>
            <a:spLocks noGrp="1"/>
          </p:cNvSpPr>
          <p:nvPr>
            <p:ph type="title"/>
          </p:nvPr>
        </p:nvSpPr>
        <p:spPr>
          <a:xfrm>
            <a:off x="3602736" y="365759"/>
            <a:ext cx="6972301" cy="535531"/>
          </a:xfrm>
        </p:spPr>
        <p:txBody>
          <a:bodyPr/>
          <a:lstStyle/>
          <a:p>
            <a:r>
              <a:rPr lang="en-US" dirty="0"/>
              <a:t>RPA          Better Business Process Execution</a:t>
            </a:r>
          </a:p>
        </p:txBody>
      </p:sp>
      <p:graphicFrame>
        <p:nvGraphicFramePr>
          <p:cNvPr id="3" name="Table 2">
            <a:extLst>
              <a:ext uri="{FF2B5EF4-FFF2-40B4-BE49-F238E27FC236}">
                <a16:creationId xmlns:a16="http://schemas.microsoft.com/office/drawing/2014/main" id="{62CA8147-2580-5441-A8DD-259425CB0BDB}"/>
              </a:ext>
            </a:extLst>
          </p:cNvPr>
          <p:cNvGraphicFramePr>
            <a:graphicFrameLocks noGrp="1"/>
          </p:cNvGraphicFramePr>
          <p:nvPr>
            <p:extLst>
              <p:ext uri="{D42A27DB-BD31-4B8C-83A1-F6EECF244321}">
                <p14:modId xmlns:p14="http://schemas.microsoft.com/office/powerpoint/2010/main" val="4163720316"/>
              </p:ext>
            </p:extLst>
          </p:nvPr>
        </p:nvGraphicFramePr>
        <p:xfrm>
          <a:off x="3443287" y="1258902"/>
          <a:ext cx="8472486" cy="2661920"/>
        </p:xfrm>
        <a:graphic>
          <a:graphicData uri="http://schemas.openxmlformats.org/drawingml/2006/table">
            <a:tbl>
              <a:tblPr firstRow="1" bandRow="1">
                <a:tableStyleId>{21E4AEA4-8DFA-4A89-87EB-49C32662AFE0}</a:tableStyleId>
              </a:tblPr>
              <a:tblGrid>
                <a:gridCol w="2029275">
                  <a:extLst>
                    <a:ext uri="{9D8B030D-6E8A-4147-A177-3AD203B41FA5}">
                      <a16:colId xmlns:a16="http://schemas.microsoft.com/office/drawing/2014/main" val="711257772"/>
                    </a:ext>
                  </a:extLst>
                </a:gridCol>
                <a:gridCol w="2029275">
                  <a:extLst>
                    <a:ext uri="{9D8B030D-6E8A-4147-A177-3AD203B41FA5}">
                      <a16:colId xmlns:a16="http://schemas.microsoft.com/office/drawing/2014/main" val="917417780"/>
                    </a:ext>
                  </a:extLst>
                </a:gridCol>
                <a:gridCol w="2306943">
                  <a:extLst>
                    <a:ext uri="{9D8B030D-6E8A-4147-A177-3AD203B41FA5}">
                      <a16:colId xmlns:a16="http://schemas.microsoft.com/office/drawing/2014/main" val="2232540517"/>
                    </a:ext>
                  </a:extLst>
                </a:gridCol>
                <a:gridCol w="2106993">
                  <a:extLst>
                    <a:ext uri="{9D8B030D-6E8A-4147-A177-3AD203B41FA5}">
                      <a16:colId xmlns:a16="http://schemas.microsoft.com/office/drawing/2014/main" val="1259146562"/>
                    </a:ext>
                  </a:extLst>
                </a:gridCol>
              </a:tblGrid>
              <a:tr h="370840">
                <a:tc>
                  <a:txBody>
                    <a:bodyPr/>
                    <a:lstStyle/>
                    <a:p>
                      <a:r>
                        <a:rPr lang="en-US"/>
                        <a:t>Subject</a:t>
                      </a:r>
                    </a:p>
                  </a:txBody>
                  <a:tcPr anchor="ctr"/>
                </a:tc>
                <a:tc>
                  <a:txBody>
                    <a:bodyPr/>
                    <a:lstStyle/>
                    <a:p>
                      <a:r>
                        <a:rPr lang="en-US"/>
                        <a:t>Pre-RPA</a:t>
                      </a:r>
                    </a:p>
                  </a:txBody>
                  <a:tcPr anchor="ctr"/>
                </a:tc>
                <a:tc>
                  <a:txBody>
                    <a:bodyPr/>
                    <a:lstStyle/>
                    <a:p>
                      <a:r>
                        <a:rPr lang="en-US"/>
                        <a:t>Post-RPA</a:t>
                      </a:r>
                    </a:p>
                  </a:txBody>
                  <a:tcPr anchor="ctr"/>
                </a:tc>
                <a:tc>
                  <a:txBody>
                    <a:bodyPr/>
                    <a:lstStyle/>
                    <a:p>
                      <a:r>
                        <a:rPr lang="en-US"/>
                        <a:t>Benefits</a:t>
                      </a:r>
                    </a:p>
                  </a:txBody>
                  <a:tcPr anchor="ctr"/>
                </a:tc>
                <a:extLst>
                  <a:ext uri="{0D108BD9-81ED-4DB2-BD59-A6C34878D82A}">
                    <a16:rowId xmlns:a16="http://schemas.microsoft.com/office/drawing/2014/main" val="3632141326"/>
                  </a:ext>
                </a:extLst>
              </a:tr>
              <a:tr h="370840">
                <a:tc>
                  <a:txBody>
                    <a:bodyPr/>
                    <a:lstStyle/>
                    <a:p>
                      <a:r>
                        <a:rPr lang="en-US" dirty="0">
                          <a:solidFill>
                            <a:srgbClr val="7F7F7F"/>
                          </a:solidFill>
                        </a:rPr>
                        <a:t>Scope of audit</a:t>
                      </a:r>
                    </a:p>
                  </a:txBody>
                  <a:tcPr anchor="ctr"/>
                </a:tc>
                <a:tc>
                  <a:txBody>
                    <a:bodyPr/>
                    <a:lstStyle/>
                    <a:p>
                      <a:r>
                        <a:rPr lang="en-US">
                          <a:solidFill>
                            <a:srgbClr val="7F7F7F"/>
                          </a:solidFill>
                        </a:rPr>
                        <a:t>&lt;10% of volume</a:t>
                      </a:r>
                    </a:p>
                  </a:txBody>
                  <a:tcPr anchor="ctr"/>
                </a:tc>
                <a:tc>
                  <a:txBody>
                    <a:bodyPr/>
                    <a:lstStyle/>
                    <a:p>
                      <a:r>
                        <a:rPr lang="en-US">
                          <a:solidFill>
                            <a:srgbClr val="7F7F7F"/>
                          </a:solidFill>
                        </a:rPr>
                        <a:t>~100% based on terms</a:t>
                      </a:r>
                    </a:p>
                  </a:txBody>
                  <a:tcPr anchor="ctr"/>
                </a:tc>
                <a:tc>
                  <a:txBody>
                    <a:bodyPr/>
                    <a:lstStyle/>
                    <a:p>
                      <a:r>
                        <a:rPr lang="en-US">
                          <a:solidFill>
                            <a:srgbClr val="7F7F7F"/>
                          </a:solidFill>
                        </a:rPr>
                        <a:t>Compliance</a:t>
                      </a:r>
                    </a:p>
                  </a:txBody>
                  <a:tcPr anchor="ctr"/>
                </a:tc>
                <a:extLst>
                  <a:ext uri="{0D108BD9-81ED-4DB2-BD59-A6C34878D82A}">
                    <a16:rowId xmlns:a16="http://schemas.microsoft.com/office/drawing/2014/main" val="3658179571"/>
                  </a:ext>
                </a:extLst>
              </a:tr>
              <a:tr h="370840">
                <a:tc>
                  <a:txBody>
                    <a:bodyPr/>
                    <a:lstStyle/>
                    <a:p>
                      <a:r>
                        <a:rPr lang="en-US">
                          <a:solidFill>
                            <a:srgbClr val="7F7F7F"/>
                          </a:solidFill>
                        </a:rPr>
                        <a:t>Process design/execution</a:t>
                      </a:r>
                    </a:p>
                  </a:txBody>
                  <a:tcPr anchor="ctr"/>
                </a:tc>
                <a:tc>
                  <a:txBody>
                    <a:bodyPr/>
                    <a:lstStyle/>
                    <a:p>
                      <a:r>
                        <a:rPr lang="en-US">
                          <a:solidFill>
                            <a:srgbClr val="7F7F7F"/>
                          </a:solidFill>
                        </a:rPr>
                        <a:t>High variability</a:t>
                      </a:r>
                    </a:p>
                  </a:txBody>
                  <a:tcPr anchor="ctr"/>
                </a:tc>
                <a:tc>
                  <a:txBody>
                    <a:bodyPr/>
                    <a:lstStyle/>
                    <a:p>
                      <a:r>
                        <a:rPr lang="en-US">
                          <a:solidFill>
                            <a:srgbClr val="7F7F7F"/>
                          </a:solidFill>
                        </a:rPr>
                        <a:t>Improved consistency</a:t>
                      </a:r>
                    </a:p>
                  </a:txBody>
                  <a:tcPr anchor="ctr"/>
                </a:tc>
                <a:tc>
                  <a:txBody>
                    <a:bodyPr/>
                    <a:lstStyle/>
                    <a:p>
                      <a:r>
                        <a:rPr lang="en-US">
                          <a:solidFill>
                            <a:srgbClr val="7F7F7F"/>
                          </a:solidFill>
                        </a:rPr>
                        <a:t>Standardization</a:t>
                      </a:r>
                    </a:p>
                  </a:txBody>
                  <a:tcPr anchor="ctr"/>
                </a:tc>
                <a:extLst>
                  <a:ext uri="{0D108BD9-81ED-4DB2-BD59-A6C34878D82A}">
                    <a16:rowId xmlns:a16="http://schemas.microsoft.com/office/drawing/2014/main" val="2010700019"/>
                  </a:ext>
                </a:extLst>
              </a:tr>
              <a:tr h="370840">
                <a:tc>
                  <a:txBody>
                    <a:bodyPr/>
                    <a:lstStyle/>
                    <a:p>
                      <a:r>
                        <a:rPr lang="en-US">
                          <a:solidFill>
                            <a:srgbClr val="7F7F7F"/>
                          </a:solidFill>
                        </a:rPr>
                        <a:t>Ecosystem</a:t>
                      </a:r>
                    </a:p>
                  </a:txBody>
                  <a:tcPr anchor="ctr"/>
                </a:tc>
                <a:tc>
                  <a:txBody>
                    <a:bodyPr/>
                    <a:lstStyle/>
                    <a:p>
                      <a:r>
                        <a:rPr lang="en-US">
                          <a:solidFill>
                            <a:srgbClr val="7F7F7F"/>
                          </a:solidFill>
                        </a:rPr>
                        <a:t>Intrusive automation</a:t>
                      </a:r>
                    </a:p>
                  </a:txBody>
                  <a:tcPr anchor="ctr"/>
                </a:tc>
                <a:tc>
                  <a:txBody>
                    <a:bodyPr/>
                    <a:lstStyle/>
                    <a:p>
                      <a:r>
                        <a:rPr lang="en-US">
                          <a:solidFill>
                            <a:srgbClr val="7F7F7F"/>
                          </a:solidFill>
                        </a:rPr>
                        <a:t>UI-based, code-free automation</a:t>
                      </a:r>
                    </a:p>
                  </a:txBody>
                  <a:tcPr anchor="ctr"/>
                </a:tc>
                <a:tc>
                  <a:txBody>
                    <a:bodyPr/>
                    <a:lstStyle/>
                    <a:p>
                      <a:r>
                        <a:rPr lang="en-US">
                          <a:solidFill>
                            <a:srgbClr val="7F7F7F"/>
                          </a:solidFill>
                        </a:rPr>
                        <a:t>Increased speed Decreased risk</a:t>
                      </a:r>
                    </a:p>
                  </a:txBody>
                  <a:tcPr anchor="ctr"/>
                </a:tc>
                <a:extLst>
                  <a:ext uri="{0D108BD9-81ED-4DB2-BD59-A6C34878D82A}">
                    <a16:rowId xmlns:a16="http://schemas.microsoft.com/office/drawing/2014/main" val="2765979897"/>
                  </a:ext>
                </a:extLst>
              </a:tr>
              <a:tr h="370840">
                <a:tc>
                  <a:txBody>
                    <a:bodyPr/>
                    <a:lstStyle/>
                    <a:p>
                      <a:r>
                        <a:rPr lang="en-US" dirty="0">
                          <a:solidFill>
                            <a:srgbClr val="7F7F7F"/>
                          </a:solidFill>
                        </a:rPr>
                        <a:t>Manual errors</a:t>
                      </a:r>
                    </a:p>
                  </a:txBody>
                  <a:tcPr anchor="ctr"/>
                </a:tc>
                <a:tc>
                  <a:txBody>
                    <a:bodyPr/>
                    <a:lstStyle/>
                    <a:p>
                      <a:r>
                        <a:rPr lang="en-US">
                          <a:solidFill>
                            <a:srgbClr val="7F7F7F"/>
                          </a:solidFill>
                        </a:rPr>
                        <a:t>Typing-to-timing errors</a:t>
                      </a:r>
                    </a:p>
                  </a:txBody>
                  <a:tcPr anchor="ctr"/>
                </a:tc>
                <a:tc>
                  <a:txBody>
                    <a:bodyPr/>
                    <a:lstStyle/>
                    <a:p>
                      <a:r>
                        <a:rPr lang="en-US">
                          <a:solidFill>
                            <a:srgbClr val="7F7F7F"/>
                          </a:solidFill>
                        </a:rPr>
                        <a:t>Human-robot collaboration</a:t>
                      </a:r>
                    </a:p>
                  </a:txBody>
                  <a:tcPr anchor="ctr"/>
                </a:tc>
                <a:tc>
                  <a:txBody>
                    <a:bodyPr/>
                    <a:lstStyle/>
                    <a:p>
                      <a:r>
                        <a:rPr lang="en-US" dirty="0">
                          <a:solidFill>
                            <a:srgbClr val="7F7F7F"/>
                          </a:solidFill>
                        </a:rPr>
                        <a:t>Accuracy</a:t>
                      </a:r>
                    </a:p>
                  </a:txBody>
                  <a:tcPr anchor="ctr"/>
                </a:tc>
                <a:extLst>
                  <a:ext uri="{0D108BD9-81ED-4DB2-BD59-A6C34878D82A}">
                    <a16:rowId xmlns:a16="http://schemas.microsoft.com/office/drawing/2014/main" val="4191285573"/>
                  </a:ext>
                </a:extLst>
              </a:tr>
            </a:tbl>
          </a:graphicData>
        </a:graphic>
      </p:graphicFrame>
      <p:sp>
        <p:nvSpPr>
          <p:cNvPr id="4" name="TextBox 3">
            <a:extLst>
              <a:ext uri="{FF2B5EF4-FFF2-40B4-BE49-F238E27FC236}">
                <a16:creationId xmlns:a16="http://schemas.microsoft.com/office/drawing/2014/main" id="{63B94E05-B981-CE47-83B2-986A4E2F57DD}"/>
              </a:ext>
            </a:extLst>
          </p:cNvPr>
          <p:cNvSpPr txBox="1"/>
          <p:nvPr/>
        </p:nvSpPr>
        <p:spPr>
          <a:xfrm>
            <a:off x="3655828" y="4073109"/>
            <a:ext cx="8209242" cy="400110"/>
          </a:xfrm>
          <a:prstGeom prst="rect">
            <a:avLst/>
          </a:prstGeom>
          <a:noFill/>
        </p:spPr>
        <p:txBody>
          <a:bodyPr wrap="square" rtlCol="0" anchor="t">
            <a:spAutoFit/>
          </a:bodyPr>
          <a:lstStyle/>
          <a:p>
            <a:r>
              <a:rPr lang="en-US" sz="2000" b="1" dirty="0" err="1">
                <a:solidFill>
                  <a:srgbClr val="0085CA"/>
                </a:solidFill>
                <a:latin typeface="Calibri"/>
                <a:cs typeface="Calibri"/>
                <a:sym typeface="Calibri"/>
              </a:rPr>
              <a:t>UiPath</a:t>
            </a:r>
            <a:r>
              <a:rPr lang="en-US" sz="2000" b="1" dirty="0">
                <a:solidFill>
                  <a:srgbClr val="0085CA"/>
                </a:solidFill>
                <a:latin typeface="Calibri"/>
                <a:cs typeface="Calibri"/>
                <a:sym typeface="Calibri"/>
              </a:rPr>
              <a:t> -&gt; Improved IT Governance, Risk and Compliance</a:t>
            </a:r>
            <a:endParaRPr lang="en-US" sz="2000" b="1" dirty="0">
              <a:solidFill>
                <a:srgbClr val="0085CA"/>
              </a:solidFill>
              <a:latin typeface="Calibri"/>
              <a:cs typeface="Calibri"/>
            </a:endParaRPr>
          </a:p>
        </p:txBody>
      </p:sp>
      <p:graphicFrame>
        <p:nvGraphicFramePr>
          <p:cNvPr id="5" name="Diagram 4">
            <a:extLst>
              <a:ext uri="{FF2B5EF4-FFF2-40B4-BE49-F238E27FC236}">
                <a16:creationId xmlns:a16="http://schemas.microsoft.com/office/drawing/2014/main" id="{FEEF5142-6E34-C843-BDE8-30DA4F2409E0}"/>
              </a:ext>
            </a:extLst>
          </p:cNvPr>
          <p:cNvGraphicFramePr/>
          <p:nvPr>
            <p:extLst>
              <p:ext uri="{D42A27DB-BD31-4B8C-83A1-F6EECF244321}">
                <p14:modId xmlns:p14="http://schemas.microsoft.com/office/powerpoint/2010/main" val="1555881749"/>
              </p:ext>
            </p:extLst>
          </p:nvPr>
        </p:nvGraphicFramePr>
        <p:xfrm>
          <a:off x="3657599" y="4639748"/>
          <a:ext cx="8258173" cy="1737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a:extLst>
              <a:ext uri="{FF2B5EF4-FFF2-40B4-BE49-F238E27FC236}">
                <a16:creationId xmlns:a16="http://schemas.microsoft.com/office/drawing/2014/main" id="{6E90677E-80DC-894B-8B0C-0C0E345AAC6C}"/>
              </a:ext>
            </a:extLst>
          </p:cNvPr>
          <p:cNvSpPr/>
          <p:nvPr/>
        </p:nvSpPr>
        <p:spPr>
          <a:xfrm>
            <a:off x="4481705" y="517686"/>
            <a:ext cx="432548" cy="196960"/>
          </a:xfrm>
          <a:prstGeom prst="rightArrow">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098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DA4C-7BA6-F14A-A918-4DA5995B9C58}"/>
              </a:ext>
            </a:extLst>
          </p:cNvPr>
          <p:cNvSpPr>
            <a:spLocks noGrp="1"/>
          </p:cNvSpPr>
          <p:nvPr>
            <p:ph type="title"/>
          </p:nvPr>
        </p:nvSpPr>
        <p:spPr>
          <a:xfrm>
            <a:off x="3597248" y="352508"/>
            <a:ext cx="8070658" cy="543739"/>
          </a:xfrm>
        </p:spPr>
        <p:txBody>
          <a:bodyPr/>
          <a:lstStyle/>
          <a:p>
            <a:r>
              <a:rPr lang="en-US" dirty="0">
                <a:latin typeface="Calibri" panose="020F0502020204030204" pitchFamily="34" charset="0"/>
                <a:cs typeface="Calibri" panose="020F0502020204030204" pitchFamily="34" charset="0"/>
              </a:rPr>
              <a:t>Defense-grade security and compliance</a:t>
            </a:r>
          </a:p>
        </p:txBody>
      </p:sp>
      <p:grpSp>
        <p:nvGrpSpPr>
          <p:cNvPr id="3" name="Group 2">
            <a:extLst>
              <a:ext uri="{FF2B5EF4-FFF2-40B4-BE49-F238E27FC236}">
                <a16:creationId xmlns:a16="http://schemas.microsoft.com/office/drawing/2014/main" id="{B6C8F5FD-C949-47AA-B97A-8CCCDDA770C9}"/>
              </a:ext>
            </a:extLst>
          </p:cNvPr>
          <p:cNvGrpSpPr/>
          <p:nvPr/>
        </p:nvGrpSpPr>
        <p:grpSpPr>
          <a:xfrm>
            <a:off x="4055672" y="1271742"/>
            <a:ext cx="3576905" cy="2954577"/>
            <a:chOff x="3426566" y="1271742"/>
            <a:chExt cx="3576905" cy="2954577"/>
          </a:xfrm>
        </p:grpSpPr>
        <p:sp>
          <p:nvSpPr>
            <p:cNvPr id="5" name="TextBox 4">
              <a:extLst>
                <a:ext uri="{FF2B5EF4-FFF2-40B4-BE49-F238E27FC236}">
                  <a16:creationId xmlns:a16="http://schemas.microsoft.com/office/drawing/2014/main" id="{4C8DBFE5-E79F-5843-9F9D-8C2AEE28410B}"/>
                </a:ext>
              </a:extLst>
            </p:cNvPr>
            <p:cNvSpPr txBox="1"/>
            <p:nvPr/>
          </p:nvSpPr>
          <p:spPr>
            <a:xfrm>
              <a:off x="3426566" y="1271742"/>
              <a:ext cx="2269383" cy="307777"/>
            </a:xfrm>
            <a:prstGeom prst="rect">
              <a:avLst/>
            </a:prstGeom>
            <a:noFill/>
          </p:spPr>
          <p:txBody>
            <a:bodyPr wrap="square" rtlCol="0" anchor="t">
              <a:spAutoFit/>
            </a:bodyPr>
            <a:lstStyle/>
            <a:p>
              <a:r>
                <a:rPr lang="en-US" sz="1400" b="1" dirty="0">
                  <a:solidFill>
                    <a:srgbClr val="0085CA"/>
                  </a:solidFill>
                  <a:cs typeface="Poppins Light"/>
                </a:rPr>
                <a:t>Standards and Compliance</a:t>
              </a:r>
            </a:p>
          </p:txBody>
        </p:sp>
        <p:sp>
          <p:nvSpPr>
            <p:cNvPr id="9" name="TextBox 8">
              <a:extLst>
                <a:ext uri="{FF2B5EF4-FFF2-40B4-BE49-F238E27FC236}">
                  <a16:creationId xmlns:a16="http://schemas.microsoft.com/office/drawing/2014/main" id="{6A597774-BE8D-0544-8261-274036053819}"/>
                </a:ext>
              </a:extLst>
            </p:cNvPr>
            <p:cNvSpPr txBox="1"/>
            <p:nvPr/>
          </p:nvSpPr>
          <p:spPr>
            <a:xfrm>
              <a:off x="3442876" y="1548663"/>
              <a:ext cx="3560595" cy="2677656"/>
            </a:xfrm>
            <a:prstGeom prst="rect">
              <a:avLst/>
            </a:prstGeom>
            <a:noFill/>
          </p:spPr>
          <p:txBody>
            <a:bodyPr wrap="square" rtlCol="0" anchor="t">
              <a:spAutoFit/>
            </a:bodyPr>
            <a:lstStyle/>
            <a:p>
              <a:r>
                <a:rPr lang="en-US" sz="1200" dirty="0" err="1">
                  <a:solidFill>
                    <a:srgbClr val="7F7F7F"/>
                  </a:solidFill>
                  <a:cs typeface="Poppins Light"/>
                </a:rPr>
                <a:t>UiPath</a:t>
              </a:r>
              <a:r>
                <a:rPr lang="en-US" sz="1200" dirty="0">
                  <a:solidFill>
                    <a:srgbClr val="7F7F7F"/>
                  </a:solidFill>
                  <a:cs typeface="Poppins Light"/>
                </a:rPr>
                <a:t> is certified for </a:t>
              </a:r>
              <a:endParaRPr lang="en-US" sz="1200" dirty="0">
                <a:solidFill>
                  <a:srgbClr val="7F7F7F"/>
                </a:solidFill>
                <a:cs typeface="Poppins Light" panose="00000400000000000000" pitchFamily="2" charset="0"/>
              </a:endParaRPr>
            </a:p>
            <a:p>
              <a:pPr marL="171450" indent="-171450">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Information security Management System ISO 27001:2013</a:t>
              </a:r>
            </a:p>
            <a:p>
              <a:pPr marL="171450" indent="-171450">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Quality management system: 9001:2008</a:t>
              </a:r>
            </a:p>
            <a:p>
              <a:endParaRPr lang="en-US" sz="1200" dirty="0">
                <a:solidFill>
                  <a:srgbClr val="7F7F7F"/>
                </a:solidFill>
                <a:cs typeface="Poppins Light"/>
              </a:endParaRPr>
            </a:p>
            <a:p>
              <a:r>
                <a:rPr lang="en-US" sz="1200" dirty="0">
                  <a:solidFill>
                    <a:srgbClr val="7F7F7F"/>
                  </a:solidFill>
                  <a:cs typeface="Poppins Light"/>
                </a:rPr>
                <a:t>Our products are designed to make compliance with industry standards and regulations easy</a:t>
              </a:r>
              <a:endParaRPr lang="en-US" sz="1200" dirty="0">
                <a:solidFill>
                  <a:srgbClr val="7F7F7F"/>
                </a:solidFill>
                <a:cs typeface="Poppins Light" panose="00000400000000000000" pitchFamily="2" charset="0"/>
              </a:endParaRPr>
            </a:p>
            <a:p>
              <a:pPr marL="171450" lvl="1" indent="-171450">
                <a:buClr>
                  <a:srgbClr val="FF6900"/>
                </a:buClr>
                <a:buSzPct val="89000"/>
                <a:buFont typeface="Arial" panose="020B0604020202020204" pitchFamily="34" charset="0"/>
                <a:buChar char="•"/>
              </a:pPr>
              <a:r>
                <a:rPr lang="en-US" sz="1200" dirty="0">
                  <a:solidFill>
                    <a:srgbClr val="7F7F7F"/>
                  </a:solidFill>
                  <a:cs typeface="Poppins Light"/>
                </a:rPr>
                <a:t>SOX</a:t>
              </a:r>
            </a:p>
            <a:p>
              <a:pPr marL="171450" lvl="1" indent="-171450">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PCI-DSS</a:t>
              </a:r>
            </a:p>
            <a:p>
              <a:pPr marL="171450" lvl="1" indent="-171450">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GDPR</a:t>
              </a:r>
            </a:p>
            <a:p>
              <a:pPr marL="171450" lvl="1" indent="-171450">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HIPAA</a:t>
              </a:r>
            </a:p>
            <a:p>
              <a:pPr marL="171450" lvl="1" indent="-171450">
                <a:buClr>
                  <a:srgbClr val="FF6900"/>
                </a:buClr>
                <a:buSzPct val="89000"/>
                <a:buFont typeface="Arial" panose="020B0604020202020204" pitchFamily="34" charset="0"/>
                <a:buChar char="•"/>
              </a:pPr>
              <a:r>
                <a:rPr lang="en-US" sz="1200" dirty="0">
                  <a:solidFill>
                    <a:srgbClr val="7F7F7F"/>
                  </a:solidFill>
                  <a:cs typeface="Poppins Light"/>
                </a:rPr>
                <a:t>NIST</a:t>
              </a:r>
              <a:endParaRPr lang="en-US" sz="1200" dirty="0">
                <a:solidFill>
                  <a:srgbClr val="7F7F7F"/>
                </a:solidFill>
                <a:cs typeface="Poppins Light" panose="00000400000000000000" pitchFamily="2" charset="0"/>
              </a:endParaRPr>
            </a:p>
            <a:p>
              <a:endParaRPr lang="en-US" sz="1200" dirty="0">
                <a:solidFill>
                  <a:srgbClr val="7F7F7F"/>
                </a:solidFill>
                <a:cs typeface="Poppins Light" panose="00000400000000000000" pitchFamily="2" charset="0"/>
              </a:endParaRPr>
            </a:p>
            <a:p>
              <a:pPr marL="285750" indent="-285750">
                <a:buFont typeface="Courier New" panose="02070309020205020404" pitchFamily="49" charset="0"/>
                <a:buChar char="o"/>
              </a:pPr>
              <a:endParaRPr lang="en-US" sz="1200" dirty="0">
                <a:solidFill>
                  <a:srgbClr val="7F7F7F"/>
                </a:solidFill>
                <a:cs typeface="Poppins Light" panose="00000400000000000000" pitchFamily="2" charset="0"/>
              </a:endParaRPr>
            </a:p>
          </p:txBody>
        </p:sp>
      </p:grpSp>
      <p:grpSp>
        <p:nvGrpSpPr>
          <p:cNvPr id="4" name="Group 3">
            <a:extLst>
              <a:ext uri="{FF2B5EF4-FFF2-40B4-BE49-F238E27FC236}">
                <a16:creationId xmlns:a16="http://schemas.microsoft.com/office/drawing/2014/main" id="{CAF9F095-6097-4F7A-B47B-EAD08D2B0B2A}"/>
              </a:ext>
            </a:extLst>
          </p:cNvPr>
          <p:cNvGrpSpPr/>
          <p:nvPr/>
        </p:nvGrpSpPr>
        <p:grpSpPr>
          <a:xfrm>
            <a:off x="8057070" y="1271741"/>
            <a:ext cx="2787952" cy="2400580"/>
            <a:chOff x="5384644" y="1271741"/>
            <a:chExt cx="2787952" cy="2400580"/>
          </a:xfrm>
        </p:grpSpPr>
        <p:sp>
          <p:nvSpPr>
            <p:cNvPr id="6" name="TextBox 5">
              <a:extLst>
                <a:ext uri="{FF2B5EF4-FFF2-40B4-BE49-F238E27FC236}">
                  <a16:creationId xmlns:a16="http://schemas.microsoft.com/office/drawing/2014/main" id="{5F06EF6D-D061-7944-8B82-D76F116756C5}"/>
                </a:ext>
              </a:extLst>
            </p:cNvPr>
            <p:cNvSpPr txBox="1"/>
            <p:nvPr/>
          </p:nvSpPr>
          <p:spPr>
            <a:xfrm>
              <a:off x="5384644" y="1271741"/>
              <a:ext cx="2787952" cy="307777"/>
            </a:xfrm>
            <a:prstGeom prst="rect">
              <a:avLst/>
            </a:prstGeom>
            <a:noFill/>
          </p:spPr>
          <p:txBody>
            <a:bodyPr wrap="square" rtlCol="0" anchor="t">
              <a:spAutoFit/>
            </a:bodyPr>
            <a:lstStyle/>
            <a:p>
              <a:r>
                <a:rPr lang="en-US" sz="1400" b="1" dirty="0">
                  <a:solidFill>
                    <a:srgbClr val="0085CA"/>
                  </a:solidFill>
                  <a:cs typeface="Poppins Light"/>
                </a:rPr>
                <a:t>Identity and Access Management</a:t>
              </a:r>
              <a:endParaRPr lang="en-US" sz="1400" b="1" dirty="0">
                <a:solidFill>
                  <a:srgbClr val="0085CA"/>
                </a:solidFill>
                <a:cs typeface="Poppins Light" panose="00000400000000000000" pitchFamily="2" charset="0"/>
              </a:endParaRPr>
            </a:p>
          </p:txBody>
        </p:sp>
        <p:sp>
          <p:nvSpPr>
            <p:cNvPr id="10" name="TextBox 9">
              <a:extLst>
                <a:ext uri="{FF2B5EF4-FFF2-40B4-BE49-F238E27FC236}">
                  <a16:creationId xmlns:a16="http://schemas.microsoft.com/office/drawing/2014/main" id="{4827026B-3D71-A949-B47C-02C7531E4FAC}"/>
                </a:ext>
              </a:extLst>
            </p:cNvPr>
            <p:cNvSpPr txBox="1"/>
            <p:nvPr/>
          </p:nvSpPr>
          <p:spPr>
            <a:xfrm>
              <a:off x="5384644" y="1548663"/>
              <a:ext cx="2187804" cy="2123658"/>
            </a:xfrm>
            <a:prstGeom prst="rect">
              <a:avLst/>
            </a:prstGeom>
            <a:noFill/>
          </p:spPr>
          <p:txBody>
            <a:bodyPr wrap="square" rtlCol="0" anchor="t">
              <a:spAutoFit/>
            </a:bodyPr>
            <a:lstStyle/>
            <a:p>
              <a:pPr marL="171450" indent="-171450">
                <a:buClr>
                  <a:srgbClr val="FF6900"/>
                </a:buClr>
                <a:buSzPct val="89000"/>
                <a:buFont typeface="Arial" panose="020B0604020202020204" pitchFamily="34" charset="0"/>
                <a:buChar char="•"/>
              </a:pPr>
              <a:r>
                <a:rPr lang="en-US" sz="1200" dirty="0">
                  <a:solidFill>
                    <a:srgbClr val="7F7F7F"/>
                  </a:solidFill>
                  <a:cs typeface="Poppins Light"/>
                </a:rPr>
                <a:t>Support for SAML based Multi-factor authentication</a:t>
              </a:r>
            </a:p>
            <a:p>
              <a:pPr marL="171450" indent="-171450">
                <a:buClr>
                  <a:srgbClr val="FF6900"/>
                </a:buClr>
                <a:buSzPct val="89000"/>
                <a:buFont typeface="Arial" panose="020B0604020202020204" pitchFamily="34" charset="0"/>
                <a:buChar char="•"/>
              </a:pPr>
              <a:r>
                <a:rPr lang="en-US" sz="1200" dirty="0">
                  <a:solidFill>
                    <a:srgbClr val="7F7F7F"/>
                  </a:solidFill>
                  <a:cs typeface="Poppins Light"/>
                </a:rPr>
                <a:t>Support for Smart Card authentication</a:t>
              </a:r>
            </a:p>
            <a:p>
              <a:pPr marL="171450" indent="-171450">
                <a:buClr>
                  <a:srgbClr val="FF6900"/>
                </a:buClr>
                <a:buSzPct val="89000"/>
                <a:buFont typeface="Arial" panose="020B0604020202020204" pitchFamily="34" charset="0"/>
                <a:buChar char="•"/>
              </a:pPr>
              <a:r>
                <a:rPr lang="en-US" sz="1200" dirty="0">
                  <a:solidFill>
                    <a:srgbClr val="7F7F7F"/>
                  </a:solidFill>
                  <a:cs typeface="Poppins Light"/>
                </a:rPr>
                <a:t>Integration with CyberArk for secure secret storage and retrieval</a:t>
              </a:r>
            </a:p>
            <a:p>
              <a:pPr marL="171450" indent="-171450">
                <a:buClr>
                  <a:srgbClr val="FF6900"/>
                </a:buClr>
                <a:buSzPct val="89000"/>
                <a:buFont typeface="Arial" panose="020B0604020202020204" pitchFamily="34" charset="0"/>
                <a:buChar char="•"/>
              </a:pPr>
              <a:r>
                <a:rPr lang="en-US" sz="1200" dirty="0">
                  <a:solidFill>
                    <a:srgbClr val="7F7F7F"/>
                  </a:solidFill>
                  <a:cs typeface="Poppins Light"/>
                </a:rPr>
                <a:t>Application managed fine grained role based access control</a:t>
              </a:r>
              <a:endParaRPr lang="en-US" sz="1200" dirty="0">
                <a:solidFill>
                  <a:srgbClr val="7F7F7F"/>
                </a:solidFill>
                <a:cs typeface="Poppins Light" panose="00000400000000000000" pitchFamily="2" charset="0"/>
              </a:endParaRPr>
            </a:p>
          </p:txBody>
        </p:sp>
      </p:grpSp>
      <p:grpSp>
        <p:nvGrpSpPr>
          <p:cNvPr id="17" name="Group 16">
            <a:extLst>
              <a:ext uri="{FF2B5EF4-FFF2-40B4-BE49-F238E27FC236}">
                <a16:creationId xmlns:a16="http://schemas.microsoft.com/office/drawing/2014/main" id="{B1C68A8B-0091-4CB9-B2B3-D58E9EE2ECF0}"/>
              </a:ext>
            </a:extLst>
          </p:cNvPr>
          <p:cNvGrpSpPr/>
          <p:nvPr/>
        </p:nvGrpSpPr>
        <p:grpSpPr>
          <a:xfrm>
            <a:off x="4071982" y="3908084"/>
            <a:ext cx="3375072" cy="923253"/>
            <a:chOff x="7358791" y="1271741"/>
            <a:chExt cx="3375072" cy="923253"/>
          </a:xfrm>
        </p:grpSpPr>
        <p:sp>
          <p:nvSpPr>
            <p:cNvPr id="7" name="TextBox 6">
              <a:extLst>
                <a:ext uri="{FF2B5EF4-FFF2-40B4-BE49-F238E27FC236}">
                  <a16:creationId xmlns:a16="http://schemas.microsoft.com/office/drawing/2014/main" id="{E66B92EE-A2F2-FA4E-882D-12B4C28EB55D}"/>
                </a:ext>
              </a:extLst>
            </p:cNvPr>
            <p:cNvSpPr txBox="1"/>
            <p:nvPr/>
          </p:nvSpPr>
          <p:spPr>
            <a:xfrm>
              <a:off x="7358791" y="1271741"/>
              <a:ext cx="2253073" cy="307777"/>
            </a:xfrm>
            <a:prstGeom prst="rect">
              <a:avLst/>
            </a:prstGeom>
            <a:noFill/>
          </p:spPr>
          <p:txBody>
            <a:bodyPr wrap="square" rtlCol="0" anchor="t">
              <a:spAutoFit/>
            </a:bodyPr>
            <a:lstStyle/>
            <a:p>
              <a:r>
                <a:rPr lang="en-US" sz="1400" b="1" dirty="0">
                  <a:solidFill>
                    <a:srgbClr val="0085CA"/>
                  </a:solidFill>
                  <a:cs typeface="Poppins Light"/>
                </a:rPr>
                <a:t>Data Security </a:t>
              </a:r>
            </a:p>
          </p:txBody>
        </p:sp>
        <p:sp>
          <p:nvSpPr>
            <p:cNvPr id="11" name="TextBox 10">
              <a:extLst>
                <a:ext uri="{FF2B5EF4-FFF2-40B4-BE49-F238E27FC236}">
                  <a16:creationId xmlns:a16="http://schemas.microsoft.com/office/drawing/2014/main" id="{B80B0912-2D18-EF43-8B83-9DE33506461E}"/>
                </a:ext>
              </a:extLst>
            </p:cNvPr>
            <p:cNvSpPr txBox="1"/>
            <p:nvPr/>
          </p:nvSpPr>
          <p:spPr>
            <a:xfrm>
              <a:off x="7358791" y="1548663"/>
              <a:ext cx="3375072" cy="646331"/>
            </a:xfrm>
            <a:prstGeom prst="rect">
              <a:avLst/>
            </a:prstGeom>
            <a:noFill/>
          </p:spPr>
          <p:txBody>
            <a:bodyPr wrap="square" rtlCol="0" anchor="t">
              <a:spAutoFit/>
            </a:bodyPr>
            <a:lstStyle>
              <a:defPPr marR="0" lvl="0" algn="l" rtl="0">
                <a:lnSpc>
                  <a:spcPct val="100000"/>
                </a:lnSpc>
                <a:spcBef>
                  <a:spcPts val="0"/>
                </a:spcBef>
                <a:spcAft>
                  <a:spcPts val="0"/>
                </a:spcAft>
              </a:defPPr>
              <a:lvl1pPr marL="169863" indent="-169863">
                <a:buFont typeface="Courier New" panose="02070309020205020404" pitchFamily="49" charset="0"/>
                <a:buChar char="o"/>
              </a:lvl1pPr>
            </a:lstStyle>
            <a:p>
              <a:pPr>
                <a:buClr>
                  <a:srgbClr val="FF6900"/>
                </a:buClr>
                <a:buSzPct val="89000"/>
                <a:buFont typeface="Arial" panose="020B0604020202020204" pitchFamily="34" charset="0"/>
                <a:buChar char="•"/>
              </a:pPr>
              <a:r>
                <a:rPr lang="en-US" sz="1200" dirty="0">
                  <a:solidFill>
                    <a:srgbClr val="7F7F7F"/>
                  </a:solidFill>
                  <a:cs typeface="Poppins Light"/>
                </a:rPr>
                <a:t>At Rest: AES 256 bit data encryption for sensitive data such as SSN etc.</a:t>
              </a:r>
            </a:p>
            <a:p>
              <a:pPr>
                <a:buClr>
                  <a:srgbClr val="FF6900"/>
                </a:buClr>
                <a:buSzPct val="89000"/>
                <a:buFont typeface="Arial" panose="020B0604020202020204" pitchFamily="34" charset="0"/>
                <a:buChar char="•"/>
              </a:pPr>
              <a:r>
                <a:rPr lang="en-US" sz="1200" dirty="0">
                  <a:solidFill>
                    <a:srgbClr val="7F7F7F"/>
                  </a:solidFill>
                  <a:cs typeface="Poppins Light"/>
                </a:rPr>
                <a:t>In-Transit: SSL and encrypted channels</a:t>
              </a:r>
              <a:endParaRPr lang="en-US" sz="1200" dirty="0">
                <a:solidFill>
                  <a:srgbClr val="7F7F7F"/>
                </a:solidFill>
                <a:cs typeface="Poppins Light" panose="00000400000000000000" pitchFamily="2" charset="0"/>
              </a:endParaRPr>
            </a:p>
          </p:txBody>
        </p:sp>
      </p:grpSp>
      <p:grpSp>
        <p:nvGrpSpPr>
          <p:cNvPr id="18" name="Group 17">
            <a:extLst>
              <a:ext uri="{FF2B5EF4-FFF2-40B4-BE49-F238E27FC236}">
                <a16:creationId xmlns:a16="http://schemas.microsoft.com/office/drawing/2014/main" id="{B431D03B-7AAF-4E27-B1F7-321FA1E799D4}"/>
              </a:ext>
            </a:extLst>
          </p:cNvPr>
          <p:cNvGrpSpPr/>
          <p:nvPr/>
        </p:nvGrpSpPr>
        <p:grpSpPr>
          <a:xfrm>
            <a:off x="8032493" y="3908085"/>
            <a:ext cx="4002191" cy="2400579"/>
            <a:chOff x="9423973" y="1271742"/>
            <a:chExt cx="2293981" cy="2400579"/>
          </a:xfrm>
        </p:grpSpPr>
        <p:sp>
          <p:nvSpPr>
            <p:cNvPr id="8" name="TextBox 7">
              <a:extLst>
                <a:ext uri="{FF2B5EF4-FFF2-40B4-BE49-F238E27FC236}">
                  <a16:creationId xmlns:a16="http://schemas.microsoft.com/office/drawing/2014/main" id="{3A224697-B0B8-034C-A585-70247214955A}"/>
                </a:ext>
              </a:extLst>
            </p:cNvPr>
            <p:cNvSpPr txBox="1"/>
            <p:nvPr/>
          </p:nvSpPr>
          <p:spPr>
            <a:xfrm>
              <a:off x="9423973" y="1271742"/>
              <a:ext cx="2293981" cy="307777"/>
            </a:xfrm>
            <a:prstGeom prst="rect">
              <a:avLst/>
            </a:prstGeom>
            <a:noFill/>
          </p:spPr>
          <p:txBody>
            <a:bodyPr wrap="square" rtlCol="0" anchor="t">
              <a:spAutoFit/>
            </a:bodyPr>
            <a:lstStyle/>
            <a:p>
              <a:r>
                <a:rPr lang="en-US" sz="1400" b="1" dirty="0">
                  <a:solidFill>
                    <a:srgbClr val="0085CA"/>
                  </a:solidFill>
                  <a:cs typeface="Poppins Light"/>
                </a:rPr>
                <a:t>Application Security</a:t>
              </a:r>
            </a:p>
          </p:txBody>
        </p:sp>
        <p:sp>
          <p:nvSpPr>
            <p:cNvPr id="12" name="TextBox 11">
              <a:extLst>
                <a:ext uri="{FF2B5EF4-FFF2-40B4-BE49-F238E27FC236}">
                  <a16:creationId xmlns:a16="http://schemas.microsoft.com/office/drawing/2014/main" id="{FCF2F27F-3759-9747-8E28-350791E5EF47}"/>
                </a:ext>
              </a:extLst>
            </p:cNvPr>
            <p:cNvSpPr txBox="1"/>
            <p:nvPr/>
          </p:nvSpPr>
          <p:spPr>
            <a:xfrm>
              <a:off x="9423973" y="1548663"/>
              <a:ext cx="2293981" cy="2123658"/>
            </a:xfrm>
            <a:prstGeom prst="rect">
              <a:avLst/>
            </a:prstGeom>
            <a:noFill/>
          </p:spPr>
          <p:txBody>
            <a:bodyPr wrap="square" rtlCol="0" anchor="t">
              <a:spAutoFit/>
            </a:bodyPr>
            <a:lstStyle>
              <a:defPPr marR="0" lvl="0" algn="l" rtl="0">
                <a:lnSpc>
                  <a:spcPct val="100000"/>
                </a:lnSpc>
                <a:spcBef>
                  <a:spcPts val="0"/>
                </a:spcBef>
                <a:spcAft>
                  <a:spcPts val="0"/>
                </a:spcAft>
                <a:defRPr/>
              </a:defPPr>
              <a:lvl1pPr marL="169863" indent="-169863">
                <a:buFont typeface="Courier New" panose="02070309020205020404" pitchFamily="49" charset="0"/>
                <a:buChar char="o"/>
              </a:lvl1pPr>
            </a:lstStyle>
            <a:p>
              <a:pPr>
                <a:buClr>
                  <a:srgbClr val="FF6900"/>
                </a:buClr>
                <a:buSzPct val="89000"/>
                <a:buFont typeface="Arial" panose="020B0604020202020204" pitchFamily="34" charset="0"/>
                <a:buChar char="•"/>
              </a:pPr>
              <a:r>
                <a:rPr lang="en-US" sz="1200" dirty="0">
                  <a:solidFill>
                    <a:srgbClr val="7F7F7F"/>
                  </a:solidFill>
                  <a:cs typeface="Poppins Light" panose="00000400000000000000" pitchFamily="2" charset="0"/>
                </a:rPr>
                <a:t>Veracode certified</a:t>
              </a:r>
              <a:endParaRPr lang="en-US" sz="1200" dirty="0">
                <a:solidFill>
                  <a:srgbClr val="7F7F7F"/>
                </a:solidFill>
              </a:endParaRPr>
            </a:p>
            <a:p>
              <a:pPr>
                <a:buClr>
                  <a:srgbClr val="FF6900"/>
                </a:buClr>
                <a:buSzPct val="89000"/>
                <a:buFont typeface="Arial" panose="020B0604020202020204" pitchFamily="34" charset="0"/>
                <a:buChar char="•"/>
              </a:pPr>
              <a:r>
                <a:rPr lang="en-US" sz="1200" dirty="0">
                  <a:solidFill>
                    <a:srgbClr val="7F7F7F"/>
                  </a:solidFill>
                  <a:cs typeface="Poppins Light"/>
                </a:rPr>
                <a:t>Third Party and Open Source Code Vulnerability Management</a:t>
              </a:r>
            </a:p>
            <a:p>
              <a:pPr>
                <a:buClr>
                  <a:srgbClr val="FF6900"/>
                </a:buClr>
                <a:buSzPct val="89000"/>
                <a:buFont typeface="Arial" panose="020B0604020202020204" pitchFamily="34" charset="0"/>
                <a:buChar char="•"/>
              </a:pPr>
              <a:r>
                <a:rPr lang="en-US" sz="1200" dirty="0">
                  <a:solidFill>
                    <a:srgbClr val="7F7F7F"/>
                  </a:solidFill>
                  <a:cs typeface="Poppins Light"/>
                </a:rPr>
                <a:t>Continuous Internal and External Pen Testing</a:t>
              </a:r>
            </a:p>
            <a:p>
              <a:pPr>
                <a:buClr>
                  <a:srgbClr val="FF6900"/>
                </a:buClr>
                <a:buSzPct val="89000"/>
                <a:buFont typeface="Arial" panose="020B0604020202020204" pitchFamily="34" charset="0"/>
                <a:buChar char="•"/>
              </a:pPr>
              <a:r>
                <a:rPr lang="en-US" sz="1200" dirty="0">
                  <a:solidFill>
                    <a:srgbClr val="7F7F7F"/>
                  </a:solidFill>
                  <a:cs typeface="Poppins Light"/>
                </a:rPr>
                <a:t>Adherence to Top 10 OWASP, CWE/SANS Top 25 and CERT guidance</a:t>
              </a:r>
            </a:p>
            <a:p>
              <a:pPr marL="169545" indent="-169545"/>
              <a:endParaRPr lang="en-US" sz="1200" dirty="0">
                <a:solidFill>
                  <a:srgbClr val="7F7F7F"/>
                </a:solidFill>
                <a:cs typeface="Poppins Light" panose="00000400000000000000" pitchFamily="2" charset="0"/>
              </a:endParaRPr>
            </a:p>
            <a:p>
              <a:pPr marL="169545" indent="-169545"/>
              <a:endParaRPr lang="en-US" sz="1200" dirty="0">
                <a:solidFill>
                  <a:srgbClr val="7F7F7F"/>
                </a:solidFill>
                <a:cs typeface="Poppins Light" panose="00000400000000000000" pitchFamily="2" charset="0"/>
              </a:endParaRPr>
            </a:p>
          </p:txBody>
        </p:sp>
      </p:grpSp>
      <p:pic>
        <p:nvPicPr>
          <p:cNvPr id="13" name="Google Shape;565;p52">
            <a:extLst>
              <a:ext uri="{FF2B5EF4-FFF2-40B4-BE49-F238E27FC236}">
                <a16:creationId xmlns:a16="http://schemas.microsoft.com/office/drawing/2014/main" id="{3F8A74D6-5134-0149-8A5D-9AA0C3D2EE6D}"/>
              </a:ext>
            </a:extLst>
          </p:cNvPr>
          <p:cNvPicPr preferRelativeResize="0">
            <a:picLocks noChangeAspect="1"/>
          </p:cNvPicPr>
          <p:nvPr/>
        </p:nvPicPr>
        <p:blipFill rotWithShape="1">
          <a:blip r:embed="rId3">
            <a:alphaModFix/>
          </a:blip>
          <a:srcRect/>
          <a:stretch/>
        </p:blipFill>
        <p:spPr>
          <a:xfrm>
            <a:off x="3616570" y="5203128"/>
            <a:ext cx="694710" cy="694710"/>
          </a:xfrm>
          <a:prstGeom prst="rect">
            <a:avLst/>
          </a:prstGeom>
          <a:noFill/>
          <a:ln>
            <a:noFill/>
          </a:ln>
        </p:spPr>
      </p:pic>
      <p:pic>
        <p:nvPicPr>
          <p:cNvPr id="14" name="Google Shape;568;p52">
            <a:extLst>
              <a:ext uri="{FF2B5EF4-FFF2-40B4-BE49-F238E27FC236}">
                <a16:creationId xmlns:a16="http://schemas.microsoft.com/office/drawing/2014/main" id="{88572321-F695-9248-8172-AC1454E9CE5D}"/>
              </a:ext>
            </a:extLst>
          </p:cNvPr>
          <p:cNvPicPr preferRelativeResize="0">
            <a:picLocks noChangeAspect="1"/>
          </p:cNvPicPr>
          <p:nvPr/>
        </p:nvPicPr>
        <p:blipFill rotWithShape="1">
          <a:blip r:embed="rId4">
            <a:alphaModFix/>
          </a:blip>
          <a:srcRect/>
          <a:stretch/>
        </p:blipFill>
        <p:spPr>
          <a:xfrm>
            <a:off x="4394285" y="5224976"/>
            <a:ext cx="737111" cy="715445"/>
          </a:xfrm>
          <a:prstGeom prst="rect">
            <a:avLst/>
          </a:prstGeom>
          <a:noFill/>
          <a:ln>
            <a:noFill/>
          </a:ln>
        </p:spPr>
      </p:pic>
      <p:pic>
        <p:nvPicPr>
          <p:cNvPr id="16" name="Google Shape;573;p52">
            <a:extLst>
              <a:ext uri="{FF2B5EF4-FFF2-40B4-BE49-F238E27FC236}">
                <a16:creationId xmlns:a16="http://schemas.microsoft.com/office/drawing/2014/main" id="{4C598B8C-58C6-2543-AD54-14046BFA06E2}"/>
              </a:ext>
            </a:extLst>
          </p:cNvPr>
          <p:cNvPicPr preferRelativeResize="0"/>
          <p:nvPr/>
        </p:nvPicPr>
        <p:blipFill rotWithShape="1">
          <a:blip r:embed="rId5">
            <a:alphaModFix/>
          </a:blip>
          <a:srcRect/>
          <a:stretch/>
        </p:blipFill>
        <p:spPr>
          <a:xfrm>
            <a:off x="9996492" y="5567416"/>
            <a:ext cx="1281362" cy="543739"/>
          </a:xfrm>
          <a:prstGeom prst="rect">
            <a:avLst/>
          </a:prstGeom>
          <a:noFill/>
          <a:ln>
            <a:noFill/>
          </a:ln>
        </p:spPr>
      </p:pic>
      <p:pic>
        <p:nvPicPr>
          <p:cNvPr id="20" name="Picture 19">
            <a:extLst>
              <a:ext uri="{FF2B5EF4-FFF2-40B4-BE49-F238E27FC236}">
                <a16:creationId xmlns:a16="http://schemas.microsoft.com/office/drawing/2014/main" id="{BDB7D1B2-CC2B-194F-846A-0305633674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87527" y="6140798"/>
            <a:ext cx="2084343" cy="543740"/>
          </a:xfrm>
          <a:prstGeom prst="rect">
            <a:avLst/>
          </a:prstGeom>
        </p:spPr>
      </p:pic>
      <p:pic>
        <p:nvPicPr>
          <p:cNvPr id="22" name="Picture 21" descr="A picture containing tableware&#10;&#10;Description automatically generated">
            <a:extLst>
              <a:ext uri="{FF2B5EF4-FFF2-40B4-BE49-F238E27FC236}">
                <a16:creationId xmlns:a16="http://schemas.microsoft.com/office/drawing/2014/main" id="{B2F51992-EC01-554B-B80B-95503FB822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7844" y="6308664"/>
            <a:ext cx="1787423" cy="367152"/>
          </a:xfrm>
          <a:prstGeom prst="rect">
            <a:avLst/>
          </a:prstGeom>
        </p:spPr>
      </p:pic>
      <p:pic>
        <p:nvPicPr>
          <p:cNvPr id="24" name="Picture 23">
            <a:extLst>
              <a:ext uri="{FF2B5EF4-FFF2-40B4-BE49-F238E27FC236}">
                <a16:creationId xmlns:a16="http://schemas.microsoft.com/office/drawing/2014/main" id="{F3B22416-1AF3-A14E-8BF4-593631D9377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5817" y="6263995"/>
            <a:ext cx="1608437" cy="419590"/>
          </a:xfrm>
          <a:prstGeom prst="rect">
            <a:avLst/>
          </a:prstGeom>
        </p:spPr>
      </p:pic>
      <p:pic>
        <p:nvPicPr>
          <p:cNvPr id="21" name="Picture 20" descr="A close up of a logo&#10;&#10;Description automatically generated">
            <a:extLst>
              <a:ext uri="{FF2B5EF4-FFF2-40B4-BE49-F238E27FC236}">
                <a16:creationId xmlns:a16="http://schemas.microsoft.com/office/drawing/2014/main" id="{6665909E-5895-8741-8542-9C72E562E3C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731" y="6089163"/>
            <a:ext cx="1608437" cy="594422"/>
          </a:xfrm>
          <a:prstGeom prst="rect">
            <a:avLst/>
          </a:prstGeom>
        </p:spPr>
      </p:pic>
    </p:spTree>
    <p:extLst>
      <p:ext uri="{BB962C8B-B14F-4D97-AF65-F5344CB8AC3E}">
        <p14:creationId xmlns:p14="http://schemas.microsoft.com/office/powerpoint/2010/main" val="294481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D9D9-4BEC-5D4D-84B0-9A4C7A66DE1A}"/>
              </a:ext>
            </a:extLst>
          </p:cNvPr>
          <p:cNvSpPr>
            <a:spLocks noGrp="1"/>
          </p:cNvSpPr>
          <p:nvPr>
            <p:ph type="title"/>
          </p:nvPr>
        </p:nvSpPr>
        <p:spPr>
          <a:xfrm>
            <a:off x="3602736" y="365760"/>
            <a:ext cx="7601712" cy="535531"/>
          </a:xfrm>
        </p:spPr>
        <p:txBody>
          <a:bodyPr/>
          <a:lstStyle/>
          <a:p>
            <a:r>
              <a:rPr lang="en-US" dirty="0">
                <a:latin typeface="Calibri" panose="020F0502020204030204" pitchFamily="34" charset="0"/>
                <a:cs typeface="Calibri" panose="020F0502020204030204" pitchFamily="34" charset="0"/>
              </a:rPr>
              <a:t>Value delivered to the customer</a:t>
            </a:r>
          </a:p>
        </p:txBody>
      </p:sp>
      <p:pic>
        <p:nvPicPr>
          <p:cNvPr id="16" name="Google Shape;574;p52">
            <a:extLst>
              <a:ext uri="{FF2B5EF4-FFF2-40B4-BE49-F238E27FC236}">
                <a16:creationId xmlns:a16="http://schemas.microsoft.com/office/drawing/2014/main" id="{D6D79EAC-E644-9045-9FF8-4181E42E6F70}"/>
              </a:ext>
            </a:extLst>
          </p:cNvPr>
          <p:cNvPicPr preferRelativeResize="0"/>
          <p:nvPr/>
        </p:nvPicPr>
        <p:blipFill rotWithShape="1">
          <a:blip r:embed="rId3">
            <a:alphaModFix/>
          </a:blip>
          <a:srcRect/>
          <a:stretch/>
        </p:blipFill>
        <p:spPr>
          <a:xfrm>
            <a:off x="7061269" y="1429770"/>
            <a:ext cx="1190615" cy="989798"/>
          </a:xfrm>
          <a:prstGeom prst="rect">
            <a:avLst/>
          </a:prstGeom>
          <a:noFill/>
          <a:ln>
            <a:noFill/>
          </a:ln>
        </p:spPr>
      </p:pic>
      <p:cxnSp>
        <p:nvCxnSpPr>
          <p:cNvPr id="17" name="Google Shape;576;p52">
            <a:extLst>
              <a:ext uri="{FF2B5EF4-FFF2-40B4-BE49-F238E27FC236}">
                <a16:creationId xmlns:a16="http://schemas.microsoft.com/office/drawing/2014/main" id="{8738153A-1A65-C742-BE6B-D3CE864408E4}"/>
              </a:ext>
            </a:extLst>
          </p:cNvPr>
          <p:cNvCxnSpPr>
            <a:cxnSpLocks/>
          </p:cNvCxnSpPr>
          <p:nvPr/>
        </p:nvCxnSpPr>
        <p:spPr>
          <a:xfrm flipH="1">
            <a:off x="4754881" y="2519318"/>
            <a:ext cx="5803391" cy="0"/>
          </a:xfrm>
          <a:prstGeom prst="straightConnector1">
            <a:avLst/>
          </a:prstGeom>
          <a:noFill/>
          <a:ln w="38100" cap="flat" cmpd="sng">
            <a:solidFill>
              <a:srgbClr val="9CC8EB"/>
            </a:solidFill>
            <a:prstDash val="solid"/>
            <a:miter lim="800000"/>
            <a:headEnd type="none" w="sm" len="sm"/>
            <a:tailEnd type="none" w="sm" len="sm"/>
          </a:ln>
        </p:spPr>
      </p:cxnSp>
      <p:sp>
        <p:nvSpPr>
          <p:cNvPr id="18" name="Rectangle 17">
            <a:extLst>
              <a:ext uri="{FF2B5EF4-FFF2-40B4-BE49-F238E27FC236}">
                <a16:creationId xmlns:a16="http://schemas.microsoft.com/office/drawing/2014/main" id="{A952CCD5-34B3-B24F-A129-AF161790A7FC}"/>
              </a:ext>
            </a:extLst>
          </p:cNvPr>
          <p:cNvSpPr/>
          <p:nvPr/>
        </p:nvSpPr>
        <p:spPr>
          <a:xfrm>
            <a:off x="4855934" y="2707419"/>
            <a:ext cx="5601284" cy="1549976"/>
          </a:xfrm>
          <a:prstGeom prst="rect">
            <a:avLst/>
          </a:prstGeom>
        </p:spPr>
        <p:txBody>
          <a:bodyPr wrap="square">
            <a:spAutoFit/>
          </a:bodyPr>
          <a:lstStyle/>
          <a:p>
            <a:pPr lvl="0" algn="ctr">
              <a:lnSpc>
                <a:spcPct val="120000"/>
              </a:lnSpc>
              <a:buClr>
                <a:schemeClr val="accent5"/>
              </a:buClr>
              <a:buSzPts val="1200"/>
            </a:pPr>
            <a:r>
              <a:rPr lang="en-US" sz="1600" i="1" dirty="0">
                <a:solidFill>
                  <a:srgbClr val="7F7F7F"/>
                </a:solidFill>
                <a:latin typeface="Calibri" panose="020F0502020204030204" pitchFamily="34" charset="0"/>
                <a:ea typeface="Calibri"/>
                <a:cs typeface="Calibri" panose="020F0502020204030204" pitchFamily="34" charset="0"/>
                <a:sym typeface="Calibri"/>
              </a:rPr>
              <a:t>“</a:t>
            </a:r>
            <a:r>
              <a:rPr lang="en-US" sz="1600" i="1" dirty="0" err="1">
                <a:solidFill>
                  <a:srgbClr val="7F7F7F"/>
                </a:solidFill>
                <a:latin typeface="Calibri" panose="020F0502020204030204" pitchFamily="34" charset="0"/>
                <a:ea typeface="Calibri"/>
                <a:cs typeface="Calibri" panose="020F0502020204030204" pitchFamily="34" charset="0"/>
                <a:sym typeface="Calibri"/>
              </a:rPr>
              <a:t>UiPath</a:t>
            </a:r>
            <a:r>
              <a:rPr lang="en-US" sz="1600" i="1" dirty="0">
                <a:solidFill>
                  <a:srgbClr val="7F7F7F"/>
                </a:solidFill>
                <a:latin typeface="Calibri" panose="020F0502020204030204" pitchFamily="34" charset="0"/>
                <a:ea typeface="Calibri"/>
                <a:cs typeface="Calibri" panose="020F0502020204030204" pitchFamily="34" charset="0"/>
                <a:sym typeface="Calibri"/>
              </a:rPr>
              <a:t> underwent security testing, including conducting manual and automated web application security testing on NASA’s high-risk applications. Using a combination of automated and manual testing techniques, </a:t>
            </a:r>
            <a:r>
              <a:rPr lang="en-US" sz="1600" i="1" dirty="0" err="1">
                <a:solidFill>
                  <a:srgbClr val="7F7F7F"/>
                </a:solidFill>
                <a:latin typeface="Calibri" panose="020F0502020204030204" pitchFamily="34" charset="0"/>
                <a:ea typeface="Calibri"/>
                <a:cs typeface="Calibri" panose="020F0502020204030204" pitchFamily="34" charset="0"/>
                <a:sym typeface="Calibri"/>
              </a:rPr>
              <a:t>UiPath</a:t>
            </a:r>
            <a:r>
              <a:rPr lang="en-US" sz="1600" i="1" dirty="0">
                <a:solidFill>
                  <a:srgbClr val="7F7F7F"/>
                </a:solidFill>
                <a:latin typeface="Calibri" panose="020F0502020204030204" pitchFamily="34" charset="0"/>
                <a:ea typeface="Calibri"/>
                <a:cs typeface="Calibri" panose="020F0502020204030204" pitchFamily="34" charset="0"/>
                <a:sym typeface="Calibri"/>
              </a:rPr>
              <a:t> software passed the NIST 800:53 revision 4 standards.”</a:t>
            </a:r>
            <a:endParaRPr lang="en-US" sz="16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4D43C36-6825-48EC-BC4A-C54CC5E1E81A}"/>
              </a:ext>
            </a:extLst>
          </p:cNvPr>
          <p:cNvSpPr txBox="1"/>
          <p:nvPr/>
        </p:nvSpPr>
        <p:spPr>
          <a:xfrm>
            <a:off x="3777895" y="4887945"/>
            <a:ext cx="2606040" cy="1415772"/>
          </a:xfrm>
          <a:prstGeom prst="rect">
            <a:avLst/>
          </a:prstGeom>
          <a:noFill/>
        </p:spPr>
        <p:txBody>
          <a:bodyPr wrap="square" rtlCol="0">
            <a:spAutoFit/>
          </a:bodyPr>
          <a:lstStyle/>
          <a:p>
            <a:pPr lvl="0">
              <a:buClrTx/>
            </a:pPr>
            <a:r>
              <a:rPr lang="en-US" sz="1600" b="1" kern="1200" dirty="0">
                <a:solidFill>
                  <a:srgbClr val="0085CA"/>
                </a:solidFill>
                <a:latin typeface="Calibri" panose="020F0502020204030204" pitchFamily="34" charset="0"/>
                <a:cs typeface="Calibri" panose="020F0502020204030204" pitchFamily="34" charset="0"/>
                <a:sym typeface="Calibri"/>
              </a:rPr>
              <a:t>Higher Revenue</a:t>
            </a:r>
            <a:endParaRPr lang="en-US" sz="1600" b="1" kern="1200" dirty="0">
              <a:solidFill>
                <a:srgbClr val="0085CA"/>
              </a:solidFill>
              <a:latin typeface="Calibri" panose="020F0502020204030204" pitchFamily="34" charset="0"/>
              <a:cs typeface="Calibri" panose="020F0502020204030204" pitchFamily="34" charset="0"/>
            </a:endParaRP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100% Compliance</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Improved customer satisfaction</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Higher results</a:t>
            </a:r>
          </a:p>
          <a:p>
            <a:pPr marL="115888" indent="-115888">
              <a:buClr>
                <a:srgbClr val="FF6900"/>
              </a:buClr>
              <a:buSzPct val="89000"/>
              <a:buFont typeface="Arial" panose="020B0604020202020204" pitchFamily="34" charset="0"/>
              <a:buChar char="•"/>
            </a:pPr>
            <a:r>
              <a:rPr lang="en-US" sz="1400" dirty="0">
                <a:solidFill>
                  <a:srgbClr val="7F7F7F"/>
                </a:solidFill>
                <a:latin typeface="Calibri" panose="020F0502020204030204" pitchFamily="34" charset="0"/>
                <a:cs typeface="Calibri" panose="020F0502020204030204" pitchFamily="34" charset="0"/>
              </a:rPr>
              <a:t>Improved employee contribution</a:t>
            </a:r>
          </a:p>
        </p:txBody>
      </p:sp>
      <p:sp>
        <p:nvSpPr>
          <p:cNvPr id="20" name="TextBox 19">
            <a:extLst>
              <a:ext uri="{FF2B5EF4-FFF2-40B4-BE49-F238E27FC236}">
                <a16:creationId xmlns:a16="http://schemas.microsoft.com/office/drawing/2014/main" id="{EB356D35-7DBD-4906-A9BA-89374A93F0A9}"/>
              </a:ext>
            </a:extLst>
          </p:cNvPr>
          <p:cNvSpPr txBox="1"/>
          <p:nvPr/>
        </p:nvSpPr>
        <p:spPr>
          <a:xfrm>
            <a:off x="6689302" y="4887945"/>
            <a:ext cx="2606040" cy="1415772"/>
          </a:xfrm>
          <a:prstGeom prst="rect">
            <a:avLst/>
          </a:prstGeom>
          <a:noFill/>
        </p:spPr>
        <p:txBody>
          <a:bodyPr wrap="square" rtlCol="0">
            <a:spAutoFit/>
          </a:bodyPr>
          <a:lstStyle>
            <a:defPPr marR="0" lvl="0" algn="l" rtl="0">
              <a:lnSpc>
                <a:spcPct val="100000"/>
              </a:lnSpc>
              <a:spcBef>
                <a:spcPts val="0"/>
              </a:spcBef>
              <a:spcAft>
                <a:spcPts val="0"/>
              </a:spcAft>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Lower Cost</a:t>
            </a:r>
            <a:endParaRPr lang="en-US" sz="1600" b="1" dirty="0">
              <a:latin typeface="Calibri" panose="020F0502020204030204" pitchFamily="34" charset="0"/>
              <a:cs typeface="Calibri" panose="020F0502020204030204" pitchFamily="34" charset="0"/>
            </a:endParaRP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Non-compliance costs</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Cost of manual labor</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Cost of poor quality</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Cost of business operation</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Cost of implementation</a:t>
            </a:r>
          </a:p>
        </p:txBody>
      </p:sp>
      <p:sp>
        <p:nvSpPr>
          <p:cNvPr id="21" name="TextBox 20">
            <a:extLst>
              <a:ext uri="{FF2B5EF4-FFF2-40B4-BE49-F238E27FC236}">
                <a16:creationId xmlns:a16="http://schemas.microsoft.com/office/drawing/2014/main" id="{135BFDBE-0921-456A-9FBA-41303362B95E}"/>
              </a:ext>
            </a:extLst>
          </p:cNvPr>
          <p:cNvSpPr txBox="1"/>
          <p:nvPr/>
        </p:nvSpPr>
        <p:spPr>
          <a:xfrm>
            <a:off x="9615456" y="4887945"/>
            <a:ext cx="2606040" cy="1631216"/>
          </a:xfrm>
          <a:prstGeom prst="rect">
            <a:avLst/>
          </a:prstGeom>
          <a:noFill/>
        </p:spPr>
        <p:txBody>
          <a:bodyPr wrap="square" rtlCol="0">
            <a:spAutoFit/>
          </a:bodyPr>
          <a:lstStyle>
            <a:defPPr marR="0" lvl="0" algn="l" rtl="0">
              <a:lnSpc>
                <a:spcPct val="100000"/>
              </a:lnSpc>
              <a:spcBef>
                <a:spcPts val="0"/>
              </a:spcBef>
              <a:spcAft>
                <a:spcPts val="0"/>
              </a:spcAft>
              <a:defRPr/>
            </a:defPPr>
            <a:lvl1pPr marL="115888" indent="-115888">
              <a:buFont typeface="Arial" panose="020B0604020202020204" pitchFamily="34" charset="0"/>
              <a:buChar char="•"/>
              <a:defRPr>
                <a:solidFill>
                  <a:srgbClr val="0085CA"/>
                </a:solidFill>
                <a:latin typeface="Poppins Light" panose="00000400000000000000" pitchFamily="2" charset="0"/>
                <a:cs typeface="Poppins Light" panose="00000400000000000000" pitchFamily="2" charset="0"/>
              </a:defRPr>
            </a:lvl1pPr>
          </a:lstStyle>
          <a:p>
            <a:pPr marL="0" indent="0">
              <a:buNone/>
            </a:pPr>
            <a:r>
              <a:rPr lang="en-US" sz="1600" b="1" kern="1200" dirty="0">
                <a:latin typeface="Calibri" panose="020F0502020204030204" pitchFamily="34" charset="0"/>
                <a:cs typeface="Calibri" panose="020F0502020204030204" pitchFamily="34" charset="0"/>
                <a:sym typeface="Calibri"/>
              </a:rPr>
              <a:t>Reduced Risk</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Early fraud detection</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Non-compliant behavior</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Identity theft : MFA</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Data leakage/breach</a:t>
            </a:r>
          </a:p>
          <a:p>
            <a:pPr>
              <a:buClr>
                <a:srgbClr val="FF6900"/>
              </a:buClr>
              <a:buSzPct val="89000"/>
            </a:pPr>
            <a:r>
              <a:rPr lang="en-US" sz="1400" dirty="0">
                <a:solidFill>
                  <a:srgbClr val="7F7F7F"/>
                </a:solidFill>
                <a:latin typeface="Calibri" panose="020F0502020204030204" pitchFamily="34" charset="0"/>
                <a:cs typeface="Calibri" panose="020F0502020204030204" pitchFamily="34" charset="0"/>
              </a:rPr>
              <a:t>Multiple access control management</a:t>
            </a:r>
          </a:p>
        </p:txBody>
      </p:sp>
      <p:sp>
        <p:nvSpPr>
          <p:cNvPr id="12" name="Down Arrow 22">
            <a:extLst>
              <a:ext uri="{FF2B5EF4-FFF2-40B4-BE49-F238E27FC236}">
                <a16:creationId xmlns:a16="http://schemas.microsoft.com/office/drawing/2014/main" id="{913CCD7F-DE3C-5646-B60A-AC83B1242312}"/>
              </a:ext>
            </a:extLst>
          </p:cNvPr>
          <p:cNvSpPr/>
          <p:nvPr/>
        </p:nvSpPr>
        <p:spPr>
          <a:xfrm rot="10800000">
            <a:off x="3505367" y="497100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13" name="Down Arrow 12">
            <a:extLst>
              <a:ext uri="{FF2B5EF4-FFF2-40B4-BE49-F238E27FC236}">
                <a16:creationId xmlns:a16="http://schemas.microsoft.com/office/drawing/2014/main" id="{22B58421-7243-B041-AB11-08800778116B}"/>
              </a:ext>
            </a:extLst>
          </p:cNvPr>
          <p:cNvSpPr/>
          <p:nvPr/>
        </p:nvSpPr>
        <p:spPr>
          <a:xfrm>
            <a:off x="6424033" y="497100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14" name="Down Arrow 22">
            <a:extLst>
              <a:ext uri="{FF2B5EF4-FFF2-40B4-BE49-F238E27FC236}">
                <a16:creationId xmlns:a16="http://schemas.microsoft.com/office/drawing/2014/main" id="{D91E503C-962A-8840-A33E-7244A90A3AB2}"/>
              </a:ext>
            </a:extLst>
          </p:cNvPr>
          <p:cNvSpPr/>
          <p:nvPr/>
        </p:nvSpPr>
        <p:spPr>
          <a:xfrm>
            <a:off x="9351428" y="4971005"/>
            <a:ext cx="235772" cy="458579"/>
          </a:xfrm>
          <a:prstGeom prst="downArrow">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746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3">
            <a:extLst>
              <a:ext uri="{FF2B5EF4-FFF2-40B4-BE49-F238E27FC236}">
                <a16:creationId xmlns:a16="http://schemas.microsoft.com/office/drawing/2014/main" id="{1782FC4E-AA33-4CDC-9197-D335AC16BACD}"/>
              </a:ext>
            </a:extLst>
          </p:cNvPr>
          <p:cNvSpPr txBox="1">
            <a:spLocks/>
          </p:cNvSpPr>
          <p:nvPr/>
        </p:nvSpPr>
        <p:spPr>
          <a:xfrm>
            <a:off x="1828801" y="324167"/>
            <a:ext cx="10363200" cy="951030"/>
          </a:xfrm>
          <a:prstGeom prst="rect">
            <a:avLst/>
          </a:prstGeom>
        </p:spPr>
        <p:txBody>
          <a:bodyPr/>
          <a:lstStyle>
            <a:lvl1pPr algn="l" defTabSz="914400" rtl="0" eaLnBrk="1" latinLnBrk="0" hangingPunct="1">
              <a:lnSpc>
                <a:spcPct val="90000"/>
              </a:lnSpc>
              <a:spcBef>
                <a:spcPct val="0"/>
              </a:spcBef>
              <a:buNone/>
              <a:defRPr sz="3100" b="1" kern="1200" spc="-15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3200" spc="0" dirty="0">
                <a:solidFill>
                  <a:schemeClr val="bg1"/>
                </a:solidFill>
                <a:latin typeface="+mn-lt"/>
                <a:ea typeface="Calibri" charset="0"/>
                <a:cs typeface="Calibri"/>
              </a:rPr>
              <a:t>The </a:t>
            </a:r>
            <a:r>
              <a:rPr lang="en-US" sz="3200" spc="0" dirty="0" err="1">
                <a:solidFill>
                  <a:schemeClr val="bg1"/>
                </a:solidFill>
                <a:latin typeface="+mn-lt"/>
                <a:ea typeface="Calibri" charset="0"/>
                <a:cs typeface="Calibri"/>
              </a:rPr>
              <a:t>UiPath</a:t>
            </a:r>
            <a:r>
              <a:rPr lang="en-US" sz="3200" spc="0" dirty="0">
                <a:solidFill>
                  <a:schemeClr val="bg1"/>
                </a:solidFill>
                <a:latin typeface="+mn-lt"/>
                <a:ea typeface="Calibri" charset="0"/>
                <a:cs typeface="Calibri"/>
              </a:rPr>
              <a:t> Enterprise RPA Platform</a:t>
            </a:r>
          </a:p>
        </p:txBody>
      </p:sp>
      <p:grpSp>
        <p:nvGrpSpPr>
          <p:cNvPr id="16" name="Group 15">
            <a:extLst>
              <a:ext uri="{FF2B5EF4-FFF2-40B4-BE49-F238E27FC236}">
                <a16:creationId xmlns:a16="http://schemas.microsoft.com/office/drawing/2014/main" id="{A0E5530C-2BAA-4B8E-B472-0D3DD75BC2A1}"/>
              </a:ext>
            </a:extLst>
          </p:cNvPr>
          <p:cNvGrpSpPr/>
          <p:nvPr/>
        </p:nvGrpSpPr>
        <p:grpSpPr>
          <a:xfrm>
            <a:off x="1964711" y="1680741"/>
            <a:ext cx="9241434" cy="4059219"/>
            <a:chOff x="2117293" y="1680741"/>
            <a:chExt cx="9241434" cy="4059219"/>
          </a:xfrm>
        </p:grpSpPr>
        <p:sp>
          <p:nvSpPr>
            <p:cNvPr id="50" name="Rectangle 49"/>
            <p:cNvSpPr/>
            <p:nvPr/>
          </p:nvSpPr>
          <p:spPr>
            <a:xfrm>
              <a:off x="5437282" y="4908963"/>
              <a:ext cx="2365479" cy="830997"/>
            </a:xfrm>
            <a:prstGeom prst="rect">
              <a:avLst/>
            </a:prstGeom>
          </p:spPr>
          <p:txBody>
            <a:bodyPr wrap="square">
              <a:spAutoFit/>
            </a:bodyPr>
            <a:lstStyle/>
            <a:p>
              <a:pPr algn="ctr"/>
              <a:r>
                <a:rPr lang="en-US" sz="1600">
                  <a:solidFill>
                    <a:schemeClr val="bg1"/>
                  </a:solidFill>
                  <a:ea typeface="Calibri" charset="0"/>
                  <a:cs typeface="Calibri"/>
                </a:rPr>
                <a:t>Control, monitor, and analyze the performance of your virtual workforce</a:t>
              </a:r>
            </a:p>
          </p:txBody>
        </p:sp>
        <p:grpSp>
          <p:nvGrpSpPr>
            <p:cNvPr id="15" name="Group 14">
              <a:extLst>
                <a:ext uri="{FF2B5EF4-FFF2-40B4-BE49-F238E27FC236}">
                  <a16:creationId xmlns:a16="http://schemas.microsoft.com/office/drawing/2014/main" id="{3B13FFFE-4833-478E-9D9D-A1F08D65ADDA}"/>
                </a:ext>
              </a:extLst>
            </p:cNvPr>
            <p:cNvGrpSpPr/>
            <p:nvPr/>
          </p:nvGrpSpPr>
          <p:grpSpPr>
            <a:xfrm>
              <a:off x="2117293" y="1680741"/>
              <a:ext cx="9241434" cy="3995139"/>
              <a:chOff x="2117293" y="1680741"/>
              <a:chExt cx="9241434" cy="3995139"/>
            </a:xfrm>
          </p:grpSpPr>
          <p:sp>
            <p:nvSpPr>
              <p:cNvPr id="42" name="Shape 507"/>
              <p:cNvSpPr txBox="1"/>
              <p:nvPr/>
            </p:nvSpPr>
            <p:spPr>
              <a:xfrm>
                <a:off x="8802384" y="1696003"/>
                <a:ext cx="2556343" cy="847547"/>
              </a:xfrm>
              <a:prstGeom prst="rect">
                <a:avLst/>
              </a:prstGeom>
              <a:noFill/>
              <a:ln>
                <a:noFill/>
              </a:ln>
            </p:spPr>
            <p:txBody>
              <a:bodyPr lIns="91425" tIns="45700" rIns="91425" bIns="45700" anchor="t" anchorCtr="0">
                <a:noAutofit/>
              </a:bodyPr>
              <a:lstStyle/>
              <a:p>
                <a:pPr algn="ctr">
                  <a:lnSpc>
                    <a:spcPct val="75000"/>
                  </a:lnSpc>
                  <a:buClr>
                    <a:srgbClr val="007395"/>
                  </a:buClr>
                  <a:buSzPct val="25000"/>
                  <a:buFont typeface="Poppins"/>
                  <a:buNone/>
                  <a:defRPr/>
                </a:pPr>
                <a:r>
                  <a:rPr lang="en-US" sz="2400" b="1" kern="0">
                    <a:solidFill>
                      <a:schemeClr val="bg1"/>
                    </a:solidFill>
                    <a:ea typeface="Calibri" charset="0"/>
                    <a:cs typeface="Calibri"/>
                    <a:sym typeface="Poppins"/>
                  </a:rPr>
                  <a:t>UiPath </a:t>
                </a:r>
                <a:br>
                  <a:rPr lang="en-US" sz="2400" b="1" kern="0">
                    <a:solidFill>
                      <a:schemeClr val="bg1"/>
                    </a:solidFill>
                    <a:ea typeface="Calibri" charset="0"/>
                    <a:cs typeface="Calibri"/>
                    <a:sym typeface="Poppins"/>
                  </a:rPr>
                </a:br>
                <a:r>
                  <a:rPr lang="en-US" sz="2400" kern="0">
                    <a:solidFill>
                      <a:schemeClr val="bg1"/>
                    </a:solidFill>
                    <a:ea typeface="Calibri" charset="0"/>
                    <a:cs typeface="Calibri"/>
                    <a:sym typeface="Poppins"/>
                  </a:rPr>
                  <a:t>Robots</a:t>
                </a:r>
              </a:p>
            </p:txBody>
          </p:sp>
          <p:sp>
            <p:nvSpPr>
              <p:cNvPr id="44" name="Shape 512"/>
              <p:cNvSpPr txBox="1"/>
              <p:nvPr/>
            </p:nvSpPr>
            <p:spPr>
              <a:xfrm>
                <a:off x="5532113" y="1680741"/>
                <a:ext cx="2175819" cy="847547"/>
              </a:xfrm>
              <a:prstGeom prst="rect">
                <a:avLst/>
              </a:prstGeom>
              <a:noFill/>
              <a:ln>
                <a:noFill/>
              </a:ln>
            </p:spPr>
            <p:txBody>
              <a:bodyPr lIns="91425" tIns="45700" rIns="91425" bIns="45700" anchor="t" anchorCtr="0">
                <a:noAutofit/>
              </a:bodyPr>
              <a:lstStyle/>
              <a:p>
                <a:pPr algn="ctr">
                  <a:lnSpc>
                    <a:spcPct val="80000"/>
                  </a:lnSpc>
                  <a:buClr>
                    <a:srgbClr val="8EADBF"/>
                  </a:buClr>
                  <a:buSzPct val="25000"/>
                  <a:buFont typeface="Poppins"/>
                  <a:buNone/>
                  <a:defRPr/>
                </a:pPr>
                <a:r>
                  <a:rPr lang="en-US" sz="2400" b="1" kern="0">
                    <a:solidFill>
                      <a:schemeClr val="bg1"/>
                    </a:solidFill>
                    <a:ea typeface="Calibri" charset="0"/>
                    <a:cs typeface="Calibri"/>
                    <a:sym typeface="Poppins"/>
                  </a:rPr>
                  <a:t>UiPath </a:t>
                </a:r>
                <a:r>
                  <a:rPr lang="en-US" sz="2400" kern="0">
                    <a:solidFill>
                      <a:schemeClr val="bg1"/>
                    </a:solidFill>
                    <a:ea typeface="Calibri" charset="0"/>
                    <a:cs typeface="Calibri"/>
                    <a:sym typeface="Poppins"/>
                  </a:rPr>
                  <a:t>Orchestrator</a:t>
                </a:r>
              </a:p>
            </p:txBody>
          </p:sp>
          <p:sp>
            <p:nvSpPr>
              <p:cNvPr id="46" name="Shape 518"/>
              <p:cNvSpPr txBox="1"/>
              <p:nvPr/>
            </p:nvSpPr>
            <p:spPr>
              <a:xfrm>
                <a:off x="2162662" y="1696003"/>
                <a:ext cx="2556343" cy="847547"/>
              </a:xfrm>
              <a:prstGeom prst="rect">
                <a:avLst/>
              </a:prstGeom>
              <a:noFill/>
              <a:ln>
                <a:noFill/>
              </a:ln>
            </p:spPr>
            <p:txBody>
              <a:bodyPr lIns="91425" tIns="45700" rIns="91425" bIns="45700" anchor="t" anchorCtr="0">
                <a:noAutofit/>
              </a:bodyPr>
              <a:lstStyle/>
              <a:p>
                <a:pPr algn="ctr">
                  <a:lnSpc>
                    <a:spcPct val="80000"/>
                  </a:lnSpc>
                  <a:buClr>
                    <a:srgbClr val="F80000"/>
                  </a:buClr>
                  <a:buSzPct val="25000"/>
                  <a:buFont typeface="Poppins"/>
                  <a:buNone/>
                  <a:defRPr/>
                </a:pPr>
                <a:r>
                  <a:rPr lang="en-US" sz="2400" b="1" kern="0">
                    <a:solidFill>
                      <a:schemeClr val="bg1"/>
                    </a:solidFill>
                    <a:ea typeface="Calibri" charset="0"/>
                    <a:cs typeface="Calibri"/>
                    <a:sym typeface="Poppins"/>
                  </a:rPr>
                  <a:t>UiPath </a:t>
                </a:r>
                <a:br>
                  <a:rPr lang="en-US" sz="2400" b="1" kern="0">
                    <a:solidFill>
                      <a:schemeClr val="bg1"/>
                    </a:solidFill>
                    <a:ea typeface="Calibri" charset="0"/>
                    <a:cs typeface="Calibri"/>
                    <a:sym typeface="Poppins"/>
                  </a:rPr>
                </a:br>
                <a:r>
                  <a:rPr lang="en-US" sz="2400" kern="0">
                    <a:solidFill>
                      <a:schemeClr val="bg1"/>
                    </a:solidFill>
                    <a:ea typeface="Calibri" charset="0"/>
                    <a:cs typeface="Calibri"/>
                    <a:sym typeface="Poppins"/>
                  </a:rPr>
                  <a:t>Studio</a:t>
                </a:r>
              </a:p>
            </p:txBody>
          </p:sp>
          <p:sp>
            <p:nvSpPr>
              <p:cNvPr id="49" name="TextBox 48"/>
              <p:cNvSpPr txBox="1"/>
              <p:nvPr/>
            </p:nvSpPr>
            <p:spPr>
              <a:xfrm>
                <a:off x="2367956" y="4156045"/>
                <a:ext cx="2082638" cy="1107141"/>
              </a:xfrm>
              <a:prstGeom prst="rect">
                <a:avLst/>
              </a:prstGeom>
              <a:noFill/>
            </p:spPr>
            <p:txBody>
              <a:bodyPr wrap="square" rtlCol="0">
                <a:spAutoFit/>
              </a:bodyPr>
              <a:lstStyle/>
              <a:p>
                <a:pPr algn="ctr">
                  <a:lnSpc>
                    <a:spcPts val="2680"/>
                  </a:lnSpc>
                </a:pPr>
                <a:r>
                  <a:rPr lang="en-US" sz="2400" b="1">
                    <a:solidFill>
                      <a:schemeClr val="bg1"/>
                    </a:solidFill>
                    <a:ea typeface="Calibri" charset="0"/>
                    <a:cs typeface="Calibri"/>
                  </a:rPr>
                  <a:t>Digitize your process </a:t>
                </a:r>
                <a:br>
                  <a:rPr lang="en-US" sz="1600" b="1">
                    <a:solidFill>
                      <a:schemeClr val="bg1"/>
                    </a:solidFill>
                    <a:latin typeface="Calibri"/>
                    <a:ea typeface="Calibri" charset="0"/>
                    <a:cs typeface="Calibri"/>
                  </a:rPr>
                </a:br>
                <a:endParaRPr lang="en-US" sz="1600" b="1">
                  <a:solidFill>
                    <a:schemeClr val="bg1"/>
                  </a:solidFill>
                  <a:latin typeface="Calibri"/>
                  <a:ea typeface="Calibri" charset="0"/>
                  <a:cs typeface="Calibri"/>
                </a:endParaRPr>
              </a:p>
            </p:txBody>
          </p:sp>
          <p:sp>
            <p:nvSpPr>
              <p:cNvPr id="52" name="TextBox 51"/>
              <p:cNvSpPr txBox="1"/>
              <p:nvPr/>
            </p:nvSpPr>
            <p:spPr>
              <a:xfrm>
                <a:off x="5742511" y="4178877"/>
                <a:ext cx="1905641" cy="830997"/>
              </a:xfrm>
              <a:prstGeom prst="rect">
                <a:avLst/>
              </a:prstGeom>
              <a:noFill/>
            </p:spPr>
            <p:txBody>
              <a:bodyPr wrap="square" rtlCol="0">
                <a:spAutoFit/>
              </a:bodyPr>
              <a:lstStyle/>
              <a:p>
                <a:pPr algn="ctr"/>
                <a:r>
                  <a:rPr lang="en-US" sz="2400" b="1">
                    <a:solidFill>
                      <a:schemeClr val="bg1"/>
                    </a:solidFill>
                    <a:ea typeface="Calibri" charset="0"/>
                    <a:cs typeface="Calibri"/>
                  </a:rPr>
                  <a:t>Manage and Secure</a:t>
                </a:r>
              </a:p>
            </p:txBody>
          </p:sp>
          <p:cxnSp>
            <p:nvCxnSpPr>
              <p:cNvPr id="57" name="Shape 506"/>
              <p:cNvCxnSpPr/>
              <p:nvPr/>
            </p:nvCxnSpPr>
            <p:spPr>
              <a:xfrm>
                <a:off x="9696928" y="2413079"/>
                <a:ext cx="767255" cy="0"/>
              </a:xfrm>
              <a:prstGeom prst="straightConnector1">
                <a:avLst/>
              </a:prstGeom>
              <a:noFill/>
              <a:ln w="76200" cap="flat" cmpd="sng">
                <a:solidFill>
                  <a:schemeClr val="accent2"/>
                </a:solidFill>
                <a:prstDash val="solid"/>
                <a:miter/>
                <a:headEnd type="none" w="med" len="med"/>
                <a:tailEnd type="none" w="med" len="med"/>
              </a:ln>
            </p:spPr>
          </p:cxnSp>
          <p:cxnSp>
            <p:nvCxnSpPr>
              <p:cNvPr id="58" name="Shape 511"/>
              <p:cNvCxnSpPr/>
              <p:nvPr/>
            </p:nvCxnSpPr>
            <p:spPr>
              <a:xfrm>
                <a:off x="6242374" y="2413079"/>
                <a:ext cx="767255" cy="0"/>
              </a:xfrm>
              <a:prstGeom prst="straightConnector1">
                <a:avLst/>
              </a:prstGeom>
              <a:noFill/>
              <a:ln w="76200" cap="flat" cmpd="sng">
                <a:solidFill>
                  <a:schemeClr val="bg1"/>
                </a:solidFill>
                <a:prstDash val="solid"/>
                <a:miter/>
                <a:headEnd type="none" w="med" len="med"/>
                <a:tailEnd type="none" w="med" len="med"/>
              </a:ln>
            </p:spPr>
          </p:cxnSp>
          <p:cxnSp>
            <p:nvCxnSpPr>
              <p:cNvPr id="59" name="Shape 517"/>
              <p:cNvCxnSpPr/>
              <p:nvPr/>
            </p:nvCxnSpPr>
            <p:spPr>
              <a:xfrm>
                <a:off x="3033374" y="2413079"/>
                <a:ext cx="767255" cy="0"/>
              </a:xfrm>
              <a:prstGeom prst="straightConnector1">
                <a:avLst/>
              </a:prstGeom>
              <a:noFill/>
              <a:ln w="76200" cap="flat" cmpd="sng">
                <a:solidFill>
                  <a:srgbClr val="FF6900"/>
                </a:solidFill>
                <a:prstDash val="solid"/>
                <a:miter/>
                <a:headEnd type="none" w="med" len="med"/>
                <a:tailEnd type="none" w="med" len="med"/>
              </a:ln>
            </p:spPr>
          </p:cxnSp>
          <p:grpSp>
            <p:nvGrpSpPr>
              <p:cNvPr id="60" name="Group 59">
                <a:extLst>
                  <a:ext uri="{FF2B5EF4-FFF2-40B4-BE49-F238E27FC236}">
                    <a16:creationId xmlns:a16="http://schemas.microsoft.com/office/drawing/2014/main" id="{390BE9FF-1FC1-46AC-BD10-54B2CD435787}"/>
                  </a:ext>
                </a:extLst>
              </p:cNvPr>
              <p:cNvGrpSpPr/>
              <p:nvPr/>
            </p:nvGrpSpPr>
            <p:grpSpPr>
              <a:xfrm>
                <a:off x="7599280" y="2809020"/>
                <a:ext cx="1545327" cy="1118438"/>
                <a:chOff x="8076873" y="3034333"/>
                <a:chExt cx="1246725" cy="369762"/>
              </a:xfrm>
            </p:grpSpPr>
            <p:sp>
              <p:nvSpPr>
                <p:cNvPr id="61" name="Text Placeholder 2">
                  <a:extLst>
                    <a:ext uri="{FF2B5EF4-FFF2-40B4-BE49-F238E27FC236}">
                      <a16:creationId xmlns:a16="http://schemas.microsoft.com/office/drawing/2014/main" id="{9ED82684-65CC-4951-8C96-D4D875D19F9A}"/>
                    </a:ext>
                  </a:extLst>
                </p:cNvPr>
                <p:cNvSpPr txBox="1">
                  <a:spLocks/>
                </p:cNvSpPr>
                <p:nvPr/>
              </p:nvSpPr>
              <p:spPr>
                <a:xfrm>
                  <a:off x="8332292" y="3034333"/>
                  <a:ext cx="636344" cy="65292"/>
                </a:xfrm>
                <a:prstGeom prst="rect">
                  <a:avLst/>
                </a:prstGeom>
                <a:noFill/>
                <a:ln>
                  <a:noFill/>
                </a:ln>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100" b="1">
                      <a:solidFill>
                        <a:schemeClr val="bg1"/>
                      </a:solidFill>
                      <a:ea typeface="Calibri" charset="0"/>
                      <a:cs typeface="Calibri"/>
                    </a:rPr>
                    <a:t>EXECUTE</a:t>
                  </a:r>
                </a:p>
              </p:txBody>
            </p:sp>
            <p:grpSp>
              <p:nvGrpSpPr>
                <p:cNvPr id="62" name="Group 61">
                  <a:extLst>
                    <a:ext uri="{FF2B5EF4-FFF2-40B4-BE49-F238E27FC236}">
                      <a16:creationId xmlns:a16="http://schemas.microsoft.com/office/drawing/2014/main" id="{0C1800BE-4C47-4D0D-AA4D-8F4AFE9CF4AB}"/>
                    </a:ext>
                  </a:extLst>
                </p:cNvPr>
                <p:cNvGrpSpPr/>
                <p:nvPr/>
              </p:nvGrpSpPr>
              <p:grpSpPr>
                <a:xfrm>
                  <a:off x="8076873" y="3061730"/>
                  <a:ext cx="278228" cy="301752"/>
                  <a:chOff x="8247457" y="2871230"/>
                  <a:chExt cx="278228" cy="301752"/>
                </a:xfrm>
              </p:grpSpPr>
              <p:sp>
                <p:nvSpPr>
                  <p:cNvPr id="66" name="Freeform: Shape 38">
                    <a:extLst>
                      <a:ext uri="{FF2B5EF4-FFF2-40B4-BE49-F238E27FC236}">
                        <a16:creationId xmlns:a16="http://schemas.microsoft.com/office/drawing/2014/main" id="{917F5CA8-859A-4385-AD6E-12ADC0800382}"/>
                      </a:ext>
                    </a:extLst>
                  </p:cNvPr>
                  <p:cNvSpPr/>
                  <p:nvPr/>
                </p:nvSpPr>
                <p:spPr>
                  <a:xfrm>
                    <a:off x="8388525" y="2871230"/>
                    <a:ext cx="137160" cy="301752"/>
                  </a:xfrm>
                  <a:custGeom>
                    <a:avLst/>
                    <a:gdLst>
                      <a:gd name="connsiteX0" fmla="*/ 721895 w 721895"/>
                      <a:gd name="connsiteY0" fmla="*/ 0 h 4042611"/>
                      <a:gd name="connsiteX1" fmla="*/ 0 w 721895"/>
                      <a:gd name="connsiteY1" fmla="*/ 0 h 4042611"/>
                      <a:gd name="connsiteX2" fmla="*/ 0 w 721895"/>
                      <a:gd name="connsiteY2" fmla="*/ 4042611 h 4042611"/>
                      <a:gd name="connsiteX3" fmla="*/ 721895 w 721895"/>
                      <a:gd name="connsiteY3" fmla="*/ 4042611 h 4042611"/>
                    </a:gdLst>
                    <a:ahLst/>
                    <a:cxnLst>
                      <a:cxn ang="0">
                        <a:pos x="connsiteX0" y="connsiteY0"/>
                      </a:cxn>
                      <a:cxn ang="0">
                        <a:pos x="connsiteX1" y="connsiteY1"/>
                      </a:cxn>
                      <a:cxn ang="0">
                        <a:pos x="connsiteX2" y="connsiteY2"/>
                      </a:cxn>
                      <a:cxn ang="0">
                        <a:pos x="connsiteX3" y="connsiteY3"/>
                      </a:cxn>
                    </a:cxnLst>
                    <a:rect l="l" t="t" r="r" b="b"/>
                    <a:pathLst>
                      <a:path w="721895" h="4042611">
                        <a:moveTo>
                          <a:pt x="721895" y="0"/>
                        </a:moveTo>
                        <a:lnTo>
                          <a:pt x="0" y="0"/>
                        </a:lnTo>
                        <a:lnTo>
                          <a:pt x="0" y="4042611"/>
                        </a:lnTo>
                        <a:lnTo>
                          <a:pt x="721895" y="4042611"/>
                        </a:lnTo>
                      </a:path>
                    </a:pathLst>
                  </a:custGeom>
                  <a:ln w="31750">
                    <a:solidFill>
                      <a:schemeClr val="bg1"/>
                    </a:solidFill>
                    <a:headEnd type="stealth"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alibri"/>
                      <a:ea typeface="Calibri" charset="0"/>
                      <a:cs typeface="Calibri"/>
                    </a:endParaRPr>
                  </a:p>
                </p:txBody>
              </p:sp>
              <p:cxnSp>
                <p:nvCxnSpPr>
                  <p:cNvPr id="67" name="Straight Connector 66">
                    <a:extLst>
                      <a:ext uri="{FF2B5EF4-FFF2-40B4-BE49-F238E27FC236}">
                        <a16:creationId xmlns:a16="http://schemas.microsoft.com/office/drawing/2014/main" id="{A7021050-2A7F-418E-B0FA-C484BEBA368E}"/>
                      </a:ext>
                    </a:extLst>
                  </p:cNvPr>
                  <p:cNvCxnSpPr/>
                  <p:nvPr/>
                </p:nvCxnSpPr>
                <p:spPr>
                  <a:xfrm>
                    <a:off x="8247457" y="3019863"/>
                    <a:ext cx="1371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3" name="Freeform: Shape 45">
                  <a:extLst>
                    <a:ext uri="{FF2B5EF4-FFF2-40B4-BE49-F238E27FC236}">
                      <a16:creationId xmlns:a16="http://schemas.microsoft.com/office/drawing/2014/main" id="{5925B004-21A9-4A5F-A954-1A44E5E361EF}"/>
                    </a:ext>
                  </a:extLst>
                </p:cNvPr>
                <p:cNvSpPr/>
                <p:nvPr/>
              </p:nvSpPr>
              <p:spPr>
                <a:xfrm rot="10800000">
                  <a:off x="8957733" y="3061730"/>
                  <a:ext cx="84440" cy="301752"/>
                </a:xfrm>
                <a:custGeom>
                  <a:avLst/>
                  <a:gdLst>
                    <a:gd name="connsiteX0" fmla="*/ 721895 w 721895"/>
                    <a:gd name="connsiteY0" fmla="*/ 0 h 4042611"/>
                    <a:gd name="connsiteX1" fmla="*/ 0 w 721895"/>
                    <a:gd name="connsiteY1" fmla="*/ 0 h 4042611"/>
                    <a:gd name="connsiteX2" fmla="*/ 0 w 721895"/>
                    <a:gd name="connsiteY2" fmla="*/ 4042611 h 4042611"/>
                    <a:gd name="connsiteX3" fmla="*/ 721895 w 721895"/>
                    <a:gd name="connsiteY3" fmla="*/ 4042611 h 4042611"/>
                  </a:gdLst>
                  <a:ahLst/>
                  <a:cxnLst>
                    <a:cxn ang="0">
                      <a:pos x="connsiteX0" y="connsiteY0"/>
                    </a:cxn>
                    <a:cxn ang="0">
                      <a:pos x="connsiteX1" y="connsiteY1"/>
                    </a:cxn>
                    <a:cxn ang="0">
                      <a:pos x="connsiteX2" y="connsiteY2"/>
                    </a:cxn>
                    <a:cxn ang="0">
                      <a:pos x="connsiteX3" y="connsiteY3"/>
                    </a:cxn>
                  </a:cxnLst>
                  <a:rect l="l" t="t" r="r" b="b"/>
                  <a:pathLst>
                    <a:path w="721895" h="4042611">
                      <a:moveTo>
                        <a:pt x="721895" y="0"/>
                      </a:moveTo>
                      <a:lnTo>
                        <a:pt x="0" y="0"/>
                      </a:lnTo>
                      <a:lnTo>
                        <a:pt x="0" y="4042611"/>
                      </a:lnTo>
                      <a:lnTo>
                        <a:pt x="721895" y="4042611"/>
                      </a:lnTo>
                    </a:path>
                  </a:pathLst>
                </a:custGeom>
                <a:ln w="31750">
                  <a:solidFill>
                    <a:schemeClr val="bg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alibri"/>
                    <a:ea typeface="Calibri" charset="0"/>
                    <a:cs typeface="Calibri"/>
                  </a:endParaRPr>
                </a:p>
              </p:txBody>
            </p:sp>
            <p:cxnSp>
              <p:nvCxnSpPr>
                <p:cNvPr id="64" name="Straight Arrow Connector 63">
                  <a:extLst>
                    <a:ext uri="{FF2B5EF4-FFF2-40B4-BE49-F238E27FC236}">
                      <a16:creationId xmlns:a16="http://schemas.microsoft.com/office/drawing/2014/main" id="{0EFD3561-DAD9-44D1-B4CA-EAD812E05155}"/>
                    </a:ext>
                  </a:extLst>
                </p:cNvPr>
                <p:cNvCxnSpPr>
                  <a:cxnSpLocks/>
                </p:cNvCxnSpPr>
                <p:nvPr/>
              </p:nvCxnSpPr>
              <p:spPr>
                <a:xfrm>
                  <a:off x="9045697" y="3210363"/>
                  <a:ext cx="277901" cy="1"/>
                </a:xfrm>
                <a:prstGeom prst="straightConnector1">
                  <a:avLst/>
                </a:prstGeom>
                <a:ln w="31750">
                  <a:solidFill>
                    <a:schemeClr val="bg1"/>
                  </a:solidFill>
                  <a:tailEnd type="stealth" w="med" len="med"/>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9ED82684-65CC-4951-8C96-D4D875D19F9A}"/>
                    </a:ext>
                  </a:extLst>
                </p:cNvPr>
                <p:cNvSpPr txBox="1">
                  <a:spLocks/>
                </p:cNvSpPr>
                <p:nvPr/>
              </p:nvSpPr>
              <p:spPr>
                <a:xfrm>
                  <a:off x="8332292" y="3338803"/>
                  <a:ext cx="636344" cy="65292"/>
                </a:xfrm>
                <a:prstGeom prst="rect">
                  <a:avLst/>
                </a:prstGeom>
                <a:noFill/>
                <a:ln>
                  <a:noFill/>
                </a:ln>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100" b="1">
                      <a:solidFill>
                        <a:schemeClr val="bg1"/>
                      </a:solidFill>
                      <a:ea typeface="Calibri" charset="0"/>
                      <a:cs typeface="Calibri"/>
                    </a:rPr>
                    <a:t>MONITOR</a:t>
                  </a:r>
                </a:p>
              </p:txBody>
            </p:sp>
          </p:grpSp>
          <p:grpSp>
            <p:nvGrpSpPr>
              <p:cNvPr id="68" name="Group 67"/>
              <p:cNvGrpSpPr/>
              <p:nvPr/>
            </p:nvGrpSpPr>
            <p:grpSpPr>
              <a:xfrm>
                <a:off x="4401355" y="3247323"/>
                <a:ext cx="1423035" cy="197490"/>
                <a:chOff x="3772753" y="2605939"/>
                <a:chExt cx="1423035" cy="197490"/>
              </a:xfrm>
            </p:grpSpPr>
            <p:cxnSp>
              <p:nvCxnSpPr>
                <p:cNvPr id="69" name="Straight Arrow Connector 68">
                  <a:extLst>
                    <a:ext uri="{FF2B5EF4-FFF2-40B4-BE49-F238E27FC236}">
                      <a16:creationId xmlns:a16="http://schemas.microsoft.com/office/drawing/2014/main" id="{359B0CE0-561B-4A0D-A810-AA96A2AB6737}"/>
                    </a:ext>
                  </a:extLst>
                </p:cNvPr>
                <p:cNvCxnSpPr>
                  <a:cxnSpLocks/>
                </p:cNvCxnSpPr>
                <p:nvPr/>
              </p:nvCxnSpPr>
              <p:spPr>
                <a:xfrm>
                  <a:off x="3772753" y="2720291"/>
                  <a:ext cx="320040" cy="0"/>
                </a:xfrm>
                <a:prstGeom prst="straightConnector1">
                  <a:avLst/>
                </a:prstGeom>
                <a:ln w="31750">
                  <a:solidFill>
                    <a:srgbClr val="FFFFFF"/>
                  </a:solidFill>
                  <a:tailEnd type="stealth" w="med" len="med"/>
                </a:ln>
              </p:spPr>
              <p:style>
                <a:lnRef idx="1">
                  <a:schemeClr val="accent1"/>
                </a:lnRef>
                <a:fillRef idx="0">
                  <a:schemeClr val="accent1"/>
                </a:fillRef>
                <a:effectRef idx="0">
                  <a:schemeClr val="accent1"/>
                </a:effectRef>
                <a:fontRef idx="minor">
                  <a:schemeClr val="tx1"/>
                </a:fontRef>
              </p:style>
            </p:cxnSp>
            <p:sp>
              <p:nvSpPr>
                <p:cNvPr id="70" name="Text Placeholder 2">
                  <a:extLst>
                    <a:ext uri="{FF2B5EF4-FFF2-40B4-BE49-F238E27FC236}">
                      <a16:creationId xmlns:a16="http://schemas.microsoft.com/office/drawing/2014/main" id="{E54D4BE7-E96B-45ED-924C-FC2E65AE80D6}"/>
                    </a:ext>
                  </a:extLst>
                </p:cNvPr>
                <p:cNvSpPr txBox="1">
                  <a:spLocks/>
                </p:cNvSpPr>
                <p:nvPr/>
              </p:nvSpPr>
              <p:spPr>
                <a:xfrm>
                  <a:off x="4086703" y="2605939"/>
                  <a:ext cx="754007" cy="197490"/>
                </a:xfrm>
                <a:prstGeom prst="rect">
                  <a:avLst/>
                </a:prstGeom>
                <a:noFill/>
                <a:ln>
                  <a:noFill/>
                </a:ln>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100" b="1">
                      <a:solidFill>
                        <a:schemeClr val="bg1"/>
                      </a:solidFill>
                      <a:ea typeface="Calibri" charset="0"/>
                      <a:cs typeface="Calibri"/>
                    </a:rPr>
                    <a:t>DEPLOY</a:t>
                  </a:r>
                </a:p>
              </p:txBody>
            </p:sp>
            <p:cxnSp>
              <p:nvCxnSpPr>
                <p:cNvPr id="71" name="Straight Arrow Connector 70">
                  <a:extLst>
                    <a:ext uri="{FF2B5EF4-FFF2-40B4-BE49-F238E27FC236}">
                      <a16:creationId xmlns:a16="http://schemas.microsoft.com/office/drawing/2014/main" id="{359B0CE0-561B-4A0D-A810-AA96A2AB6737}"/>
                    </a:ext>
                  </a:extLst>
                </p:cNvPr>
                <p:cNvCxnSpPr>
                  <a:cxnSpLocks/>
                </p:cNvCxnSpPr>
                <p:nvPr/>
              </p:nvCxnSpPr>
              <p:spPr>
                <a:xfrm>
                  <a:off x="4830028" y="2720291"/>
                  <a:ext cx="365760" cy="0"/>
                </a:xfrm>
                <a:prstGeom prst="straightConnector1">
                  <a:avLst/>
                </a:prstGeom>
                <a:ln w="31750">
                  <a:solidFill>
                    <a:srgbClr val="FFFFFF"/>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41" name="Text Placeholder 2">
                <a:extLst>
                  <a:ext uri="{FF2B5EF4-FFF2-40B4-BE49-F238E27FC236}">
                    <a16:creationId xmlns:a16="http://schemas.microsoft.com/office/drawing/2014/main" id="{9ED82684-65CC-4951-8C96-D4D875D19F9A}"/>
                  </a:ext>
                </a:extLst>
              </p:cNvPr>
              <p:cNvSpPr txBox="1">
                <a:spLocks/>
              </p:cNvSpPr>
              <p:nvPr/>
            </p:nvSpPr>
            <p:spPr>
              <a:xfrm>
                <a:off x="7900170" y="3020322"/>
                <a:ext cx="788754" cy="728405"/>
              </a:xfrm>
              <a:prstGeom prst="rect">
                <a:avLst/>
              </a:prstGeom>
              <a:noFill/>
              <a:ln>
                <a:noFill/>
              </a:ln>
            </p:spPr>
            <p:txBody>
              <a:bodyPr vert="horz" wrap="square" lIns="0" tIns="0" rIns="0" bIns="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a:solidFill>
                      <a:srgbClr val="FFFFFF"/>
                    </a:solidFill>
                    <a:ea typeface="Calibri" charset="0"/>
                    <a:cs typeface="Calibri"/>
                  </a:rPr>
                  <a:t>Big</a:t>
                </a:r>
                <a:br>
                  <a:rPr lang="en-US" sz="2000" b="1">
                    <a:solidFill>
                      <a:srgbClr val="FFFFFF"/>
                    </a:solidFill>
                    <a:ea typeface="Calibri" charset="0"/>
                    <a:cs typeface="Calibri"/>
                  </a:rPr>
                </a:br>
                <a:r>
                  <a:rPr lang="en-US" sz="2000" b="1">
                    <a:solidFill>
                      <a:srgbClr val="FFFFFF"/>
                    </a:solidFill>
                    <a:ea typeface="Calibri" charset="0"/>
                    <a:cs typeface="Calibri"/>
                  </a:rPr>
                  <a:t>Scale</a:t>
                </a:r>
              </a:p>
            </p:txBody>
          </p:sp>
          <p:sp>
            <p:nvSpPr>
              <p:cNvPr id="48" name="TextBox 47"/>
              <p:cNvSpPr txBox="1"/>
              <p:nvPr/>
            </p:nvSpPr>
            <p:spPr>
              <a:xfrm>
                <a:off x="9287313" y="4144313"/>
                <a:ext cx="1586484" cy="830997"/>
              </a:xfrm>
              <a:prstGeom prst="rect">
                <a:avLst/>
              </a:prstGeom>
              <a:noFill/>
            </p:spPr>
            <p:txBody>
              <a:bodyPr wrap="square" rtlCol="0">
                <a:spAutoFit/>
              </a:bodyPr>
              <a:lstStyle/>
              <a:p>
                <a:pPr algn="ctr"/>
                <a:r>
                  <a:rPr lang="en-US" sz="2400" b="1">
                    <a:solidFill>
                      <a:schemeClr val="bg1"/>
                    </a:solidFill>
                    <a:ea typeface="Calibri" charset="0"/>
                    <a:cs typeface="Calibri"/>
                  </a:rPr>
                  <a:t>Deploy </a:t>
                </a:r>
                <a:br>
                  <a:rPr lang="en-US" sz="2400" b="1">
                    <a:solidFill>
                      <a:schemeClr val="bg1"/>
                    </a:solidFill>
                    <a:ea typeface="Calibri" charset="0"/>
                    <a:cs typeface="Calibri"/>
                  </a:rPr>
                </a:br>
                <a:r>
                  <a:rPr lang="en-US" sz="2400" b="1">
                    <a:solidFill>
                      <a:schemeClr val="bg1"/>
                    </a:solidFill>
                    <a:ea typeface="Calibri" charset="0"/>
                    <a:cs typeface="Calibri"/>
                  </a:rPr>
                  <a:t>and scale</a:t>
                </a:r>
              </a:p>
            </p:txBody>
          </p:sp>
          <p:sp>
            <p:nvSpPr>
              <p:cNvPr id="2" name="Rectangle 1"/>
              <p:cNvSpPr/>
              <p:nvPr/>
            </p:nvSpPr>
            <p:spPr>
              <a:xfrm>
                <a:off x="2117293" y="4844883"/>
                <a:ext cx="2564633" cy="830997"/>
              </a:xfrm>
              <a:prstGeom prst="rect">
                <a:avLst/>
              </a:prstGeom>
            </p:spPr>
            <p:txBody>
              <a:bodyPr wrap="square">
                <a:spAutoFit/>
              </a:bodyPr>
              <a:lstStyle/>
              <a:p>
                <a:pPr algn="ctr"/>
                <a:r>
                  <a:rPr lang="en-US" sz="1600">
                    <a:solidFill>
                      <a:schemeClr val="bg1"/>
                    </a:solidFill>
                    <a:ea typeface="Calibri" charset="0"/>
                    <a:cs typeface="Calibri"/>
                  </a:rPr>
                  <a:t>Easily create automations in a visual editor across various software applications</a:t>
                </a:r>
              </a:p>
            </p:txBody>
          </p:sp>
          <p:sp>
            <p:nvSpPr>
              <p:cNvPr id="51" name="Rectangle 50"/>
              <p:cNvSpPr/>
              <p:nvPr/>
            </p:nvSpPr>
            <p:spPr>
              <a:xfrm>
                <a:off x="9063482" y="4906255"/>
                <a:ext cx="2034146" cy="584776"/>
              </a:xfrm>
              <a:prstGeom prst="rect">
                <a:avLst/>
              </a:prstGeom>
            </p:spPr>
            <p:txBody>
              <a:bodyPr wrap="square">
                <a:spAutoFit/>
              </a:bodyPr>
              <a:lstStyle/>
              <a:p>
                <a:pPr algn="ctr"/>
                <a:r>
                  <a:rPr lang="en-US" sz="1600">
                    <a:solidFill>
                      <a:schemeClr val="bg1"/>
                    </a:solidFill>
                    <a:ea typeface="Calibri" charset="0"/>
                    <a:cs typeface="Calibri"/>
                  </a:rPr>
                  <a:t>Your attended </a:t>
                </a:r>
                <a:r>
                  <a:rPr lang="en-US" sz="1600" i="1">
                    <a:solidFill>
                      <a:schemeClr val="bg1"/>
                    </a:solidFill>
                    <a:ea typeface="Calibri" charset="0"/>
                    <a:cs typeface="Calibri"/>
                  </a:rPr>
                  <a:t>and</a:t>
                </a:r>
                <a:r>
                  <a:rPr lang="en-US" sz="1600">
                    <a:solidFill>
                      <a:schemeClr val="bg1"/>
                    </a:solidFill>
                    <a:ea typeface="Calibri" charset="0"/>
                    <a:cs typeface="Calibri"/>
                  </a:rPr>
                  <a:t> unattended robots</a:t>
                </a:r>
              </a:p>
            </p:txBody>
          </p:sp>
          <p:grpSp>
            <p:nvGrpSpPr>
              <p:cNvPr id="12" name="Group 11">
                <a:extLst>
                  <a:ext uri="{FF2B5EF4-FFF2-40B4-BE49-F238E27FC236}">
                    <a16:creationId xmlns:a16="http://schemas.microsoft.com/office/drawing/2014/main" id="{0236F566-0E81-4CBC-A179-418D951DEFF9}"/>
                  </a:ext>
                </a:extLst>
              </p:cNvPr>
              <p:cNvGrpSpPr/>
              <p:nvPr/>
            </p:nvGrpSpPr>
            <p:grpSpPr>
              <a:xfrm>
                <a:off x="2536976" y="2629143"/>
                <a:ext cx="1744598" cy="1461932"/>
                <a:chOff x="2761248" y="2629143"/>
                <a:chExt cx="1744598" cy="1461932"/>
              </a:xfrm>
            </p:grpSpPr>
            <p:sp>
              <p:nvSpPr>
                <p:cNvPr id="32" name="Oval 31"/>
                <p:cNvSpPr/>
                <p:nvPr/>
              </p:nvSpPr>
              <p:spPr>
                <a:xfrm>
                  <a:off x="2892916" y="2629143"/>
                  <a:ext cx="1461932" cy="1461932"/>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a:latin typeface="Calibri"/>
                    <a:ea typeface="Calibri" charset="0"/>
                    <a:cs typeface="Calibri"/>
                  </a:endParaRPr>
                </a:p>
              </p:txBody>
            </p:sp>
            <p:pic>
              <p:nvPicPr>
                <p:cNvPr id="7" name="Graphic 6">
                  <a:extLst>
                    <a:ext uri="{FF2B5EF4-FFF2-40B4-BE49-F238E27FC236}">
                      <a16:creationId xmlns:a16="http://schemas.microsoft.com/office/drawing/2014/main" id="{13A480BB-CC70-47BA-B0B7-DDF7D3372E6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33387"/>
                <a:stretch/>
              </p:blipFill>
              <p:spPr>
                <a:xfrm>
                  <a:off x="2761248" y="2672785"/>
                  <a:ext cx="1744598" cy="1162129"/>
                </a:xfrm>
                <a:prstGeom prst="rect">
                  <a:avLst/>
                </a:prstGeom>
              </p:spPr>
            </p:pic>
          </p:grpSp>
          <p:grpSp>
            <p:nvGrpSpPr>
              <p:cNvPr id="14" name="Group 13">
                <a:extLst>
                  <a:ext uri="{FF2B5EF4-FFF2-40B4-BE49-F238E27FC236}">
                    <a16:creationId xmlns:a16="http://schemas.microsoft.com/office/drawing/2014/main" id="{12B1DECC-44E5-4361-ACF2-22DE4B4A32BB}"/>
                  </a:ext>
                </a:extLst>
              </p:cNvPr>
              <p:cNvGrpSpPr/>
              <p:nvPr/>
            </p:nvGrpSpPr>
            <p:grpSpPr>
              <a:xfrm>
                <a:off x="9200553" y="2643657"/>
                <a:ext cx="1760004" cy="1461932"/>
                <a:chOff x="9219614" y="2643657"/>
                <a:chExt cx="1760004" cy="1461932"/>
              </a:xfrm>
            </p:grpSpPr>
            <p:sp>
              <p:nvSpPr>
                <p:cNvPr id="27" name="Oval 26"/>
                <p:cNvSpPr/>
                <p:nvPr/>
              </p:nvSpPr>
              <p:spPr>
                <a:xfrm>
                  <a:off x="9334476" y="2643657"/>
                  <a:ext cx="1461932" cy="1461932"/>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ea typeface="Calibri" charset="0"/>
                    <a:cs typeface="Calibri"/>
                  </a:endParaRPr>
                </a:p>
              </p:txBody>
            </p:sp>
            <p:pic>
              <p:nvPicPr>
                <p:cNvPr id="9" name="Graphic 8">
                  <a:extLst>
                    <a:ext uri="{FF2B5EF4-FFF2-40B4-BE49-F238E27FC236}">
                      <a16:creationId xmlns:a16="http://schemas.microsoft.com/office/drawing/2014/main" id="{720A5F91-23F1-478B-AE65-AE2FC9CEAF79}"/>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1983" t="12947" r="-1983" b="27668"/>
                <a:stretch/>
              </p:blipFill>
              <p:spPr>
                <a:xfrm>
                  <a:off x="9219614" y="2891865"/>
                  <a:ext cx="1760004" cy="1045186"/>
                </a:xfrm>
                <a:prstGeom prst="rect">
                  <a:avLst/>
                </a:prstGeom>
              </p:spPr>
            </p:pic>
          </p:grpSp>
          <p:grpSp>
            <p:nvGrpSpPr>
              <p:cNvPr id="13" name="Group 12">
                <a:extLst>
                  <a:ext uri="{FF2B5EF4-FFF2-40B4-BE49-F238E27FC236}">
                    <a16:creationId xmlns:a16="http://schemas.microsoft.com/office/drawing/2014/main" id="{A7A83F7A-55D6-409B-BE10-E0790A3CB8AC}"/>
                  </a:ext>
                </a:extLst>
              </p:cNvPr>
              <p:cNvGrpSpPr/>
              <p:nvPr/>
            </p:nvGrpSpPr>
            <p:grpSpPr>
              <a:xfrm>
                <a:off x="5595753" y="2629143"/>
                <a:ext cx="2141804" cy="1461932"/>
                <a:chOff x="5595753" y="2629143"/>
                <a:chExt cx="2141804" cy="1461932"/>
              </a:xfrm>
            </p:grpSpPr>
            <p:grpSp>
              <p:nvGrpSpPr>
                <p:cNvPr id="20" name="Group 19"/>
                <p:cNvGrpSpPr/>
                <p:nvPr/>
              </p:nvGrpSpPr>
              <p:grpSpPr>
                <a:xfrm>
                  <a:off x="5595753" y="2629143"/>
                  <a:ext cx="2141804" cy="1461932"/>
                  <a:chOff x="4999263" y="1910685"/>
                  <a:chExt cx="2141804" cy="1461932"/>
                </a:xfrm>
              </p:grpSpPr>
              <p:sp>
                <p:nvSpPr>
                  <p:cNvPr id="23" name="Oval 22"/>
                  <p:cNvSpPr/>
                  <p:nvPr/>
                </p:nvSpPr>
                <p:spPr>
                  <a:xfrm>
                    <a:off x="5343231" y="1910685"/>
                    <a:ext cx="1461932" cy="1461932"/>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ea typeface="Calibri" charset="0"/>
                      <a:cs typeface="Calibri"/>
                    </a:endParaRPr>
                  </a:p>
                </p:txBody>
              </p:sp>
              <p:sp>
                <p:nvSpPr>
                  <p:cNvPr id="25" name="Text Placeholder 2">
                    <a:extLst>
                      <a:ext uri="{FF2B5EF4-FFF2-40B4-BE49-F238E27FC236}">
                        <a16:creationId xmlns:a16="http://schemas.microsoft.com/office/drawing/2014/main" id="{D09C5562-535A-4DAF-9B98-6F91B2CB0BC3}"/>
                      </a:ext>
                    </a:extLst>
                  </p:cNvPr>
                  <p:cNvSpPr txBox="1">
                    <a:spLocks/>
                  </p:cNvSpPr>
                  <p:nvPr/>
                </p:nvSpPr>
                <p:spPr>
                  <a:xfrm>
                    <a:off x="4999263" y="2899224"/>
                    <a:ext cx="2141804" cy="27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900" b="1" spc="300">
                      <a:solidFill>
                        <a:schemeClr val="accent4"/>
                      </a:solidFill>
                      <a:latin typeface="Calibri"/>
                      <a:ea typeface="Calibri" charset="0"/>
                      <a:cs typeface="Calibri"/>
                    </a:endParaRPr>
                  </a:p>
                </p:txBody>
              </p:sp>
            </p:grpSp>
            <p:pic>
              <p:nvPicPr>
                <p:cNvPr id="11" name="Graphic 10">
                  <a:extLst>
                    <a:ext uri="{FF2B5EF4-FFF2-40B4-BE49-F238E27FC236}">
                      <a16:creationId xmlns:a16="http://schemas.microsoft.com/office/drawing/2014/main" id="{BA5BE16A-6199-4C96-8E84-FB29C7E8F269}"/>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t="11287" b="31797"/>
                <a:stretch/>
              </p:blipFill>
              <p:spPr>
                <a:xfrm>
                  <a:off x="5837200" y="2880784"/>
                  <a:ext cx="1669570" cy="950251"/>
                </a:xfrm>
                <a:prstGeom prst="rect">
                  <a:avLst/>
                </a:prstGeom>
              </p:spPr>
            </p:pic>
          </p:grpSp>
        </p:grpSp>
      </p:grpSp>
    </p:spTree>
    <p:extLst>
      <p:ext uri="{BB962C8B-B14F-4D97-AF65-F5344CB8AC3E}">
        <p14:creationId xmlns:p14="http://schemas.microsoft.com/office/powerpoint/2010/main" val="8357019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80"/>
          <p:cNvSpPr txBox="1">
            <a:spLocks noGrp="1"/>
          </p:cNvSpPr>
          <p:nvPr>
            <p:ph type="body" idx="1"/>
          </p:nvPr>
        </p:nvSpPr>
        <p:spPr>
          <a:xfrm>
            <a:off x="1842154" y="321668"/>
            <a:ext cx="10349846" cy="605308"/>
          </a:xfrm>
          <a:prstGeom prst="rect">
            <a:avLst/>
          </a:prstGeom>
          <a:noFill/>
          <a:ln>
            <a:noFill/>
          </a:ln>
        </p:spPr>
        <p:txBody>
          <a:bodyPr spcFirstLastPara="1" wrap="square" lIns="91425" tIns="45700" rIns="91425" bIns="45700" anchor="t" anchorCtr="0">
            <a:noAutofit/>
          </a:bodyPr>
          <a:lstStyle/>
          <a:p>
            <a:pPr marL="0" lvl="0" indent="0">
              <a:spcBef>
                <a:spcPct val="0"/>
              </a:spcBef>
              <a:spcAft>
                <a:spcPts val="0"/>
              </a:spcAft>
              <a:buSzPts val="3200"/>
            </a:pPr>
            <a:r>
              <a:rPr lang="en-US" spc="-150" dirty="0">
                <a:solidFill>
                  <a:srgbClr val="0085CA"/>
                </a:solidFill>
                <a:latin typeface="+mn-lt"/>
              </a:rPr>
              <a:t>Start with an Easy-to-Use Designer</a:t>
            </a:r>
            <a:endParaRPr spc="-150" dirty="0">
              <a:solidFill>
                <a:srgbClr val="0085CA"/>
              </a:solidFill>
              <a:latin typeface="+mn-lt"/>
            </a:endParaRPr>
          </a:p>
        </p:txBody>
      </p:sp>
      <p:sp>
        <p:nvSpPr>
          <p:cNvPr id="1228" name="Google Shape;1228;p80"/>
          <p:cNvSpPr txBox="1"/>
          <p:nvPr/>
        </p:nvSpPr>
        <p:spPr>
          <a:xfrm>
            <a:off x="1906401" y="2070280"/>
            <a:ext cx="2556343" cy="847547"/>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80000"/>
              </a:buClr>
              <a:buSzPts val="550"/>
              <a:buFont typeface="Poppins"/>
              <a:buNone/>
            </a:pPr>
            <a:endParaRPr sz="2200">
              <a:solidFill>
                <a:srgbClr val="EA502D"/>
              </a:solidFill>
              <a:latin typeface="Calibri"/>
              <a:ea typeface="Calibri"/>
              <a:cs typeface="Calibri"/>
              <a:sym typeface="Calibri"/>
            </a:endParaRPr>
          </a:p>
        </p:txBody>
      </p:sp>
      <p:sp>
        <p:nvSpPr>
          <p:cNvPr id="1229" name="Google Shape;1229;p80"/>
          <p:cNvSpPr txBox="1"/>
          <p:nvPr/>
        </p:nvSpPr>
        <p:spPr>
          <a:xfrm>
            <a:off x="4838547" y="2088224"/>
            <a:ext cx="4563158" cy="9977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500"/>
              <a:buFont typeface="Verdana"/>
              <a:buNone/>
            </a:pPr>
            <a:r>
              <a:rPr lang="en-US" sz="1500" b="1" dirty="0">
                <a:solidFill>
                  <a:srgbClr val="7F7F7F"/>
                </a:solidFill>
                <a:latin typeface="Calibri"/>
                <a:ea typeface="Calibri"/>
                <a:cs typeface="Calibri"/>
                <a:sym typeface="Calibri"/>
              </a:rPr>
              <a:t>Design your automation visually, with low code</a:t>
            </a:r>
            <a:endParaRPr sz="1500" dirty="0">
              <a:solidFill>
                <a:srgbClr val="7F7F7F"/>
              </a:solidFill>
              <a:latin typeface="Calibri"/>
              <a:ea typeface="Calibri"/>
              <a:cs typeface="Calibri"/>
              <a:sym typeface="Calibri"/>
            </a:endParaRPr>
          </a:p>
          <a:p>
            <a:pPr marL="0" marR="0" lvl="0" indent="0" algn="l" rtl="0">
              <a:lnSpc>
                <a:spcPct val="120000"/>
              </a:lnSpc>
              <a:spcBef>
                <a:spcPts val="1000"/>
              </a:spcBef>
              <a:spcAft>
                <a:spcPts val="0"/>
              </a:spcAft>
              <a:buClr>
                <a:schemeClr val="accent5"/>
              </a:buClr>
              <a:buSzPts val="1500"/>
              <a:buFont typeface="Verdana"/>
              <a:buNone/>
            </a:pPr>
            <a:r>
              <a:rPr lang="en-US" sz="1500" dirty="0">
                <a:solidFill>
                  <a:srgbClr val="7F7F7F"/>
                </a:solidFill>
                <a:latin typeface="Calibri"/>
                <a:ea typeface="Calibri"/>
                <a:cs typeface="Calibri"/>
                <a:sym typeface="Calibri"/>
              </a:rPr>
              <a:t>Use built-in recorder, drag &amp; drop widgets and best practice templates to model your robotic processes fast</a:t>
            </a:r>
            <a:endParaRPr dirty="0"/>
          </a:p>
        </p:txBody>
      </p:sp>
      <p:sp>
        <p:nvSpPr>
          <p:cNvPr id="1230" name="Google Shape;1230;p80"/>
          <p:cNvSpPr txBox="1"/>
          <p:nvPr/>
        </p:nvSpPr>
        <p:spPr>
          <a:xfrm>
            <a:off x="4821514" y="3377954"/>
            <a:ext cx="2614335" cy="3039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5"/>
              </a:buClr>
              <a:buSzPts val="1500"/>
              <a:buFont typeface="Verdana"/>
              <a:buNone/>
            </a:pPr>
            <a:r>
              <a:rPr lang="en-US" sz="1500" b="1">
                <a:solidFill>
                  <a:srgbClr val="7F7F7F"/>
                </a:solidFill>
                <a:latin typeface="Calibri"/>
                <a:ea typeface="Calibri"/>
                <a:cs typeface="Calibri"/>
                <a:sym typeface="Calibri"/>
              </a:rPr>
              <a:t>Over 300 pre-built activities</a:t>
            </a:r>
            <a:endParaRPr/>
          </a:p>
        </p:txBody>
      </p:sp>
      <p:grpSp>
        <p:nvGrpSpPr>
          <p:cNvPr id="1231" name="Google Shape;1231;p80"/>
          <p:cNvGrpSpPr/>
          <p:nvPr/>
        </p:nvGrpSpPr>
        <p:grpSpPr>
          <a:xfrm>
            <a:off x="4895191" y="3848513"/>
            <a:ext cx="6191667" cy="2041701"/>
            <a:chOff x="3304245" y="3576396"/>
            <a:chExt cx="6191667" cy="2041701"/>
          </a:xfrm>
        </p:grpSpPr>
        <p:pic>
          <p:nvPicPr>
            <p:cNvPr id="1232" name="Google Shape;1232;p80"/>
            <p:cNvPicPr preferRelativeResize="0"/>
            <p:nvPr/>
          </p:nvPicPr>
          <p:blipFill rotWithShape="1">
            <a:blip r:embed="rId3">
              <a:alphaModFix/>
            </a:blip>
            <a:srcRect/>
            <a:stretch/>
          </p:blipFill>
          <p:spPr>
            <a:xfrm>
              <a:off x="3304245" y="3637671"/>
              <a:ext cx="1020337" cy="424116"/>
            </a:xfrm>
            <a:prstGeom prst="rect">
              <a:avLst/>
            </a:prstGeom>
            <a:noFill/>
            <a:ln>
              <a:noFill/>
            </a:ln>
          </p:spPr>
        </p:pic>
        <p:pic>
          <p:nvPicPr>
            <p:cNvPr id="1233" name="Google Shape;1233;p80"/>
            <p:cNvPicPr preferRelativeResize="0"/>
            <p:nvPr/>
          </p:nvPicPr>
          <p:blipFill rotWithShape="1">
            <a:blip r:embed="rId4">
              <a:alphaModFix/>
            </a:blip>
            <a:srcRect/>
            <a:stretch/>
          </p:blipFill>
          <p:spPr>
            <a:xfrm>
              <a:off x="3314119" y="4714118"/>
              <a:ext cx="1231165" cy="272106"/>
            </a:xfrm>
            <a:prstGeom prst="rect">
              <a:avLst/>
            </a:prstGeom>
            <a:noFill/>
            <a:ln>
              <a:noFill/>
            </a:ln>
          </p:spPr>
        </p:pic>
        <p:pic>
          <p:nvPicPr>
            <p:cNvPr id="1234" name="Google Shape;1234;p80"/>
            <p:cNvPicPr preferRelativeResize="0"/>
            <p:nvPr/>
          </p:nvPicPr>
          <p:blipFill rotWithShape="1">
            <a:blip r:embed="rId5">
              <a:alphaModFix/>
            </a:blip>
            <a:srcRect/>
            <a:stretch/>
          </p:blipFill>
          <p:spPr>
            <a:xfrm>
              <a:off x="5161569" y="3589355"/>
              <a:ext cx="558496" cy="548444"/>
            </a:xfrm>
            <a:prstGeom prst="rect">
              <a:avLst/>
            </a:prstGeom>
            <a:noFill/>
            <a:ln>
              <a:noFill/>
            </a:ln>
          </p:spPr>
        </p:pic>
        <p:pic>
          <p:nvPicPr>
            <p:cNvPr id="1235" name="Google Shape;1235;p80"/>
            <p:cNvPicPr preferRelativeResize="0"/>
            <p:nvPr/>
          </p:nvPicPr>
          <p:blipFill rotWithShape="1">
            <a:blip r:embed="rId6">
              <a:alphaModFix/>
            </a:blip>
            <a:srcRect/>
            <a:stretch/>
          </p:blipFill>
          <p:spPr>
            <a:xfrm>
              <a:off x="8458665" y="3576396"/>
              <a:ext cx="564710" cy="554545"/>
            </a:xfrm>
            <a:prstGeom prst="rect">
              <a:avLst/>
            </a:prstGeom>
            <a:noFill/>
            <a:ln>
              <a:noFill/>
            </a:ln>
          </p:spPr>
        </p:pic>
        <p:pic>
          <p:nvPicPr>
            <p:cNvPr id="1236" name="Google Shape;1236;p80"/>
            <p:cNvPicPr preferRelativeResize="0"/>
            <p:nvPr/>
          </p:nvPicPr>
          <p:blipFill rotWithShape="1">
            <a:blip r:embed="rId7">
              <a:alphaModFix/>
            </a:blip>
            <a:srcRect/>
            <a:stretch/>
          </p:blipFill>
          <p:spPr>
            <a:xfrm>
              <a:off x="6704217" y="3576433"/>
              <a:ext cx="618112" cy="604513"/>
            </a:xfrm>
            <a:prstGeom prst="rect">
              <a:avLst/>
            </a:prstGeom>
            <a:noFill/>
            <a:ln>
              <a:noFill/>
            </a:ln>
          </p:spPr>
        </p:pic>
        <p:pic>
          <p:nvPicPr>
            <p:cNvPr id="1237" name="Google Shape;1237;p80"/>
            <p:cNvPicPr preferRelativeResize="0"/>
            <p:nvPr/>
          </p:nvPicPr>
          <p:blipFill rotWithShape="1">
            <a:blip r:embed="rId8">
              <a:alphaModFix/>
            </a:blip>
            <a:srcRect/>
            <a:stretch/>
          </p:blipFill>
          <p:spPr>
            <a:xfrm>
              <a:off x="6720298" y="4949940"/>
              <a:ext cx="877125" cy="614293"/>
            </a:xfrm>
            <a:prstGeom prst="rect">
              <a:avLst/>
            </a:prstGeom>
            <a:noFill/>
            <a:ln>
              <a:noFill/>
            </a:ln>
          </p:spPr>
        </p:pic>
        <p:pic>
          <p:nvPicPr>
            <p:cNvPr id="1238" name="Google Shape;1238;p80"/>
            <p:cNvPicPr preferRelativeResize="0"/>
            <p:nvPr/>
          </p:nvPicPr>
          <p:blipFill rotWithShape="1">
            <a:blip r:embed="rId9">
              <a:alphaModFix/>
            </a:blip>
            <a:srcRect/>
            <a:stretch/>
          </p:blipFill>
          <p:spPr>
            <a:xfrm>
              <a:off x="5161349" y="4754535"/>
              <a:ext cx="1357026" cy="863562"/>
            </a:xfrm>
            <a:prstGeom prst="rect">
              <a:avLst/>
            </a:prstGeom>
            <a:noFill/>
            <a:ln>
              <a:noFill/>
            </a:ln>
          </p:spPr>
        </p:pic>
        <p:pic>
          <p:nvPicPr>
            <p:cNvPr id="1239" name="Google Shape;1239;p80"/>
            <p:cNvPicPr preferRelativeResize="0"/>
            <p:nvPr/>
          </p:nvPicPr>
          <p:blipFill rotWithShape="1">
            <a:blip r:embed="rId10">
              <a:alphaModFix/>
            </a:blip>
            <a:srcRect/>
            <a:stretch/>
          </p:blipFill>
          <p:spPr>
            <a:xfrm>
              <a:off x="7260197" y="4167988"/>
              <a:ext cx="538738" cy="553823"/>
            </a:xfrm>
            <a:prstGeom prst="rect">
              <a:avLst/>
            </a:prstGeom>
            <a:noFill/>
            <a:ln>
              <a:noFill/>
            </a:ln>
          </p:spPr>
        </p:pic>
        <p:pic>
          <p:nvPicPr>
            <p:cNvPr id="1240" name="Google Shape;1240;p80"/>
            <p:cNvPicPr preferRelativeResize="0"/>
            <p:nvPr/>
          </p:nvPicPr>
          <p:blipFill rotWithShape="1">
            <a:blip r:embed="rId11">
              <a:alphaModFix/>
            </a:blip>
            <a:srcRect/>
            <a:stretch/>
          </p:blipFill>
          <p:spPr>
            <a:xfrm>
              <a:off x="8509080" y="4925196"/>
              <a:ext cx="634205" cy="594015"/>
            </a:xfrm>
            <a:prstGeom prst="rect">
              <a:avLst/>
            </a:prstGeom>
            <a:noFill/>
            <a:ln>
              <a:noFill/>
            </a:ln>
          </p:spPr>
        </p:pic>
        <p:pic>
          <p:nvPicPr>
            <p:cNvPr id="1241" name="Google Shape;1241;p80"/>
            <p:cNvPicPr preferRelativeResize="0"/>
            <p:nvPr/>
          </p:nvPicPr>
          <p:blipFill rotWithShape="1">
            <a:blip r:embed="rId12">
              <a:alphaModFix/>
            </a:blip>
            <a:srcRect/>
            <a:stretch/>
          </p:blipFill>
          <p:spPr>
            <a:xfrm>
              <a:off x="3653004" y="5005670"/>
              <a:ext cx="1425169" cy="594838"/>
            </a:xfrm>
            <a:prstGeom prst="rect">
              <a:avLst/>
            </a:prstGeom>
            <a:noFill/>
            <a:ln>
              <a:noFill/>
            </a:ln>
          </p:spPr>
        </p:pic>
        <p:pic>
          <p:nvPicPr>
            <p:cNvPr id="1242" name="Google Shape;1242;p80"/>
            <p:cNvPicPr preferRelativeResize="0"/>
            <p:nvPr/>
          </p:nvPicPr>
          <p:blipFill rotWithShape="1">
            <a:blip r:embed="rId13">
              <a:alphaModFix/>
            </a:blip>
            <a:srcRect/>
            <a:stretch/>
          </p:blipFill>
          <p:spPr>
            <a:xfrm>
              <a:off x="3885586" y="3928403"/>
              <a:ext cx="1555742" cy="777871"/>
            </a:xfrm>
            <a:prstGeom prst="rect">
              <a:avLst/>
            </a:prstGeom>
            <a:noFill/>
            <a:ln>
              <a:noFill/>
            </a:ln>
          </p:spPr>
        </p:pic>
        <p:pic>
          <p:nvPicPr>
            <p:cNvPr id="1243" name="Google Shape;1243;p80"/>
            <p:cNvPicPr preferRelativeResize="0"/>
            <p:nvPr/>
          </p:nvPicPr>
          <p:blipFill rotWithShape="1">
            <a:blip r:embed="rId14">
              <a:alphaModFix/>
            </a:blip>
            <a:srcRect/>
            <a:stretch/>
          </p:blipFill>
          <p:spPr>
            <a:xfrm>
              <a:off x="5598372" y="3788351"/>
              <a:ext cx="1231900" cy="1231900"/>
            </a:xfrm>
            <a:prstGeom prst="rect">
              <a:avLst/>
            </a:prstGeom>
            <a:noFill/>
            <a:ln>
              <a:noFill/>
            </a:ln>
          </p:spPr>
        </p:pic>
        <p:pic>
          <p:nvPicPr>
            <p:cNvPr id="1244" name="Google Shape;1244;p80"/>
            <p:cNvPicPr preferRelativeResize="0"/>
            <p:nvPr/>
          </p:nvPicPr>
          <p:blipFill rotWithShape="1">
            <a:blip r:embed="rId15">
              <a:alphaModFix/>
            </a:blip>
            <a:srcRect/>
            <a:stretch/>
          </p:blipFill>
          <p:spPr>
            <a:xfrm>
              <a:off x="8295618" y="4175536"/>
              <a:ext cx="1200294" cy="666830"/>
            </a:xfrm>
            <a:prstGeom prst="rect">
              <a:avLst/>
            </a:prstGeom>
            <a:noFill/>
            <a:ln>
              <a:noFill/>
            </a:ln>
          </p:spPr>
        </p:pic>
      </p:grpSp>
      <p:pic>
        <p:nvPicPr>
          <p:cNvPr id="1245" name="Google Shape;1245;p80"/>
          <p:cNvPicPr preferRelativeResize="0"/>
          <p:nvPr/>
        </p:nvPicPr>
        <p:blipFill rotWithShape="1">
          <a:blip r:embed="rId16">
            <a:alphaModFix/>
          </a:blip>
          <a:srcRect/>
          <a:stretch/>
        </p:blipFill>
        <p:spPr>
          <a:xfrm>
            <a:off x="9586663" y="2059321"/>
            <a:ext cx="1027767" cy="962007"/>
          </a:xfrm>
          <a:prstGeom prst="rect">
            <a:avLst/>
          </a:prstGeom>
          <a:solidFill>
            <a:srgbClr val="FFFFFF"/>
          </a:solidFill>
          <a:ln>
            <a:noFill/>
          </a:ln>
        </p:spPr>
      </p:pic>
      <p:sp>
        <p:nvSpPr>
          <p:cNvPr id="1246" name="Google Shape;1246;p80"/>
          <p:cNvSpPr txBox="1"/>
          <p:nvPr/>
        </p:nvSpPr>
        <p:spPr>
          <a:xfrm>
            <a:off x="1869782" y="2127042"/>
            <a:ext cx="283465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2400"/>
              <a:buFont typeface="Verdana"/>
              <a:buNone/>
            </a:pPr>
            <a:r>
              <a:rPr lang="en-US" sz="2400" b="1" dirty="0" err="1">
                <a:solidFill>
                  <a:srgbClr val="0085CA"/>
                </a:solidFill>
                <a:latin typeface="Calibri"/>
                <a:ea typeface="Calibri"/>
                <a:cs typeface="Calibri"/>
                <a:sym typeface="Calibri"/>
              </a:rPr>
              <a:t>UiPath</a:t>
            </a:r>
            <a:r>
              <a:rPr lang="en-US" sz="2400" b="1" dirty="0">
                <a:solidFill>
                  <a:srgbClr val="0085CA"/>
                </a:solidFill>
                <a:latin typeface="Calibri"/>
                <a:ea typeface="Calibri"/>
                <a:cs typeface="Calibri"/>
                <a:sym typeface="Calibri"/>
              </a:rPr>
              <a:t> Studio</a:t>
            </a:r>
            <a:endParaRPr sz="2400" b="1" dirty="0">
              <a:solidFill>
                <a:srgbClr val="0085CA"/>
              </a:solidFill>
              <a:latin typeface="Calibri"/>
              <a:ea typeface="Calibri"/>
              <a:cs typeface="Calibri"/>
              <a:sym typeface="Calibri"/>
            </a:endParaRPr>
          </a:p>
        </p:txBody>
      </p:sp>
      <p:cxnSp>
        <p:nvCxnSpPr>
          <p:cNvPr id="1247" name="Google Shape;1247;p80"/>
          <p:cNvCxnSpPr/>
          <p:nvPr/>
        </p:nvCxnSpPr>
        <p:spPr>
          <a:xfrm rot="10800000">
            <a:off x="4623608" y="2163978"/>
            <a:ext cx="0" cy="881143"/>
          </a:xfrm>
          <a:prstGeom prst="straightConnector1">
            <a:avLst/>
          </a:prstGeom>
          <a:noFill/>
          <a:ln w="38100" cap="flat" cmpd="sng">
            <a:solidFill>
              <a:srgbClr val="FF6900"/>
            </a:solidFill>
            <a:prstDash val="solid"/>
            <a:miter lim="800000"/>
            <a:headEnd type="none" w="sm" len="sm"/>
            <a:tailEnd type="none" w="sm" len="sm"/>
          </a:ln>
        </p:spPr>
      </p:cxnSp>
      <p:cxnSp>
        <p:nvCxnSpPr>
          <p:cNvPr id="1248" name="Google Shape;1248;p80"/>
          <p:cNvCxnSpPr/>
          <p:nvPr/>
        </p:nvCxnSpPr>
        <p:spPr>
          <a:xfrm rot="10800000">
            <a:off x="4610648" y="3407943"/>
            <a:ext cx="0" cy="2513845"/>
          </a:xfrm>
          <a:prstGeom prst="straightConnector1">
            <a:avLst/>
          </a:prstGeom>
          <a:noFill/>
          <a:ln w="38100" cap="flat" cmpd="sng">
            <a:solidFill>
              <a:srgbClr val="FF6900"/>
            </a:solidFill>
            <a:prstDash val="solid"/>
            <a:miter lim="800000"/>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81"/>
          <p:cNvSpPr txBox="1">
            <a:spLocks noGrp="1"/>
          </p:cNvSpPr>
          <p:nvPr>
            <p:ph type="body" idx="1"/>
          </p:nvPr>
        </p:nvSpPr>
        <p:spPr>
          <a:xfrm>
            <a:off x="1869782" y="217620"/>
            <a:ext cx="7114640" cy="1094291"/>
          </a:xfrm>
          <a:prstGeom prst="rect">
            <a:avLst/>
          </a:prstGeom>
          <a:noFill/>
          <a:ln>
            <a:noFill/>
          </a:ln>
        </p:spPr>
        <p:txBody>
          <a:bodyPr spcFirstLastPara="1" wrap="square" lIns="91425" tIns="45700" rIns="91425" bIns="45700" anchor="t" anchorCtr="0">
            <a:noAutofit/>
          </a:bodyPr>
          <a:lstStyle/>
          <a:p>
            <a:pPr marL="0" indent="0">
              <a:spcBef>
                <a:spcPct val="0"/>
              </a:spcBef>
            </a:pPr>
            <a:r>
              <a:rPr lang="en-US" spc="-150" dirty="0">
                <a:solidFill>
                  <a:srgbClr val="0085CA"/>
                </a:solidFill>
                <a:latin typeface="+mn-lt"/>
              </a:rPr>
              <a:t>Prepare to manage, control and secure </a:t>
            </a:r>
            <a:br>
              <a:rPr lang="en-US" spc="-150" dirty="0">
                <a:solidFill>
                  <a:srgbClr val="0085CA"/>
                </a:solidFill>
                <a:latin typeface="+mn-lt"/>
              </a:rPr>
            </a:br>
            <a:r>
              <a:rPr lang="en-US" spc="-150" dirty="0">
                <a:solidFill>
                  <a:srgbClr val="0085CA"/>
                </a:solidFill>
                <a:latin typeface="+mn-lt"/>
              </a:rPr>
              <a:t>your automations</a:t>
            </a:r>
            <a:endParaRPr spc="-150" dirty="0">
              <a:solidFill>
                <a:srgbClr val="0085CA"/>
              </a:solidFill>
              <a:latin typeface="+mn-lt"/>
            </a:endParaRPr>
          </a:p>
        </p:txBody>
      </p:sp>
      <p:sp>
        <p:nvSpPr>
          <p:cNvPr id="1254" name="Google Shape;1254;p81"/>
          <p:cNvSpPr txBox="1"/>
          <p:nvPr/>
        </p:nvSpPr>
        <p:spPr>
          <a:xfrm>
            <a:off x="4843474" y="3405614"/>
            <a:ext cx="5551094" cy="36163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5"/>
              </a:buClr>
              <a:buSzPts val="1500"/>
              <a:buFont typeface="Verdana"/>
              <a:buNone/>
            </a:pPr>
            <a:r>
              <a:rPr lang="en-US" sz="1500" b="1">
                <a:solidFill>
                  <a:srgbClr val="7F7F7F"/>
                </a:solidFill>
                <a:latin typeface="Calibri"/>
                <a:ea typeface="Calibri"/>
                <a:cs typeface="Calibri"/>
                <a:sym typeface="Calibri"/>
              </a:rPr>
              <a:t>Robot work management features</a:t>
            </a:r>
            <a:endParaRPr/>
          </a:p>
        </p:txBody>
      </p:sp>
      <p:grpSp>
        <p:nvGrpSpPr>
          <p:cNvPr id="1255" name="Google Shape;1255;p81"/>
          <p:cNvGrpSpPr/>
          <p:nvPr/>
        </p:nvGrpSpPr>
        <p:grpSpPr>
          <a:xfrm>
            <a:off x="4925559" y="3898901"/>
            <a:ext cx="6860042" cy="1775390"/>
            <a:chOff x="4595358" y="3952176"/>
            <a:chExt cx="7596642" cy="1966023"/>
          </a:xfrm>
        </p:grpSpPr>
        <p:sp>
          <p:nvSpPr>
            <p:cNvPr id="1256" name="Google Shape;1256;p81"/>
            <p:cNvSpPr/>
            <p:nvPr/>
          </p:nvSpPr>
          <p:spPr>
            <a:xfrm>
              <a:off x="4609868" y="3969920"/>
              <a:ext cx="1285228" cy="1025740"/>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57" name="Google Shape;1257;p81"/>
            <p:cNvSpPr/>
            <p:nvPr/>
          </p:nvSpPr>
          <p:spPr>
            <a:xfrm>
              <a:off x="6135577" y="3969920"/>
              <a:ext cx="1285228" cy="1025740"/>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58" name="Google Shape;1258;p81"/>
            <p:cNvSpPr/>
            <p:nvPr/>
          </p:nvSpPr>
          <p:spPr>
            <a:xfrm>
              <a:off x="6149378" y="4197023"/>
              <a:ext cx="1295988" cy="5794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Intelligent Scheduling</a:t>
              </a:r>
              <a:endParaRPr/>
            </a:p>
          </p:txBody>
        </p:sp>
        <p:sp>
          <p:nvSpPr>
            <p:cNvPr id="1259" name="Google Shape;1259;p81"/>
            <p:cNvSpPr/>
            <p:nvPr/>
          </p:nvSpPr>
          <p:spPr>
            <a:xfrm>
              <a:off x="7667626" y="3952176"/>
              <a:ext cx="1285228" cy="1025740"/>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60" name="Google Shape;1260;p81"/>
            <p:cNvSpPr/>
            <p:nvPr/>
          </p:nvSpPr>
          <p:spPr>
            <a:xfrm>
              <a:off x="10782866" y="3969258"/>
              <a:ext cx="1285228" cy="1025740"/>
            </a:xfrm>
            <a:prstGeom prst="roundRect">
              <a:avLst>
                <a:gd name="adj" fmla="val 16667"/>
              </a:avLst>
            </a:prstGeom>
            <a:solidFill>
              <a:srgbClr val="FF6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1261" name="Google Shape;1261;p81"/>
            <p:cNvSpPr/>
            <p:nvPr/>
          </p:nvSpPr>
          <p:spPr>
            <a:xfrm>
              <a:off x="10657280" y="4304745"/>
              <a:ext cx="1534720" cy="340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API Integration</a:t>
              </a:r>
              <a:endParaRPr/>
            </a:p>
          </p:txBody>
        </p:sp>
        <p:sp>
          <p:nvSpPr>
            <p:cNvPr id="1262" name="Google Shape;1262;p81"/>
            <p:cNvSpPr/>
            <p:nvPr/>
          </p:nvSpPr>
          <p:spPr>
            <a:xfrm>
              <a:off x="4606101" y="5131618"/>
              <a:ext cx="7504556" cy="786581"/>
            </a:xfrm>
            <a:prstGeom prst="roundRect">
              <a:avLst>
                <a:gd name="adj" fmla="val 16667"/>
              </a:avLst>
            </a:prstGeom>
            <a:solidFill>
              <a:srgbClr val="FF6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63" name="Google Shape;1263;p81"/>
            <p:cNvSpPr/>
            <p:nvPr/>
          </p:nvSpPr>
          <p:spPr>
            <a:xfrm>
              <a:off x="4595358" y="5160759"/>
              <a:ext cx="7531100" cy="3067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SECURITY AND GOVERNANCE</a:t>
              </a:r>
              <a:endParaRPr/>
            </a:p>
          </p:txBody>
        </p:sp>
        <p:sp>
          <p:nvSpPr>
            <p:cNvPr id="1264" name="Google Shape;1264;p81"/>
            <p:cNvSpPr/>
            <p:nvPr/>
          </p:nvSpPr>
          <p:spPr>
            <a:xfrm>
              <a:off x="4633271" y="5385126"/>
              <a:ext cx="1735853" cy="340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Access Control</a:t>
              </a:r>
              <a:endParaRPr/>
            </a:p>
          </p:txBody>
        </p:sp>
        <p:sp>
          <p:nvSpPr>
            <p:cNvPr id="1265" name="Google Shape;1265;p81"/>
            <p:cNvSpPr/>
            <p:nvPr/>
          </p:nvSpPr>
          <p:spPr>
            <a:xfrm>
              <a:off x="8834980" y="5415410"/>
              <a:ext cx="1735853" cy="340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Auditing</a:t>
              </a:r>
              <a:endParaRPr/>
            </a:p>
          </p:txBody>
        </p:sp>
        <p:sp>
          <p:nvSpPr>
            <p:cNvPr id="1266" name="Google Shape;1266;p81"/>
            <p:cNvSpPr/>
            <p:nvPr/>
          </p:nvSpPr>
          <p:spPr>
            <a:xfrm>
              <a:off x="10374804" y="5415410"/>
              <a:ext cx="1735853" cy="340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Encryption</a:t>
              </a:r>
              <a:endParaRPr/>
            </a:p>
          </p:txBody>
        </p:sp>
        <p:sp>
          <p:nvSpPr>
            <p:cNvPr id="1267" name="Google Shape;1267;p81"/>
            <p:cNvSpPr/>
            <p:nvPr/>
          </p:nvSpPr>
          <p:spPr>
            <a:xfrm>
              <a:off x="6214166" y="5414259"/>
              <a:ext cx="3020044" cy="340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Credential Management</a:t>
              </a:r>
              <a:endParaRPr/>
            </a:p>
          </p:txBody>
        </p:sp>
        <p:sp>
          <p:nvSpPr>
            <p:cNvPr id="1268" name="Google Shape;1268;p81"/>
            <p:cNvSpPr/>
            <p:nvPr/>
          </p:nvSpPr>
          <p:spPr>
            <a:xfrm>
              <a:off x="9273383" y="3952176"/>
              <a:ext cx="1285228" cy="1025740"/>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69" name="Google Shape;1269;p81"/>
            <p:cNvSpPr/>
            <p:nvPr/>
          </p:nvSpPr>
          <p:spPr>
            <a:xfrm>
              <a:off x="4607154" y="4197023"/>
              <a:ext cx="1295987" cy="5794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Transaction Queue </a:t>
              </a:r>
              <a:endParaRPr/>
            </a:p>
          </p:txBody>
        </p:sp>
        <p:sp>
          <p:nvSpPr>
            <p:cNvPr id="1270" name="Google Shape;1270;p81"/>
            <p:cNvSpPr/>
            <p:nvPr/>
          </p:nvSpPr>
          <p:spPr>
            <a:xfrm>
              <a:off x="7665683" y="4089301"/>
              <a:ext cx="1295988" cy="8179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Enhanced Exception Handling</a:t>
              </a:r>
              <a:endParaRPr/>
            </a:p>
          </p:txBody>
        </p:sp>
        <p:sp>
          <p:nvSpPr>
            <p:cNvPr id="1271" name="Google Shape;1271;p81"/>
            <p:cNvSpPr/>
            <p:nvPr/>
          </p:nvSpPr>
          <p:spPr>
            <a:xfrm>
              <a:off x="9198595" y="4197023"/>
              <a:ext cx="1408979" cy="5794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Dashboards &amp; Reporting</a:t>
              </a:r>
              <a:endParaRPr/>
            </a:p>
          </p:txBody>
        </p:sp>
      </p:grpSp>
      <p:sp>
        <p:nvSpPr>
          <p:cNvPr id="1272" name="Google Shape;1272;p81"/>
          <p:cNvSpPr txBox="1"/>
          <p:nvPr/>
        </p:nvSpPr>
        <p:spPr>
          <a:xfrm>
            <a:off x="4841666" y="2088224"/>
            <a:ext cx="4721433" cy="11439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500"/>
              <a:buFont typeface="Verdana"/>
              <a:buNone/>
            </a:pPr>
            <a:r>
              <a:rPr lang="en-US" sz="1500" b="1">
                <a:solidFill>
                  <a:srgbClr val="7F7F7F"/>
                </a:solidFill>
                <a:latin typeface="Calibri"/>
                <a:ea typeface="Calibri"/>
                <a:cs typeface="Calibri"/>
                <a:sym typeface="Calibri"/>
              </a:rPr>
              <a:t>Control, manage and monitor your entire robotic workforce</a:t>
            </a:r>
            <a:endParaRPr/>
          </a:p>
          <a:p>
            <a:pPr marL="0" marR="0" lvl="0" indent="0" algn="l" rtl="0">
              <a:lnSpc>
                <a:spcPct val="100000"/>
              </a:lnSpc>
              <a:spcBef>
                <a:spcPts val="1000"/>
              </a:spcBef>
              <a:spcAft>
                <a:spcPts val="0"/>
              </a:spcAft>
              <a:buClr>
                <a:schemeClr val="accent5"/>
              </a:buClr>
              <a:buSzPts val="1500"/>
              <a:buFont typeface="Verdana"/>
              <a:buNone/>
            </a:pPr>
            <a:r>
              <a:rPr lang="en-US" sz="1500">
                <a:solidFill>
                  <a:srgbClr val="7F7F7F"/>
                </a:solidFill>
                <a:latin typeface="Calibri"/>
                <a:ea typeface="Calibri"/>
                <a:cs typeface="Calibri"/>
                <a:sym typeface="Calibri"/>
              </a:rPr>
              <a:t>Our browser-based server application centralizes in one secure place your entire enterprise operation.</a:t>
            </a:r>
            <a:endParaRPr/>
          </a:p>
        </p:txBody>
      </p:sp>
      <p:sp>
        <p:nvSpPr>
          <p:cNvPr id="1273" name="Google Shape;1273;p81"/>
          <p:cNvSpPr txBox="1"/>
          <p:nvPr/>
        </p:nvSpPr>
        <p:spPr>
          <a:xfrm>
            <a:off x="1869782" y="2127042"/>
            <a:ext cx="283465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2400"/>
              <a:buFont typeface="Verdana"/>
              <a:buNone/>
            </a:pPr>
            <a:r>
              <a:rPr lang="en-US" sz="2400" b="1" dirty="0" err="1">
                <a:solidFill>
                  <a:srgbClr val="0085CA"/>
                </a:solidFill>
                <a:latin typeface="Calibri"/>
                <a:ea typeface="Calibri"/>
                <a:cs typeface="Calibri"/>
                <a:sym typeface="Calibri"/>
              </a:rPr>
              <a:t>UiPath</a:t>
            </a:r>
            <a:r>
              <a:rPr lang="en-US" sz="2400" b="1" dirty="0">
                <a:solidFill>
                  <a:srgbClr val="0085CA"/>
                </a:solidFill>
                <a:latin typeface="Calibri"/>
                <a:ea typeface="Calibri"/>
                <a:cs typeface="Calibri"/>
                <a:sym typeface="Calibri"/>
              </a:rPr>
              <a:t> Orchestrator</a:t>
            </a:r>
            <a:endParaRPr sz="2400" b="1" dirty="0">
              <a:solidFill>
                <a:srgbClr val="0085CA"/>
              </a:solidFill>
              <a:latin typeface="Calibri"/>
              <a:ea typeface="Calibri"/>
              <a:cs typeface="Calibri"/>
              <a:sym typeface="Calibri"/>
            </a:endParaRPr>
          </a:p>
        </p:txBody>
      </p:sp>
      <p:cxnSp>
        <p:nvCxnSpPr>
          <p:cNvPr id="1274" name="Google Shape;1274;p81"/>
          <p:cNvCxnSpPr/>
          <p:nvPr/>
        </p:nvCxnSpPr>
        <p:spPr>
          <a:xfrm rot="10800000">
            <a:off x="4626728" y="2163979"/>
            <a:ext cx="0" cy="1036637"/>
          </a:xfrm>
          <a:prstGeom prst="straightConnector1">
            <a:avLst/>
          </a:prstGeom>
          <a:noFill/>
          <a:ln w="38100" cap="flat" cmpd="sng">
            <a:solidFill>
              <a:srgbClr val="FF6900"/>
            </a:solidFill>
            <a:prstDash val="solid"/>
            <a:miter lim="800000"/>
            <a:headEnd type="none" w="sm" len="sm"/>
            <a:tailEnd type="none" w="sm" len="sm"/>
          </a:ln>
        </p:spPr>
      </p:cxnSp>
      <p:cxnSp>
        <p:nvCxnSpPr>
          <p:cNvPr id="1275" name="Google Shape;1275;p81"/>
          <p:cNvCxnSpPr/>
          <p:nvPr/>
        </p:nvCxnSpPr>
        <p:spPr>
          <a:xfrm rot="10800000">
            <a:off x="4626728" y="3522880"/>
            <a:ext cx="0" cy="2141320"/>
          </a:xfrm>
          <a:prstGeom prst="straightConnector1">
            <a:avLst/>
          </a:prstGeom>
          <a:noFill/>
          <a:ln w="38100" cap="flat" cmpd="sng">
            <a:solidFill>
              <a:srgbClr val="FF6900"/>
            </a:solidFill>
            <a:prstDash val="solid"/>
            <a:miter lim="800000"/>
            <a:headEnd type="none" w="sm" len="sm"/>
            <a:tailEnd type="none" w="sm" len="sm"/>
          </a:ln>
        </p:spPr>
      </p:cxnSp>
      <p:pic>
        <p:nvPicPr>
          <p:cNvPr id="1276" name="Google Shape;1276;p81" descr="A close up of a logo  Description generated with very high confidence"/>
          <p:cNvPicPr preferRelativeResize="0"/>
          <p:nvPr/>
        </p:nvPicPr>
        <p:blipFill rotWithShape="1">
          <a:blip r:embed="rId3">
            <a:alphaModFix/>
          </a:blip>
          <a:srcRect/>
          <a:stretch/>
        </p:blipFill>
        <p:spPr>
          <a:xfrm>
            <a:off x="9480701" y="2083477"/>
            <a:ext cx="1328726" cy="1009216"/>
          </a:xfrm>
          <a:prstGeom prst="rect">
            <a:avLst/>
          </a:prstGeom>
          <a:solidFill>
            <a:schemeClr val="lt1"/>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82"/>
          <p:cNvSpPr txBox="1">
            <a:spLocks noGrp="1"/>
          </p:cNvSpPr>
          <p:nvPr>
            <p:ph type="body" idx="1"/>
          </p:nvPr>
        </p:nvSpPr>
        <p:spPr>
          <a:xfrm>
            <a:off x="1869783" y="297830"/>
            <a:ext cx="10322218" cy="1094291"/>
          </a:xfrm>
          <a:prstGeom prst="rect">
            <a:avLst/>
          </a:prstGeom>
          <a:noFill/>
          <a:ln>
            <a:noFill/>
          </a:ln>
        </p:spPr>
        <p:txBody>
          <a:bodyPr spcFirstLastPara="1" wrap="square" lIns="91425" tIns="45700" rIns="91425" bIns="45700" anchor="t" anchorCtr="0">
            <a:noAutofit/>
          </a:bodyPr>
          <a:lstStyle/>
          <a:p>
            <a:pPr marL="0" indent="0">
              <a:spcBef>
                <a:spcPct val="0"/>
              </a:spcBef>
            </a:pPr>
            <a:r>
              <a:rPr lang="en-US" spc="-150" dirty="0">
                <a:solidFill>
                  <a:srgbClr val="0085CA"/>
                </a:solidFill>
                <a:latin typeface="+mn-lt"/>
              </a:rPr>
              <a:t>Deploy Robots for Speed, Scalability and Efficiency </a:t>
            </a:r>
            <a:endParaRPr spc="-150" dirty="0">
              <a:solidFill>
                <a:srgbClr val="0085CA"/>
              </a:solidFill>
              <a:latin typeface="+mn-lt"/>
            </a:endParaRPr>
          </a:p>
        </p:txBody>
      </p:sp>
      <p:sp>
        <p:nvSpPr>
          <p:cNvPr id="1282" name="Google Shape;1282;p82"/>
          <p:cNvSpPr txBox="1"/>
          <p:nvPr/>
        </p:nvSpPr>
        <p:spPr>
          <a:xfrm>
            <a:off x="4843474" y="3405614"/>
            <a:ext cx="5551094" cy="36163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5"/>
              </a:buClr>
              <a:buSzPts val="1500"/>
              <a:buFont typeface="Verdana"/>
              <a:buNone/>
            </a:pPr>
            <a:r>
              <a:rPr lang="en-US" sz="1500" b="1">
                <a:solidFill>
                  <a:srgbClr val="7F7F7F"/>
                </a:solidFill>
                <a:latin typeface="Calibri"/>
                <a:ea typeface="Calibri"/>
                <a:cs typeface="Calibri"/>
                <a:sym typeface="Calibri"/>
              </a:rPr>
              <a:t>Robot types</a:t>
            </a:r>
            <a:endParaRPr/>
          </a:p>
        </p:txBody>
      </p:sp>
      <p:sp>
        <p:nvSpPr>
          <p:cNvPr id="1283" name="Google Shape;1283;p82"/>
          <p:cNvSpPr txBox="1"/>
          <p:nvPr/>
        </p:nvSpPr>
        <p:spPr>
          <a:xfrm>
            <a:off x="4841666" y="2088224"/>
            <a:ext cx="4721433" cy="11439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500"/>
              <a:buFont typeface="Verdana"/>
              <a:buNone/>
            </a:pPr>
            <a:r>
              <a:rPr lang="en-US" sz="1500" b="1">
                <a:solidFill>
                  <a:srgbClr val="7F7F7F"/>
                </a:solidFill>
                <a:latin typeface="Calibri"/>
                <a:ea typeface="Calibri"/>
                <a:cs typeface="Calibri"/>
                <a:sym typeface="Calibri"/>
              </a:rPr>
              <a:t>Execute automations with perfect accuracy from a desktop, data center or the Cloud</a:t>
            </a:r>
            <a:endParaRPr/>
          </a:p>
          <a:p>
            <a:pPr marL="0" marR="0" lvl="0" indent="0" algn="l" rtl="0">
              <a:lnSpc>
                <a:spcPct val="100000"/>
              </a:lnSpc>
              <a:spcBef>
                <a:spcPts val="1000"/>
              </a:spcBef>
              <a:spcAft>
                <a:spcPts val="0"/>
              </a:spcAft>
              <a:buClr>
                <a:schemeClr val="accent5"/>
              </a:buClr>
              <a:buSzPts val="1500"/>
              <a:buFont typeface="Verdana"/>
              <a:buNone/>
            </a:pPr>
            <a:r>
              <a:rPr lang="en-US" sz="1500">
                <a:solidFill>
                  <a:srgbClr val="7F7F7F"/>
                </a:solidFill>
                <a:latin typeface="Calibri"/>
                <a:ea typeface="Calibri"/>
                <a:cs typeface="Calibri"/>
                <a:sym typeface="Calibri"/>
              </a:rPr>
              <a:t>Take over and execute all your processes automatically with perfect accuracy.</a:t>
            </a:r>
            <a:endParaRPr/>
          </a:p>
        </p:txBody>
      </p:sp>
      <p:sp>
        <p:nvSpPr>
          <p:cNvPr id="1284" name="Google Shape;1284;p82"/>
          <p:cNvSpPr txBox="1"/>
          <p:nvPr/>
        </p:nvSpPr>
        <p:spPr>
          <a:xfrm>
            <a:off x="1869782" y="2127042"/>
            <a:ext cx="283465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2400"/>
              <a:buFont typeface="Verdana"/>
              <a:buNone/>
            </a:pPr>
            <a:r>
              <a:rPr lang="en-US" sz="2400" b="1" dirty="0" err="1">
                <a:solidFill>
                  <a:srgbClr val="0085CA"/>
                </a:solidFill>
                <a:latin typeface="Calibri"/>
                <a:ea typeface="Calibri"/>
                <a:cs typeface="Calibri"/>
                <a:sym typeface="Calibri"/>
              </a:rPr>
              <a:t>UiPath</a:t>
            </a:r>
            <a:r>
              <a:rPr lang="en-US" sz="2400" b="1" dirty="0">
                <a:solidFill>
                  <a:srgbClr val="0085CA"/>
                </a:solidFill>
                <a:latin typeface="Calibri"/>
                <a:ea typeface="Calibri"/>
                <a:cs typeface="Calibri"/>
                <a:sym typeface="Calibri"/>
              </a:rPr>
              <a:t> Robots</a:t>
            </a:r>
            <a:endParaRPr dirty="0">
              <a:solidFill>
                <a:srgbClr val="0085CA"/>
              </a:solidFill>
            </a:endParaRPr>
          </a:p>
        </p:txBody>
      </p:sp>
      <p:cxnSp>
        <p:nvCxnSpPr>
          <p:cNvPr id="1285" name="Google Shape;1285;p82"/>
          <p:cNvCxnSpPr/>
          <p:nvPr/>
        </p:nvCxnSpPr>
        <p:spPr>
          <a:xfrm rot="10800000">
            <a:off x="4626728" y="2163979"/>
            <a:ext cx="0" cy="1036637"/>
          </a:xfrm>
          <a:prstGeom prst="straightConnector1">
            <a:avLst/>
          </a:prstGeom>
          <a:noFill/>
          <a:ln w="38100" cap="flat" cmpd="sng">
            <a:solidFill>
              <a:srgbClr val="FF6900"/>
            </a:solidFill>
            <a:prstDash val="solid"/>
            <a:miter lim="800000"/>
            <a:headEnd type="none" w="sm" len="sm"/>
            <a:tailEnd type="none" w="sm" len="sm"/>
          </a:ln>
        </p:spPr>
      </p:cxnSp>
      <p:cxnSp>
        <p:nvCxnSpPr>
          <p:cNvPr id="1286" name="Google Shape;1286;p82"/>
          <p:cNvCxnSpPr/>
          <p:nvPr/>
        </p:nvCxnSpPr>
        <p:spPr>
          <a:xfrm rot="10800000">
            <a:off x="4626728" y="3522880"/>
            <a:ext cx="0" cy="2522320"/>
          </a:xfrm>
          <a:prstGeom prst="straightConnector1">
            <a:avLst/>
          </a:prstGeom>
          <a:noFill/>
          <a:ln w="38100" cap="flat" cmpd="sng">
            <a:solidFill>
              <a:srgbClr val="FF6900"/>
            </a:solidFill>
            <a:prstDash val="solid"/>
            <a:miter lim="800000"/>
            <a:headEnd type="none" w="sm" len="sm"/>
            <a:tailEnd type="none" w="sm" len="sm"/>
          </a:ln>
        </p:spPr>
      </p:cxnSp>
      <p:pic>
        <p:nvPicPr>
          <p:cNvPr id="1287" name="Google Shape;1287;p82" descr="A close up of a logo  Description generated with very high confidence"/>
          <p:cNvPicPr preferRelativeResize="0"/>
          <p:nvPr/>
        </p:nvPicPr>
        <p:blipFill rotWithShape="1">
          <a:blip r:embed="rId3">
            <a:alphaModFix/>
          </a:blip>
          <a:srcRect/>
          <a:stretch/>
        </p:blipFill>
        <p:spPr>
          <a:xfrm>
            <a:off x="9453117" y="2095500"/>
            <a:ext cx="1506983" cy="1082597"/>
          </a:xfrm>
          <a:prstGeom prst="rect">
            <a:avLst/>
          </a:prstGeom>
          <a:solidFill>
            <a:schemeClr val="lt1"/>
          </a:solidFill>
          <a:ln>
            <a:noFill/>
          </a:ln>
        </p:spPr>
      </p:pic>
      <p:sp>
        <p:nvSpPr>
          <p:cNvPr id="1288" name="Google Shape;1288;p82"/>
          <p:cNvSpPr/>
          <p:nvPr/>
        </p:nvSpPr>
        <p:spPr>
          <a:xfrm>
            <a:off x="4920659" y="3862837"/>
            <a:ext cx="6585541" cy="687416"/>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89" name="Google Shape;1289;p82"/>
          <p:cNvSpPr/>
          <p:nvPr/>
        </p:nvSpPr>
        <p:spPr>
          <a:xfrm>
            <a:off x="4991163" y="3949192"/>
            <a:ext cx="1706424"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Attended </a:t>
            </a:r>
            <a:br>
              <a:rPr lang="en-US" sz="1500" b="1">
                <a:solidFill>
                  <a:schemeClr val="lt1"/>
                </a:solidFill>
                <a:latin typeface="Calibri"/>
                <a:ea typeface="Calibri"/>
                <a:cs typeface="Calibri"/>
                <a:sym typeface="Calibri"/>
              </a:rPr>
            </a:br>
            <a:r>
              <a:rPr lang="en-US" sz="1500" b="1">
                <a:solidFill>
                  <a:schemeClr val="lt1"/>
                </a:solidFill>
                <a:latin typeface="Calibri"/>
                <a:ea typeface="Calibri"/>
                <a:cs typeface="Calibri"/>
                <a:sym typeface="Calibri"/>
              </a:rPr>
              <a:t>Robots</a:t>
            </a:r>
            <a:endParaRPr/>
          </a:p>
        </p:txBody>
      </p:sp>
      <p:sp>
        <p:nvSpPr>
          <p:cNvPr id="1290" name="Google Shape;1290;p82"/>
          <p:cNvSpPr/>
          <p:nvPr/>
        </p:nvSpPr>
        <p:spPr>
          <a:xfrm>
            <a:off x="6457351" y="3918117"/>
            <a:ext cx="4289152"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Robots that interact with humans on a desktop, often in the ”front-office”</a:t>
            </a:r>
            <a:endParaRPr/>
          </a:p>
        </p:txBody>
      </p:sp>
      <p:sp>
        <p:nvSpPr>
          <p:cNvPr id="1291" name="Google Shape;1291;p82"/>
          <p:cNvSpPr/>
          <p:nvPr/>
        </p:nvSpPr>
        <p:spPr>
          <a:xfrm>
            <a:off x="4920659" y="4607276"/>
            <a:ext cx="6585541" cy="687416"/>
          </a:xfrm>
          <a:prstGeom prst="roundRect">
            <a:avLst>
              <a:gd name="adj" fmla="val 16667"/>
            </a:avLst>
          </a:prstGeom>
          <a:solidFill>
            <a:srgbClr val="00285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92" name="Google Shape;1292;p82"/>
          <p:cNvSpPr/>
          <p:nvPr/>
        </p:nvSpPr>
        <p:spPr>
          <a:xfrm>
            <a:off x="4974614" y="4677812"/>
            <a:ext cx="1706424"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Unattended Robots</a:t>
            </a:r>
            <a:endParaRPr/>
          </a:p>
        </p:txBody>
      </p:sp>
      <p:sp>
        <p:nvSpPr>
          <p:cNvPr id="1293" name="Google Shape;1293;p82"/>
          <p:cNvSpPr/>
          <p:nvPr/>
        </p:nvSpPr>
        <p:spPr>
          <a:xfrm>
            <a:off x="6457351" y="4678374"/>
            <a:ext cx="4800585"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Robots that execute an entire human function, often in the “back-office”</a:t>
            </a:r>
            <a:endParaRPr/>
          </a:p>
        </p:txBody>
      </p:sp>
      <p:sp>
        <p:nvSpPr>
          <p:cNvPr id="1294" name="Google Shape;1294;p82"/>
          <p:cNvSpPr/>
          <p:nvPr/>
        </p:nvSpPr>
        <p:spPr>
          <a:xfrm>
            <a:off x="4908407" y="5351714"/>
            <a:ext cx="6585541" cy="687416"/>
          </a:xfrm>
          <a:prstGeom prst="roundRect">
            <a:avLst>
              <a:gd name="adj" fmla="val 16667"/>
            </a:avLst>
          </a:prstGeom>
          <a:solidFill>
            <a:srgbClr val="FF6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295" name="Google Shape;1295;p82"/>
          <p:cNvSpPr/>
          <p:nvPr/>
        </p:nvSpPr>
        <p:spPr>
          <a:xfrm>
            <a:off x="6445099" y="5422812"/>
            <a:ext cx="4800585"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Automations that combine both attended and unattended tasks </a:t>
            </a:r>
            <a:endParaRPr/>
          </a:p>
        </p:txBody>
      </p:sp>
      <p:sp>
        <p:nvSpPr>
          <p:cNvPr id="1296" name="Google Shape;1296;p82"/>
          <p:cNvSpPr/>
          <p:nvPr/>
        </p:nvSpPr>
        <p:spPr>
          <a:xfrm>
            <a:off x="4978912" y="5390613"/>
            <a:ext cx="1280615" cy="3231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Hybrid RPA</a:t>
            </a:r>
            <a:endParaRPr/>
          </a:p>
        </p:txBody>
      </p:sp>
      <p:cxnSp>
        <p:nvCxnSpPr>
          <p:cNvPr id="1297" name="Google Shape;1297;p82"/>
          <p:cNvCxnSpPr/>
          <p:nvPr/>
        </p:nvCxnSpPr>
        <p:spPr>
          <a:xfrm>
            <a:off x="6411997" y="3862829"/>
            <a:ext cx="0" cy="2170856"/>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4"/>
          <p:cNvSpPr txBox="1">
            <a:spLocks noGrp="1"/>
          </p:cNvSpPr>
          <p:nvPr>
            <p:ph type="body" idx="4294967295"/>
          </p:nvPr>
        </p:nvSpPr>
        <p:spPr>
          <a:xfrm>
            <a:off x="2292350" y="5962650"/>
            <a:ext cx="7607300" cy="89535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2800"/>
              <a:buNone/>
            </a:pPr>
            <a:r>
              <a:rPr lang="en-US" sz="4400" b="1" dirty="0">
                <a:solidFill>
                  <a:srgbClr val="FF6900"/>
                </a:solidFill>
              </a:rPr>
              <a:t>DEMO</a:t>
            </a:r>
            <a:endParaRPr lang="en-US" sz="3600" dirty="0">
              <a:solidFill>
                <a:srgbClr val="FF6900"/>
              </a:solidFill>
            </a:endParaRPr>
          </a:p>
        </p:txBody>
      </p:sp>
      <p:pic>
        <p:nvPicPr>
          <p:cNvPr id="618" name="Google Shape;618;p54"/>
          <p:cNvPicPr preferRelativeResize="0"/>
          <p:nvPr/>
        </p:nvPicPr>
        <p:blipFill rotWithShape="1">
          <a:blip r:embed="rId3">
            <a:alphaModFix/>
          </a:blip>
          <a:srcRect/>
          <a:stretch/>
        </p:blipFill>
        <p:spPr>
          <a:xfrm>
            <a:off x="251245" y="3212878"/>
            <a:ext cx="1158455" cy="422708"/>
          </a:xfrm>
          <a:prstGeom prst="rect">
            <a:avLst/>
          </a:prstGeom>
          <a:noFill/>
          <a:ln>
            <a:noFill/>
          </a:ln>
        </p:spPr>
      </p:pic>
      <p:pic>
        <p:nvPicPr>
          <p:cNvPr id="620" name="Google Shape;620;p5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329726" y="1120276"/>
            <a:ext cx="7607299" cy="46415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1782FC4E-AA33-4CDC-9197-D335AC16BACD}"/>
              </a:ext>
            </a:extLst>
          </p:cNvPr>
          <p:cNvSpPr txBox="1">
            <a:spLocks/>
          </p:cNvSpPr>
          <p:nvPr/>
        </p:nvSpPr>
        <p:spPr>
          <a:xfrm>
            <a:off x="1828799" y="325855"/>
            <a:ext cx="10363201" cy="951030"/>
          </a:xfrm>
          <a:prstGeom prst="rect">
            <a:avLst/>
          </a:prstGeom>
        </p:spPr>
        <p:txBody>
          <a:bodyPr/>
          <a:lstStyle>
            <a:lvl1pPr algn="l" defTabSz="914400" rtl="0" eaLnBrk="1" latinLnBrk="0" hangingPunct="1">
              <a:lnSpc>
                <a:spcPct val="90000"/>
              </a:lnSpc>
              <a:spcBef>
                <a:spcPct val="0"/>
              </a:spcBef>
              <a:buNone/>
              <a:defRPr sz="3100" b="1" kern="1200" spc="-15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3200" spc="0" dirty="0" err="1">
                <a:solidFill>
                  <a:schemeClr val="bg1"/>
                </a:solidFill>
                <a:latin typeface="+mn-lt"/>
                <a:ea typeface="Calibri" charset="0"/>
                <a:cs typeface="Calibri"/>
              </a:rPr>
              <a:t>UiPath</a:t>
            </a:r>
            <a:r>
              <a:rPr lang="en-US" sz="3200" spc="0" dirty="0">
                <a:solidFill>
                  <a:schemeClr val="bg1"/>
                </a:solidFill>
                <a:latin typeface="+mn-lt"/>
                <a:ea typeface="Calibri" charset="0"/>
                <a:cs typeface="Calibri"/>
              </a:rPr>
              <a:t> Breakthroughs</a:t>
            </a:r>
          </a:p>
        </p:txBody>
      </p:sp>
      <p:pic>
        <p:nvPicPr>
          <p:cNvPr id="2" name="Picture 1">
            <a:extLst>
              <a:ext uri="{FF2B5EF4-FFF2-40B4-BE49-F238E27FC236}">
                <a16:creationId xmlns:a16="http://schemas.microsoft.com/office/drawing/2014/main" id="{DAA47264-C4F0-41CE-B6D8-8AE167B8722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sp>
        <p:nvSpPr>
          <p:cNvPr id="4" name="TextBox 3">
            <a:extLst>
              <a:ext uri="{FF2B5EF4-FFF2-40B4-BE49-F238E27FC236}">
                <a16:creationId xmlns:a16="http://schemas.microsoft.com/office/drawing/2014/main" id="{DFF75D36-15DC-1E42-A86E-72B9D411BC3C}"/>
              </a:ext>
            </a:extLst>
          </p:cNvPr>
          <p:cNvSpPr txBox="1"/>
          <p:nvPr/>
        </p:nvSpPr>
        <p:spPr>
          <a:xfrm>
            <a:off x="1996402" y="1819170"/>
            <a:ext cx="1964876" cy="400110"/>
          </a:xfrm>
          <a:prstGeom prst="rect">
            <a:avLst/>
          </a:prstGeom>
          <a:noFill/>
        </p:spPr>
        <p:txBody>
          <a:bodyPr wrap="none" rtlCol="0">
            <a:spAutoFit/>
          </a:bodyPr>
          <a:lstStyle/>
          <a:p>
            <a:r>
              <a:rPr lang="en-US" sz="2000" b="1" dirty="0">
                <a:solidFill>
                  <a:schemeClr val="bg1"/>
                </a:solidFill>
                <a:cs typeface="Calibri"/>
              </a:rPr>
              <a:t>Computer Vision</a:t>
            </a:r>
          </a:p>
        </p:txBody>
      </p:sp>
      <p:sp>
        <p:nvSpPr>
          <p:cNvPr id="5" name="TextBox 4">
            <a:extLst>
              <a:ext uri="{FF2B5EF4-FFF2-40B4-BE49-F238E27FC236}">
                <a16:creationId xmlns:a16="http://schemas.microsoft.com/office/drawing/2014/main" id="{00A0D667-3B80-B843-94BD-61772640933B}"/>
              </a:ext>
            </a:extLst>
          </p:cNvPr>
          <p:cNvSpPr txBox="1"/>
          <p:nvPr/>
        </p:nvSpPr>
        <p:spPr>
          <a:xfrm>
            <a:off x="7152560" y="4880907"/>
            <a:ext cx="4504795" cy="400110"/>
          </a:xfrm>
          <a:prstGeom prst="rect">
            <a:avLst/>
          </a:prstGeom>
          <a:noFill/>
        </p:spPr>
        <p:txBody>
          <a:bodyPr wrap="square" rtlCol="0">
            <a:spAutoFit/>
          </a:bodyPr>
          <a:lstStyle/>
          <a:p>
            <a:r>
              <a:rPr lang="en-US" sz="2000" b="1" dirty="0">
                <a:solidFill>
                  <a:schemeClr val="bg1"/>
                </a:solidFill>
                <a:cs typeface="Calibri"/>
              </a:rPr>
              <a:t>“Drag and Drop” Easy-to-Use Designer</a:t>
            </a:r>
          </a:p>
        </p:txBody>
      </p:sp>
      <p:sp>
        <p:nvSpPr>
          <p:cNvPr id="6" name="Rectangle 5">
            <a:extLst>
              <a:ext uri="{FF2B5EF4-FFF2-40B4-BE49-F238E27FC236}">
                <a16:creationId xmlns:a16="http://schemas.microsoft.com/office/drawing/2014/main" id="{EBB80FF1-E25A-1045-BD2B-53A84ABF2DA7}"/>
              </a:ext>
            </a:extLst>
          </p:cNvPr>
          <p:cNvSpPr/>
          <p:nvPr/>
        </p:nvSpPr>
        <p:spPr>
          <a:xfrm>
            <a:off x="2004925" y="2289391"/>
            <a:ext cx="2826825" cy="1713289"/>
          </a:xfrm>
          <a:prstGeom prst="rect">
            <a:avLst/>
          </a:prstGeom>
        </p:spPr>
        <p:txBody>
          <a:bodyPr wrap="square">
            <a:spAutoFit/>
          </a:bodyPr>
          <a:lstStyle/>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Perfectly emulates human worker repetitive tasks through the User Interface</a:t>
            </a:r>
          </a:p>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Acts as the hands and eyes… </a:t>
            </a:r>
            <a:r>
              <a:rPr lang="en-US" sz="1600" i="1">
                <a:solidFill>
                  <a:schemeClr val="accent1">
                    <a:lumMod val="20000"/>
                    <a:lumOff val="80000"/>
                  </a:schemeClr>
                </a:solidFill>
                <a:cs typeface="Calibri"/>
              </a:rPr>
              <a:t>not the brain</a:t>
            </a:r>
          </a:p>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No coffee breaks</a:t>
            </a:r>
          </a:p>
        </p:txBody>
      </p:sp>
      <p:sp>
        <p:nvSpPr>
          <p:cNvPr id="7" name="Rectangle 6">
            <a:extLst>
              <a:ext uri="{FF2B5EF4-FFF2-40B4-BE49-F238E27FC236}">
                <a16:creationId xmlns:a16="http://schemas.microsoft.com/office/drawing/2014/main" id="{6668B8B7-2E65-B24B-81D4-2E6E277AF809}"/>
              </a:ext>
            </a:extLst>
          </p:cNvPr>
          <p:cNvSpPr/>
          <p:nvPr/>
        </p:nvSpPr>
        <p:spPr>
          <a:xfrm>
            <a:off x="7253671" y="5351128"/>
            <a:ext cx="4583395" cy="1171603"/>
          </a:xfrm>
          <a:prstGeom prst="rect">
            <a:avLst/>
          </a:prstGeom>
        </p:spPr>
        <p:txBody>
          <a:bodyPr wrap="square">
            <a:spAutoFit/>
          </a:bodyPr>
          <a:lstStyle/>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Built-in recorder</a:t>
            </a:r>
          </a:p>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Sequences support linear processes</a:t>
            </a:r>
          </a:p>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Use Flowcharts for complex business logic</a:t>
            </a:r>
          </a:p>
          <a:p>
            <a:pPr marL="342900" indent="-342900">
              <a:lnSpc>
                <a:spcPct val="110000"/>
              </a:lnSpc>
              <a:buFont typeface="Arial" panose="020B0604020202020204" pitchFamily="34" charset="0"/>
              <a:buChar char="•"/>
            </a:pPr>
            <a:r>
              <a:rPr lang="en-US" sz="1600">
                <a:solidFill>
                  <a:schemeClr val="accent1">
                    <a:lumMod val="20000"/>
                    <a:lumOff val="80000"/>
                  </a:schemeClr>
                </a:solidFill>
                <a:cs typeface="Calibri"/>
              </a:rPr>
              <a:t>State machines support very complex processes</a:t>
            </a:r>
          </a:p>
        </p:txBody>
      </p:sp>
      <p:sp>
        <p:nvSpPr>
          <p:cNvPr id="8" name="Title 1"/>
          <p:cNvSpPr txBox="1">
            <a:spLocks/>
          </p:cNvSpPr>
          <p:nvPr/>
        </p:nvSpPr>
        <p:spPr>
          <a:xfrm>
            <a:off x="8577973" y="281776"/>
            <a:ext cx="3252617" cy="306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1400" b="1">
                <a:solidFill>
                  <a:schemeClr val="accent1">
                    <a:lumMod val="40000"/>
                    <a:lumOff val="60000"/>
                  </a:schemeClr>
                </a:solidFill>
                <a:latin typeface="Calibri"/>
                <a:cs typeface="Calibri"/>
              </a:rPr>
              <a:t>True Enterprise</a:t>
            </a:r>
            <a:r>
              <a:rPr lang="en-US" sz="1400" b="1" baseline="0">
                <a:solidFill>
                  <a:schemeClr val="accent1">
                    <a:lumMod val="40000"/>
                    <a:lumOff val="60000"/>
                  </a:schemeClr>
                </a:solidFill>
                <a:latin typeface="Calibri"/>
                <a:cs typeface="Calibri"/>
              </a:rPr>
              <a:t> RPA</a:t>
            </a:r>
            <a:endParaRPr lang="en-US" sz="1400" b="1">
              <a:solidFill>
                <a:schemeClr val="accent1">
                  <a:lumMod val="40000"/>
                  <a:lumOff val="60000"/>
                </a:schemeClr>
              </a:solidFill>
              <a:latin typeface="Calibri"/>
              <a:cs typeface="Calibri"/>
            </a:endParaRPr>
          </a:p>
        </p:txBody>
      </p:sp>
    </p:spTree>
    <p:extLst>
      <p:ext uri="{BB962C8B-B14F-4D97-AF65-F5344CB8AC3E}">
        <p14:creationId xmlns:p14="http://schemas.microsoft.com/office/powerpoint/2010/main" val="389761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89" name="Google Shape;589;p53"/>
          <p:cNvGrpSpPr/>
          <p:nvPr/>
        </p:nvGrpSpPr>
        <p:grpSpPr>
          <a:xfrm>
            <a:off x="5339187" y="1571853"/>
            <a:ext cx="972457" cy="512988"/>
            <a:chOff x="5246914" y="4187370"/>
            <a:chExt cx="972457" cy="512988"/>
          </a:xfrm>
        </p:grpSpPr>
        <p:sp>
          <p:nvSpPr>
            <p:cNvPr id="590" name="Google Shape;590;p53"/>
            <p:cNvSpPr/>
            <p:nvPr/>
          </p:nvSpPr>
          <p:spPr>
            <a:xfrm>
              <a:off x="5246914" y="4187370"/>
              <a:ext cx="972457" cy="326573"/>
            </a:xfrm>
            <a:prstGeom prst="wedgeRectCallout">
              <a:avLst>
                <a:gd name="adj1" fmla="val -20833"/>
                <a:gd name="adj2" fmla="val 625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a:solidFill>
                  <a:srgbClr val="FF6900"/>
                </a:solidFill>
                <a:latin typeface="Calibri"/>
                <a:ea typeface="Calibri"/>
                <a:cs typeface="Calibri"/>
                <a:sym typeface="Calibri"/>
              </a:endParaRPr>
            </a:p>
          </p:txBody>
        </p:sp>
        <p:sp>
          <p:nvSpPr>
            <p:cNvPr id="591" name="Google Shape;591;p53"/>
            <p:cNvSpPr txBox="1"/>
            <p:nvPr/>
          </p:nvSpPr>
          <p:spPr>
            <a:xfrm>
              <a:off x="5292678" y="4207915"/>
              <a:ext cx="863599"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6900"/>
                </a:buClr>
                <a:buSzPts val="3200"/>
                <a:buFont typeface="Calibri"/>
                <a:buNone/>
              </a:pPr>
              <a:r>
                <a:rPr lang="en-US" sz="3200" b="1" i="0" u="none" strike="noStrike" cap="none" dirty="0">
                  <a:solidFill>
                    <a:srgbClr val="FF6900"/>
                  </a:solidFill>
                  <a:latin typeface="Calibri"/>
                  <a:ea typeface="Calibri"/>
                  <a:cs typeface="Calibri"/>
                  <a:sym typeface="Calibri"/>
                </a:rPr>
                <a:t>2017</a:t>
              </a:r>
              <a:endParaRPr b="1" dirty="0"/>
            </a:p>
          </p:txBody>
        </p:sp>
      </p:grpSp>
      <p:sp>
        <p:nvSpPr>
          <p:cNvPr id="592" name="Google Shape;592;p53"/>
          <p:cNvSpPr txBox="1"/>
          <p:nvPr/>
        </p:nvSpPr>
        <p:spPr>
          <a:xfrm>
            <a:off x="5277588" y="3930336"/>
            <a:ext cx="1455594" cy="1526059"/>
          </a:xfrm>
          <a:prstGeom prst="rect">
            <a:avLst/>
          </a:prstGeom>
          <a:noFill/>
          <a:ln>
            <a:noFill/>
          </a:ln>
        </p:spPr>
        <p:txBody>
          <a:bodyPr spcFirstLastPara="1" wrap="square" lIns="91425" tIns="45700" rIns="91425" bIns="45700" anchor="t" anchorCtr="0">
            <a:noAutofit/>
          </a:bodyPr>
          <a:lstStyle/>
          <a:p>
            <a:pPr lvl="0">
              <a:lnSpc>
                <a:spcPct val="120000"/>
              </a:lnSpc>
              <a:buClr>
                <a:srgbClr val="EB6C53"/>
              </a:buClr>
              <a:buSzPts val="1300"/>
            </a:pPr>
            <a:r>
              <a:rPr lang="en-US" sz="1300" dirty="0">
                <a:solidFill>
                  <a:schemeClr val="bg2"/>
                </a:solidFill>
                <a:latin typeface="Calibri"/>
                <a:ea typeface="Calibri"/>
                <a:cs typeface="Calibri"/>
                <a:sym typeface="Calibri"/>
              </a:rPr>
              <a:t>Highly secure and </a:t>
            </a:r>
            <a:r>
              <a:rPr lang="en-US" sz="1300" i="0" u="none" strike="noStrike" cap="none" dirty="0">
                <a:solidFill>
                  <a:schemeClr val="bg2"/>
                </a:solidFill>
                <a:latin typeface="Calibri"/>
                <a:ea typeface="Calibri"/>
                <a:cs typeface="Calibri"/>
                <a:sym typeface="Calibri"/>
              </a:rPr>
              <a:t>designed to scale in a resilient </a:t>
            </a:r>
            <a:r>
              <a:rPr lang="en-US" sz="1300" dirty="0">
                <a:solidFill>
                  <a:schemeClr val="bg2"/>
                </a:solidFill>
                <a:latin typeface="Calibri"/>
                <a:ea typeface="Calibri"/>
                <a:cs typeface="Calibri"/>
                <a:sym typeface="Calibri"/>
              </a:rPr>
              <a:t>configuration</a:t>
            </a:r>
            <a:endParaRPr lang="en-US" dirty="0">
              <a:solidFill>
                <a:schemeClr val="bg2"/>
              </a:solidFill>
            </a:endParaRPr>
          </a:p>
        </p:txBody>
      </p:sp>
      <p:sp>
        <p:nvSpPr>
          <p:cNvPr id="593" name="Google Shape;593;p53"/>
          <p:cNvSpPr txBox="1"/>
          <p:nvPr/>
        </p:nvSpPr>
        <p:spPr>
          <a:xfrm>
            <a:off x="6923313" y="3930336"/>
            <a:ext cx="1455594" cy="1285993"/>
          </a:xfrm>
          <a:prstGeom prst="rect">
            <a:avLst/>
          </a:prstGeom>
          <a:noFill/>
          <a:ln>
            <a:noFill/>
          </a:ln>
        </p:spPr>
        <p:txBody>
          <a:bodyPr spcFirstLastPara="1" wrap="square" lIns="91425" tIns="45700" rIns="91425" bIns="45700" anchor="t" anchorCtr="0">
            <a:noAutofit/>
          </a:bodyPr>
          <a:lstStyle/>
          <a:p>
            <a:pPr lvl="0">
              <a:lnSpc>
                <a:spcPct val="120000"/>
              </a:lnSpc>
              <a:buClr>
                <a:srgbClr val="EB6C53"/>
              </a:buClr>
              <a:buSzPts val="1300"/>
            </a:pPr>
            <a:r>
              <a:rPr lang="en-US" sz="1300">
                <a:solidFill>
                  <a:schemeClr val="bg2"/>
                </a:solidFill>
                <a:latin typeface="Calibri"/>
                <a:ea typeface="Calibri"/>
                <a:cs typeface="Calibri"/>
                <a:sym typeface="Calibri"/>
              </a:rPr>
              <a:t>Fastest to develop, deploy and run process automations </a:t>
            </a:r>
            <a:endParaRPr lang="en-US">
              <a:solidFill>
                <a:schemeClr val="bg2"/>
              </a:solidFill>
            </a:endParaRPr>
          </a:p>
        </p:txBody>
      </p:sp>
      <p:sp>
        <p:nvSpPr>
          <p:cNvPr id="594" name="Google Shape;594;p53"/>
          <p:cNvSpPr txBox="1"/>
          <p:nvPr/>
        </p:nvSpPr>
        <p:spPr>
          <a:xfrm>
            <a:off x="8552985" y="3886793"/>
            <a:ext cx="1476166" cy="152605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EB6C53"/>
              </a:buClr>
              <a:buSzPts val="1300"/>
              <a:buFont typeface="Merriweather Sans"/>
              <a:buNone/>
            </a:pPr>
            <a:r>
              <a:rPr lang="en-US" sz="1300" i="0" u="none" strike="noStrike" cap="none">
                <a:solidFill>
                  <a:schemeClr val="bg2"/>
                </a:solidFill>
                <a:latin typeface="Calibri"/>
                <a:ea typeface="Calibri"/>
                <a:cs typeface="Calibri"/>
                <a:sym typeface="Calibri"/>
              </a:rPr>
              <a:t>Infusion of AI into the heart of the platform and enabling business users to work with intelligent robots</a:t>
            </a:r>
            <a:endParaRPr sz="1300" i="1" u="none" strike="noStrike" cap="none">
              <a:solidFill>
                <a:schemeClr val="bg2"/>
              </a:solidFill>
              <a:latin typeface="Calibri"/>
              <a:ea typeface="Calibri"/>
              <a:cs typeface="Calibri"/>
              <a:sym typeface="Calibri"/>
            </a:endParaRPr>
          </a:p>
        </p:txBody>
      </p:sp>
      <p:sp>
        <p:nvSpPr>
          <p:cNvPr id="595" name="Google Shape;595;p53"/>
          <p:cNvSpPr txBox="1"/>
          <p:nvPr/>
        </p:nvSpPr>
        <p:spPr>
          <a:xfrm>
            <a:off x="10187054" y="3879536"/>
            <a:ext cx="1562260" cy="1285993"/>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EB6C53"/>
              </a:buClr>
              <a:buSzPts val="1300"/>
              <a:buFont typeface="Merriweather Sans"/>
              <a:buNone/>
            </a:pPr>
            <a:r>
              <a:rPr lang="en-US" sz="1300" i="0" u="none" strike="noStrike" cap="none">
                <a:solidFill>
                  <a:schemeClr val="bg2"/>
                </a:solidFill>
                <a:latin typeface="Calibri"/>
                <a:ea typeface="Calibri"/>
                <a:cs typeface="Calibri"/>
                <a:sym typeface="Calibri"/>
              </a:rPr>
              <a:t>A digital workforce platform as turn-key solution with initial self-learning capabilities</a:t>
            </a:r>
            <a:endParaRPr>
              <a:solidFill>
                <a:schemeClr val="bg2"/>
              </a:solidFill>
            </a:endParaRPr>
          </a:p>
        </p:txBody>
      </p:sp>
      <p:grpSp>
        <p:nvGrpSpPr>
          <p:cNvPr id="596" name="Google Shape;596;p53"/>
          <p:cNvGrpSpPr/>
          <p:nvPr/>
        </p:nvGrpSpPr>
        <p:grpSpPr>
          <a:xfrm>
            <a:off x="6970180" y="1568826"/>
            <a:ext cx="972457" cy="505718"/>
            <a:chOff x="5246914" y="4187370"/>
            <a:chExt cx="972457" cy="505718"/>
          </a:xfrm>
        </p:grpSpPr>
        <p:sp>
          <p:nvSpPr>
            <p:cNvPr id="597" name="Google Shape;597;p53"/>
            <p:cNvSpPr/>
            <p:nvPr/>
          </p:nvSpPr>
          <p:spPr>
            <a:xfrm>
              <a:off x="5246914" y="4187370"/>
              <a:ext cx="972457" cy="326573"/>
            </a:xfrm>
            <a:prstGeom prst="wedgeRectCallout">
              <a:avLst>
                <a:gd name="adj1" fmla="val -20833"/>
                <a:gd name="adj2" fmla="val 625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a:solidFill>
                  <a:srgbClr val="FF6900"/>
                </a:solidFill>
                <a:latin typeface="Calibri"/>
                <a:ea typeface="Calibri"/>
                <a:cs typeface="Calibri"/>
                <a:sym typeface="Calibri"/>
              </a:endParaRPr>
            </a:p>
          </p:txBody>
        </p:sp>
        <p:sp>
          <p:nvSpPr>
            <p:cNvPr id="598" name="Google Shape;598;p53"/>
            <p:cNvSpPr txBox="1"/>
            <p:nvPr/>
          </p:nvSpPr>
          <p:spPr>
            <a:xfrm>
              <a:off x="5292678" y="4200645"/>
              <a:ext cx="863599"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6900"/>
                </a:buClr>
                <a:buSzPts val="3200"/>
                <a:buFont typeface="Calibri"/>
                <a:buNone/>
              </a:pPr>
              <a:r>
                <a:rPr lang="en-US" sz="3200" b="1" i="0" u="none" strike="noStrike" cap="none">
                  <a:solidFill>
                    <a:srgbClr val="FF6900"/>
                  </a:solidFill>
                  <a:latin typeface="Calibri"/>
                  <a:ea typeface="Calibri"/>
                  <a:cs typeface="Calibri"/>
                  <a:sym typeface="Calibri"/>
                </a:rPr>
                <a:t>2018</a:t>
              </a:r>
              <a:endParaRPr b="1"/>
            </a:p>
          </p:txBody>
        </p:sp>
      </p:grpSp>
      <p:grpSp>
        <p:nvGrpSpPr>
          <p:cNvPr id="599" name="Google Shape;599;p53"/>
          <p:cNvGrpSpPr/>
          <p:nvPr/>
        </p:nvGrpSpPr>
        <p:grpSpPr>
          <a:xfrm>
            <a:off x="8595779" y="1568826"/>
            <a:ext cx="972457" cy="516015"/>
            <a:chOff x="5246914" y="4187370"/>
            <a:chExt cx="972457" cy="516015"/>
          </a:xfrm>
        </p:grpSpPr>
        <p:sp>
          <p:nvSpPr>
            <p:cNvPr id="600" name="Google Shape;600;p53"/>
            <p:cNvSpPr/>
            <p:nvPr/>
          </p:nvSpPr>
          <p:spPr>
            <a:xfrm>
              <a:off x="5246914" y="4187370"/>
              <a:ext cx="972457" cy="326573"/>
            </a:xfrm>
            <a:prstGeom prst="wedgeRectCallout">
              <a:avLst>
                <a:gd name="adj1" fmla="val -20833"/>
                <a:gd name="adj2" fmla="val 625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a:solidFill>
                  <a:srgbClr val="FF6900"/>
                </a:solidFill>
                <a:latin typeface="Calibri"/>
                <a:ea typeface="Calibri"/>
                <a:cs typeface="Calibri"/>
                <a:sym typeface="Calibri"/>
              </a:endParaRPr>
            </a:p>
          </p:txBody>
        </p:sp>
        <p:sp>
          <p:nvSpPr>
            <p:cNvPr id="601" name="Google Shape;601;p53"/>
            <p:cNvSpPr txBox="1"/>
            <p:nvPr/>
          </p:nvSpPr>
          <p:spPr>
            <a:xfrm>
              <a:off x="5292678" y="4210942"/>
              <a:ext cx="863599"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6900"/>
                </a:buClr>
                <a:buSzPts val="3200"/>
                <a:buFont typeface="Calibri"/>
                <a:buNone/>
              </a:pPr>
              <a:r>
                <a:rPr lang="en-US" sz="3200" b="1" i="0" u="none" strike="noStrike" cap="none">
                  <a:solidFill>
                    <a:srgbClr val="FF6900"/>
                  </a:solidFill>
                  <a:latin typeface="Calibri"/>
                  <a:ea typeface="Calibri"/>
                  <a:cs typeface="Calibri"/>
                  <a:sym typeface="Calibri"/>
                </a:rPr>
                <a:t>2019</a:t>
              </a:r>
              <a:endParaRPr b="1"/>
            </a:p>
          </p:txBody>
        </p:sp>
      </p:grpSp>
      <p:sp>
        <p:nvSpPr>
          <p:cNvPr id="602" name="Google Shape;602;p53"/>
          <p:cNvSpPr txBox="1"/>
          <p:nvPr/>
        </p:nvSpPr>
        <p:spPr>
          <a:xfrm>
            <a:off x="11813116" y="1582100"/>
            <a:ext cx="863599" cy="4308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69ABE1"/>
              </a:buClr>
              <a:buSzPts val="2800"/>
              <a:buFont typeface="Calibri"/>
              <a:buNone/>
            </a:pPr>
            <a:r>
              <a:rPr lang="en-US" sz="2800" i="0" u="none" strike="noStrike" cap="none">
                <a:solidFill>
                  <a:srgbClr val="69ABE1"/>
                </a:solidFill>
                <a:latin typeface="Calibri"/>
                <a:ea typeface="Calibri"/>
                <a:cs typeface="Calibri"/>
                <a:sym typeface="Calibri"/>
              </a:rPr>
              <a:t>→</a:t>
            </a:r>
            <a:endParaRPr sz="2800" i="0" u="none" strike="noStrike" cap="none">
              <a:solidFill>
                <a:srgbClr val="69ABE1"/>
              </a:solidFill>
              <a:latin typeface="Calibri"/>
              <a:ea typeface="Calibri"/>
              <a:cs typeface="Calibri"/>
              <a:sym typeface="Calibri"/>
            </a:endParaRPr>
          </a:p>
        </p:txBody>
      </p:sp>
      <p:grpSp>
        <p:nvGrpSpPr>
          <p:cNvPr id="603" name="Google Shape;603;p53"/>
          <p:cNvGrpSpPr/>
          <p:nvPr/>
        </p:nvGrpSpPr>
        <p:grpSpPr>
          <a:xfrm>
            <a:off x="10257665" y="1568826"/>
            <a:ext cx="972457" cy="517759"/>
            <a:chOff x="5246914" y="4187370"/>
            <a:chExt cx="972457" cy="517759"/>
          </a:xfrm>
        </p:grpSpPr>
        <p:sp>
          <p:nvSpPr>
            <p:cNvPr id="604" name="Google Shape;604;p53"/>
            <p:cNvSpPr/>
            <p:nvPr/>
          </p:nvSpPr>
          <p:spPr>
            <a:xfrm>
              <a:off x="5246914" y="4187370"/>
              <a:ext cx="972457" cy="326573"/>
            </a:xfrm>
            <a:prstGeom prst="wedgeRectCallout">
              <a:avLst>
                <a:gd name="adj1" fmla="val -20833"/>
                <a:gd name="adj2" fmla="val 62500"/>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a:solidFill>
                  <a:srgbClr val="FF6900"/>
                </a:solidFill>
                <a:latin typeface="Calibri"/>
                <a:ea typeface="Calibri"/>
                <a:cs typeface="Calibri"/>
                <a:sym typeface="Calibri"/>
              </a:endParaRPr>
            </a:p>
          </p:txBody>
        </p:sp>
        <p:sp>
          <p:nvSpPr>
            <p:cNvPr id="605" name="Google Shape;605;p53"/>
            <p:cNvSpPr txBox="1"/>
            <p:nvPr/>
          </p:nvSpPr>
          <p:spPr>
            <a:xfrm>
              <a:off x="5292678" y="4212686"/>
              <a:ext cx="863599" cy="49244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6900"/>
                </a:buClr>
                <a:buSzPts val="3200"/>
                <a:buFont typeface="Calibri"/>
                <a:buNone/>
              </a:pPr>
              <a:r>
                <a:rPr lang="en-US" sz="3200" b="1" i="0" u="none" strike="noStrike" cap="none">
                  <a:solidFill>
                    <a:srgbClr val="FF6900"/>
                  </a:solidFill>
                  <a:latin typeface="Calibri"/>
                  <a:ea typeface="Calibri"/>
                  <a:cs typeface="Calibri"/>
                  <a:sym typeface="Calibri"/>
                </a:rPr>
                <a:t>2020</a:t>
              </a:r>
              <a:endParaRPr b="1"/>
            </a:p>
          </p:txBody>
        </p:sp>
      </p:grpSp>
      <p:sp>
        <p:nvSpPr>
          <p:cNvPr id="606" name="Google Shape;606;p53"/>
          <p:cNvSpPr/>
          <p:nvPr/>
        </p:nvSpPr>
        <p:spPr>
          <a:xfrm>
            <a:off x="5221345" y="5449913"/>
            <a:ext cx="6782902" cy="928687"/>
          </a:xfrm>
          <a:prstGeom prst="rightArrow">
            <a:avLst>
              <a:gd name="adj1" fmla="val 50000"/>
              <a:gd name="adj2" fmla="val 50000"/>
            </a:avLst>
          </a:prstGeom>
          <a:solidFill>
            <a:srgbClr val="FF69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i="0" u="none" strike="noStrike" cap="none">
                <a:solidFill>
                  <a:srgbClr val="FFFFFF"/>
                </a:solidFill>
                <a:latin typeface="Calibri"/>
                <a:ea typeface="Calibri"/>
                <a:cs typeface="Calibri"/>
                <a:sym typeface="Calibri"/>
              </a:rPr>
              <a:t>Continuous Innovation</a:t>
            </a:r>
            <a:endParaRPr/>
          </a:p>
        </p:txBody>
      </p:sp>
      <p:sp>
        <p:nvSpPr>
          <p:cNvPr id="607" name="Google Shape;607;p53"/>
          <p:cNvSpPr txBox="1"/>
          <p:nvPr/>
        </p:nvSpPr>
        <p:spPr>
          <a:xfrm>
            <a:off x="6970179" y="2228212"/>
            <a:ext cx="1488021" cy="492442"/>
          </a:xfrm>
          <a:prstGeom prst="rect">
            <a:avLst/>
          </a:prstGeom>
          <a:noFill/>
          <a:ln>
            <a:noFill/>
          </a:ln>
        </p:spPr>
        <p:txBody>
          <a:bodyPr spcFirstLastPara="1" wrap="square" lIns="91425" tIns="45700" rIns="91425" bIns="27425" anchor="t" anchorCtr="0">
            <a:noAutofit/>
          </a:bodyPr>
          <a:lstStyle/>
          <a:p>
            <a:pPr marL="0" marR="0" lvl="0" indent="0" algn="l" rtl="0">
              <a:lnSpc>
                <a:spcPct val="90000"/>
              </a:lnSpc>
              <a:spcBef>
                <a:spcPts val="0"/>
              </a:spcBef>
              <a:spcAft>
                <a:spcPts val="0"/>
              </a:spcAft>
              <a:buClr>
                <a:srgbClr val="EB6C53"/>
              </a:buClr>
              <a:buSzPts val="1500"/>
              <a:buFont typeface="Merriweather Sans"/>
              <a:buNone/>
            </a:pPr>
            <a:r>
              <a:rPr lang="en-US" sz="1500" b="1" dirty="0">
                <a:solidFill>
                  <a:srgbClr val="FFFFFF"/>
                </a:solidFill>
                <a:latin typeface="Calibri"/>
                <a:cs typeface="Calibri"/>
                <a:sym typeface="Calibri"/>
              </a:rPr>
              <a:t>Fastest time to value</a:t>
            </a:r>
            <a:endParaRPr dirty="0"/>
          </a:p>
        </p:txBody>
      </p:sp>
      <p:sp>
        <p:nvSpPr>
          <p:cNvPr id="608" name="Google Shape;608;p53"/>
          <p:cNvSpPr txBox="1"/>
          <p:nvPr/>
        </p:nvSpPr>
        <p:spPr>
          <a:xfrm>
            <a:off x="8512364" y="2228212"/>
            <a:ext cx="1800850" cy="857527"/>
          </a:xfrm>
          <a:prstGeom prst="rect">
            <a:avLst/>
          </a:prstGeom>
          <a:noFill/>
          <a:ln>
            <a:noFill/>
          </a:ln>
        </p:spPr>
        <p:txBody>
          <a:bodyPr spcFirstLastPara="1" wrap="square" lIns="91425" tIns="45700" rIns="91425" bIns="27425" anchor="t" anchorCtr="0">
            <a:noAutofit/>
          </a:bodyPr>
          <a:lstStyle/>
          <a:p>
            <a:pPr marL="0" marR="0" lvl="0" indent="0" algn="l" rtl="0">
              <a:lnSpc>
                <a:spcPct val="90000"/>
              </a:lnSpc>
              <a:spcBef>
                <a:spcPts val="0"/>
              </a:spcBef>
              <a:spcAft>
                <a:spcPts val="0"/>
              </a:spcAft>
              <a:buClr>
                <a:srgbClr val="EB6C53"/>
              </a:buClr>
              <a:buSzPts val="1500"/>
              <a:buFont typeface="Merriweather Sans"/>
              <a:buNone/>
            </a:pPr>
            <a:r>
              <a:rPr lang="en-US" sz="1500" b="1">
                <a:solidFill>
                  <a:srgbClr val="FFFFFF"/>
                </a:solidFill>
                <a:latin typeface="Calibri"/>
                <a:cs typeface="Calibri"/>
                <a:sym typeface="Calibri"/>
              </a:rPr>
              <a:t>AI powered Smart Automation</a:t>
            </a:r>
            <a:endParaRPr/>
          </a:p>
        </p:txBody>
      </p:sp>
      <p:sp>
        <p:nvSpPr>
          <p:cNvPr id="609" name="Google Shape;609;p53"/>
          <p:cNvSpPr txBox="1"/>
          <p:nvPr/>
        </p:nvSpPr>
        <p:spPr>
          <a:xfrm>
            <a:off x="10180477" y="2228212"/>
            <a:ext cx="1528923" cy="439273"/>
          </a:xfrm>
          <a:prstGeom prst="rect">
            <a:avLst/>
          </a:prstGeom>
          <a:noFill/>
          <a:ln>
            <a:noFill/>
          </a:ln>
        </p:spPr>
        <p:txBody>
          <a:bodyPr spcFirstLastPara="1" wrap="square" lIns="91425" tIns="45700" rIns="91425" bIns="27425" anchor="t" anchorCtr="0">
            <a:noAutofit/>
          </a:bodyPr>
          <a:lstStyle/>
          <a:p>
            <a:pPr marL="0" marR="0" lvl="0" indent="0" algn="l" rtl="0">
              <a:lnSpc>
                <a:spcPct val="90000"/>
              </a:lnSpc>
              <a:spcBef>
                <a:spcPts val="0"/>
              </a:spcBef>
              <a:spcAft>
                <a:spcPts val="0"/>
              </a:spcAft>
              <a:buClr>
                <a:srgbClr val="EB6C53"/>
              </a:buClr>
              <a:buSzPts val="1500"/>
              <a:buFont typeface="Merriweather Sans"/>
              <a:buNone/>
            </a:pPr>
            <a:r>
              <a:rPr lang="en-US" sz="1500" b="1" i="0" u="none" strike="noStrike" cap="none">
                <a:solidFill>
                  <a:srgbClr val="FFFFFF"/>
                </a:solidFill>
                <a:latin typeface="Calibri"/>
                <a:ea typeface="Calibri"/>
                <a:cs typeface="Calibri"/>
                <a:sym typeface="Calibri"/>
              </a:rPr>
              <a:t>A Robot for every person</a:t>
            </a:r>
            <a:endParaRPr/>
          </a:p>
        </p:txBody>
      </p:sp>
      <p:sp>
        <p:nvSpPr>
          <p:cNvPr id="610" name="Google Shape;610;p53"/>
          <p:cNvSpPr txBox="1"/>
          <p:nvPr/>
        </p:nvSpPr>
        <p:spPr>
          <a:xfrm>
            <a:off x="5339187" y="2228211"/>
            <a:ext cx="1584126" cy="543739"/>
          </a:xfrm>
          <a:prstGeom prst="rect">
            <a:avLst/>
          </a:prstGeom>
          <a:noFill/>
          <a:ln>
            <a:noFill/>
          </a:ln>
        </p:spPr>
        <p:txBody>
          <a:bodyPr spcFirstLastPara="1" wrap="square" lIns="91425" tIns="45700" rIns="91425" bIns="27425" anchor="t" anchorCtr="0">
            <a:noAutofit/>
          </a:bodyPr>
          <a:lstStyle>
            <a:defPPr marR="0" lvl="0" algn="l" rtl="0">
              <a:lnSpc>
                <a:spcPct val="100000"/>
              </a:lnSpc>
              <a:spcBef>
                <a:spcPts val="0"/>
              </a:spcBef>
              <a:spcAft>
                <a:spcPts val="0"/>
              </a:spcAft>
            </a:defPPr>
            <a:lvl1pPr marL="0" indent="0">
              <a:lnSpc>
                <a:spcPct val="90000"/>
              </a:lnSpc>
              <a:buClr>
                <a:srgbClr val="EB6C53"/>
              </a:buClr>
              <a:buSzPts val="1500"/>
              <a:buFont typeface="Merriweather Sans"/>
              <a:buNone/>
              <a:defRPr sz="1500" b="1">
                <a:solidFill>
                  <a:srgbClr val="FFFFFF"/>
                </a:solidFill>
                <a:latin typeface="Calibri"/>
                <a:cs typeface="Calibri"/>
              </a:defRPr>
            </a:lvl1pPr>
          </a:lstStyle>
          <a:p>
            <a:r>
              <a:rPr lang="en-US" dirty="0">
                <a:sym typeface="Calibri"/>
              </a:rPr>
              <a:t>Enterprise security and  scale</a:t>
            </a:r>
            <a:endParaRPr lang="en-US" dirty="0"/>
          </a:p>
        </p:txBody>
      </p:sp>
      <p:sp>
        <p:nvSpPr>
          <p:cNvPr id="611" name="Google Shape;611;p53"/>
          <p:cNvSpPr txBox="1">
            <a:spLocks noGrp="1"/>
          </p:cNvSpPr>
          <p:nvPr>
            <p:ph type="title"/>
          </p:nvPr>
        </p:nvSpPr>
        <p:spPr>
          <a:xfrm>
            <a:off x="1828799" y="317636"/>
            <a:ext cx="10363201" cy="543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dirty="0"/>
              <a:t>The </a:t>
            </a:r>
            <a:r>
              <a:rPr lang="en-US" dirty="0" err="1"/>
              <a:t>UiPath</a:t>
            </a:r>
            <a:r>
              <a:rPr lang="en-US" dirty="0"/>
              <a:t> Platform Roadmap</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A6C5D-65E2-438E-ACEE-3930BC529AAA}"/>
              </a:ext>
            </a:extLst>
          </p:cNvPr>
          <p:cNvSpPr>
            <a:spLocks noGrp="1"/>
          </p:cNvSpPr>
          <p:nvPr>
            <p:ph type="body" sz="quarter" idx="10"/>
          </p:nvPr>
        </p:nvSpPr>
        <p:spPr>
          <a:xfrm>
            <a:off x="2343150" y="1416001"/>
            <a:ext cx="9239250" cy="3165162"/>
          </a:xfrm>
        </p:spPr>
        <p:txBody>
          <a:bodyPr/>
          <a:lstStyle/>
          <a:p>
            <a:r>
              <a:rPr lang="en-US" dirty="0"/>
              <a:t>Users of Enterprise RPA consider ease of software and robot maintenance, security and scalability to be its most important features. Integrated cognitive and machine learning for processing unstructured data is also important, as is the availability of robot operational analytics. RPA is a journey and the richness of the software speeds up that journey.  By 2021, there will be as many attended robots in customer service as there are people; about 3 million.</a:t>
            </a:r>
          </a:p>
        </p:txBody>
      </p:sp>
      <p:pic>
        <p:nvPicPr>
          <p:cNvPr id="1026" name="Picture 2" descr="https://www.everestgrp.com/wp-content/uploads/2017/08/Everest-Group-logo_BW_neg_600dpi.png">
            <a:extLst>
              <a:ext uri="{FF2B5EF4-FFF2-40B4-BE49-F238E27FC236}">
                <a16:creationId xmlns:a16="http://schemas.microsoft.com/office/drawing/2014/main" id="{6CA7A455-6D86-4B11-B3D5-24CA4CA9FCB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394256" y="4897264"/>
            <a:ext cx="2033809" cy="89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126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75"/>
          <p:cNvSpPr txBox="1"/>
          <p:nvPr/>
        </p:nvSpPr>
        <p:spPr>
          <a:xfrm>
            <a:off x="2065256" y="955008"/>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Banking, Financial Services and Insurance</a:t>
            </a:r>
            <a:endParaRPr/>
          </a:p>
        </p:txBody>
      </p:sp>
      <p:cxnSp>
        <p:nvCxnSpPr>
          <p:cNvPr id="1112" name="Google Shape;1112;p75"/>
          <p:cNvCxnSpPr/>
          <p:nvPr/>
        </p:nvCxnSpPr>
        <p:spPr>
          <a:xfrm>
            <a:off x="2110209" y="1554989"/>
            <a:ext cx="9372600" cy="0"/>
          </a:xfrm>
          <a:prstGeom prst="straightConnector1">
            <a:avLst/>
          </a:prstGeom>
          <a:noFill/>
          <a:ln w="19050" cap="rnd" cmpd="sng">
            <a:solidFill>
              <a:schemeClr val="accent2"/>
            </a:solidFill>
            <a:prstDash val="dot"/>
            <a:round/>
            <a:headEnd type="none" w="sm" len="sm"/>
            <a:tailEnd type="none" w="sm" len="sm"/>
          </a:ln>
        </p:spPr>
      </p:cxnSp>
      <p:cxnSp>
        <p:nvCxnSpPr>
          <p:cNvPr id="1113" name="Google Shape;1113;p75"/>
          <p:cNvCxnSpPr/>
          <p:nvPr/>
        </p:nvCxnSpPr>
        <p:spPr>
          <a:xfrm>
            <a:off x="2110209" y="2311522"/>
            <a:ext cx="9372600" cy="0"/>
          </a:xfrm>
          <a:prstGeom prst="straightConnector1">
            <a:avLst/>
          </a:prstGeom>
          <a:noFill/>
          <a:ln w="19050" cap="rnd" cmpd="sng">
            <a:solidFill>
              <a:schemeClr val="accent2"/>
            </a:solidFill>
            <a:prstDash val="dot"/>
            <a:round/>
            <a:headEnd type="none" w="sm" len="sm"/>
            <a:tailEnd type="none" w="sm" len="sm"/>
          </a:ln>
        </p:spPr>
      </p:cxnSp>
      <p:cxnSp>
        <p:nvCxnSpPr>
          <p:cNvPr id="1114" name="Google Shape;1114;p75"/>
          <p:cNvCxnSpPr/>
          <p:nvPr/>
        </p:nvCxnSpPr>
        <p:spPr>
          <a:xfrm>
            <a:off x="2110209" y="3067897"/>
            <a:ext cx="9372600" cy="0"/>
          </a:xfrm>
          <a:prstGeom prst="straightConnector1">
            <a:avLst/>
          </a:prstGeom>
          <a:noFill/>
          <a:ln w="19050" cap="rnd" cmpd="sng">
            <a:solidFill>
              <a:schemeClr val="accent2"/>
            </a:solidFill>
            <a:prstDash val="dot"/>
            <a:round/>
            <a:headEnd type="none" w="sm" len="sm"/>
            <a:tailEnd type="none" w="sm" len="sm"/>
          </a:ln>
        </p:spPr>
      </p:cxnSp>
      <p:cxnSp>
        <p:nvCxnSpPr>
          <p:cNvPr id="1115" name="Google Shape;1115;p75"/>
          <p:cNvCxnSpPr/>
          <p:nvPr/>
        </p:nvCxnSpPr>
        <p:spPr>
          <a:xfrm>
            <a:off x="2110209" y="3843207"/>
            <a:ext cx="9372600" cy="0"/>
          </a:xfrm>
          <a:prstGeom prst="straightConnector1">
            <a:avLst/>
          </a:prstGeom>
          <a:noFill/>
          <a:ln w="19050" cap="rnd" cmpd="sng">
            <a:solidFill>
              <a:schemeClr val="accent2"/>
            </a:solidFill>
            <a:prstDash val="dot"/>
            <a:round/>
            <a:headEnd type="none" w="sm" len="sm"/>
            <a:tailEnd type="none" w="sm" len="sm"/>
          </a:ln>
        </p:spPr>
      </p:cxnSp>
      <p:cxnSp>
        <p:nvCxnSpPr>
          <p:cNvPr id="1116" name="Google Shape;1116;p75"/>
          <p:cNvCxnSpPr/>
          <p:nvPr/>
        </p:nvCxnSpPr>
        <p:spPr>
          <a:xfrm>
            <a:off x="2110209" y="4576469"/>
            <a:ext cx="9372600" cy="0"/>
          </a:xfrm>
          <a:prstGeom prst="straightConnector1">
            <a:avLst/>
          </a:prstGeom>
          <a:noFill/>
          <a:ln w="19050" cap="rnd" cmpd="sng">
            <a:solidFill>
              <a:schemeClr val="accent2"/>
            </a:solidFill>
            <a:prstDash val="dot"/>
            <a:round/>
            <a:headEnd type="none" w="sm" len="sm"/>
            <a:tailEnd type="none" w="sm" len="sm"/>
          </a:ln>
        </p:spPr>
      </p:cxnSp>
      <p:cxnSp>
        <p:nvCxnSpPr>
          <p:cNvPr id="1117" name="Google Shape;1117;p75"/>
          <p:cNvCxnSpPr/>
          <p:nvPr/>
        </p:nvCxnSpPr>
        <p:spPr>
          <a:xfrm>
            <a:off x="2110209" y="5337576"/>
            <a:ext cx="9372600" cy="0"/>
          </a:xfrm>
          <a:prstGeom prst="straightConnector1">
            <a:avLst/>
          </a:prstGeom>
          <a:noFill/>
          <a:ln w="19050" cap="rnd" cmpd="sng">
            <a:solidFill>
              <a:schemeClr val="accent2"/>
            </a:solidFill>
            <a:prstDash val="dot"/>
            <a:round/>
            <a:headEnd type="none" w="sm" len="sm"/>
            <a:tailEnd type="none" w="sm" len="sm"/>
          </a:ln>
        </p:spPr>
      </p:cxnSp>
      <p:pic>
        <p:nvPicPr>
          <p:cNvPr id="1118" name="Google Shape;1118;p75"/>
          <p:cNvPicPr preferRelativeResize="0"/>
          <p:nvPr/>
        </p:nvPicPr>
        <p:blipFill rotWithShape="1">
          <a:blip r:embed="rId3">
            <a:alphaModFix/>
          </a:blip>
          <a:srcRect/>
          <a:stretch/>
        </p:blipFill>
        <p:spPr>
          <a:xfrm>
            <a:off x="9429752" y="5522312"/>
            <a:ext cx="1117642" cy="276766"/>
          </a:xfrm>
          <a:prstGeom prst="rect">
            <a:avLst/>
          </a:prstGeom>
          <a:noFill/>
          <a:ln>
            <a:noFill/>
          </a:ln>
        </p:spPr>
      </p:pic>
      <p:pic>
        <p:nvPicPr>
          <p:cNvPr id="1119" name="Google Shape;1119;p75"/>
          <p:cNvPicPr preferRelativeResize="0"/>
          <p:nvPr/>
        </p:nvPicPr>
        <p:blipFill rotWithShape="1">
          <a:blip r:embed="rId4">
            <a:alphaModFix/>
          </a:blip>
          <a:srcRect/>
          <a:stretch/>
        </p:blipFill>
        <p:spPr>
          <a:xfrm>
            <a:off x="5051467" y="5523349"/>
            <a:ext cx="1218069" cy="270021"/>
          </a:xfrm>
          <a:prstGeom prst="rect">
            <a:avLst/>
          </a:prstGeom>
          <a:noFill/>
          <a:ln>
            <a:noFill/>
          </a:ln>
        </p:spPr>
      </p:pic>
      <p:pic>
        <p:nvPicPr>
          <p:cNvPr id="1120" name="Google Shape;1120;p75"/>
          <p:cNvPicPr preferRelativeResize="0"/>
          <p:nvPr/>
        </p:nvPicPr>
        <p:blipFill rotWithShape="1">
          <a:blip r:embed="rId5">
            <a:alphaModFix/>
          </a:blip>
          <a:srcRect/>
          <a:stretch/>
        </p:blipFill>
        <p:spPr>
          <a:xfrm>
            <a:off x="7763724" y="5505766"/>
            <a:ext cx="1265021" cy="303212"/>
          </a:xfrm>
          <a:prstGeom prst="rect">
            <a:avLst/>
          </a:prstGeom>
          <a:noFill/>
          <a:ln>
            <a:noFill/>
          </a:ln>
        </p:spPr>
      </p:pic>
      <p:pic>
        <p:nvPicPr>
          <p:cNvPr id="1121" name="Google Shape;1121;p75"/>
          <p:cNvPicPr preferRelativeResize="0"/>
          <p:nvPr/>
        </p:nvPicPr>
        <p:blipFill rotWithShape="1">
          <a:blip r:embed="rId6">
            <a:alphaModFix/>
          </a:blip>
          <a:srcRect/>
          <a:stretch/>
        </p:blipFill>
        <p:spPr>
          <a:xfrm>
            <a:off x="6707232" y="5478735"/>
            <a:ext cx="650870" cy="344757"/>
          </a:xfrm>
          <a:prstGeom prst="rect">
            <a:avLst/>
          </a:prstGeom>
          <a:noFill/>
          <a:ln>
            <a:noFill/>
          </a:ln>
        </p:spPr>
      </p:pic>
      <p:pic>
        <p:nvPicPr>
          <p:cNvPr id="1122" name="Google Shape;1122;p7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0392947" y="4769946"/>
            <a:ext cx="1075169" cy="351484"/>
          </a:xfrm>
          <a:prstGeom prst="rect">
            <a:avLst/>
          </a:prstGeom>
          <a:noFill/>
          <a:ln>
            <a:noFill/>
          </a:ln>
        </p:spPr>
      </p:pic>
      <p:pic>
        <p:nvPicPr>
          <p:cNvPr id="1123" name="Google Shape;1123;p75"/>
          <p:cNvPicPr preferRelativeResize="0"/>
          <p:nvPr/>
        </p:nvPicPr>
        <p:blipFill rotWithShape="1">
          <a:blip r:embed="rId8">
            <a:alphaModFix/>
          </a:blip>
          <a:srcRect/>
          <a:stretch/>
        </p:blipFill>
        <p:spPr>
          <a:xfrm>
            <a:off x="4325070" y="4806188"/>
            <a:ext cx="1213886" cy="241260"/>
          </a:xfrm>
          <a:prstGeom prst="rect">
            <a:avLst/>
          </a:prstGeom>
          <a:noFill/>
          <a:ln>
            <a:noFill/>
          </a:ln>
        </p:spPr>
      </p:pic>
      <p:pic>
        <p:nvPicPr>
          <p:cNvPr id="1124" name="Google Shape;1124;p75"/>
          <p:cNvPicPr preferRelativeResize="0"/>
          <p:nvPr/>
        </p:nvPicPr>
        <p:blipFill rotWithShape="1">
          <a:blip r:embed="rId9">
            <a:alphaModFix/>
          </a:blip>
          <a:srcRect/>
          <a:stretch/>
        </p:blipFill>
        <p:spPr>
          <a:xfrm>
            <a:off x="7980489" y="4901474"/>
            <a:ext cx="940000" cy="134420"/>
          </a:xfrm>
          <a:prstGeom prst="rect">
            <a:avLst/>
          </a:prstGeom>
          <a:noFill/>
          <a:ln>
            <a:noFill/>
          </a:ln>
        </p:spPr>
      </p:pic>
      <p:pic>
        <p:nvPicPr>
          <p:cNvPr id="1125" name="Google Shape;1125;p75"/>
          <p:cNvPicPr preferRelativeResize="0"/>
          <p:nvPr/>
        </p:nvPicPr>
        <p:blipFill rotWithShape="1">
          <a:blip r:embed="rId10">
            <a:alphaModFix/>
          </a:blip>
          <a:srcRect/>
          <a:stretch/>
        </p:blipFill>
        <p:spPr>
          <a:xfrm>
            <a:off x="5829657" y="4781296"/>
            <a:ext cx="837504" cy="263150"/>
          </a:xfrm>
          <a:prstGeom prst="rect">
            <a:avLst/>
          </a:prstGeom>
          <a:noFill/>
          <a:ln>
            <a:noFill/>
          </a:ln>
        </p:spPr>
      </p:pic>
      <p:pic>
        <p:nvPicPr>
          <p:cNvPr id="1126" name="Google Shape;1126;p75"/>
          <p:cNvPicPr preferRelativeResize="0"/>
          <p:nvPr/>
        </p:nvPicPr>
        <p:blipFill rotWithShape="1">
          <a:blip r:embed="rId11">
            <a:alphaModFix/>
          </a:blip>
          <a:srcRect/>
          <a:stretch/>
        </p:blipFill>
        <p:spPr>
          <a:xfrm>
            <a:off x="6901271" y="4769486"/>
            <a:ext cx="845108" cy="353599"/>
          </a:xfrm>
          <a:prstGeom prst="rect">
            <a:avLst/>
          </a:prstGeom>
          <a:noFill/>
          <a:ln>
            <a:noFill/>
          </a:ln>
        </p:spPr>
      </p:pic>
      <p:pic>
        <p:nvPicPr>
          <p:cNvPr id="1127" name="Google Shape;1127;p75"/>
          <p:cNvPicPr preferRelativeResize="0"/>
          <p:nvPr/>
        </p:nvPicPr>
        <p:blipFill rotWithShape="1">
          <a:blip r:embed="rId12">
            <a:alphaModFix/>
          </a:blip>
          <a:srcRect/>
          <a:stretch/>
        </p:blipFill>
        <p:spPr>
          <a:xfrm>
            <a:off x="5976652" y="3968127"/>
            <a:ext cx="508049" cy="568001"/>
          </a:xfrm>
          <a:prstGeom prst="rect">
            <a:avLst/>
          </a:prstGeom>
          <a:noFill/>
          <a:ln>
            <a:noFill/>
          </a:ln>
        </p:spPr>
      </p:pic>
      <p:pic>
        <p:nvPicPr>
          <p:cNvPr id="1128" name="Google Shape;1128;p75"/>
          <p:cNvPicPr preferRelativeResize="0"/>
          <p:nvPr/>
        </p:nvPicPr>
        <p:blipFill rotWithShape="1">
          <a:blip r:embed="rId13">
            <a:alphaModFix/>
          </a:blip>
          <a:srcRect/>
          <a:stretch/>
        </p:blipFill>
        <p:spPr>
          <a:xfrm>
            <a:off x="7947390" y="4064139"/>
            <a:ext cx="809941" cy="363665"/>
          </a:xfrm>
          <a:prstGeom prst="rect">
            <a:avLst/>
          </a:prstGeom>
          <a:noFill/>
          <a:ln>
            <a:noFill/>
          </a:ln>
        </p:spPr>
      </p:pic>
      <p:pic>
        <p:nvPicPr>
          <p:cNvPr id="1129" name="Google Shape;1129;p75"/>
          <p:cNvPicPr preferRelativeResize="0"/>
          <p:nvPr/>
        </p:nvPicPr>
        <p:blipFill rotWithShape="1">
          <a:blip r:embed="rId14">
            <a:alphaModFix/>
          </a:blip>
          <a:srcRect/>
          <a:stretch/>
        </p:blipFill>
        <p:spPr>
          <a:xfrm>
            <a:off x="4343245" y="4145637"/>
            <a:ext cx="1195712" cy="224795"/>
          </a:xfrm>
          <a:prstGeom prst="rect">
            <a:avLst/>
          </a:prstGeom>
          <a:noFill/>
          <a:ln>
            <a:noFill/>
          </a:ln>
        </p:spPr>
      </p:pic>
      <p:pic>
        <p:nvPicPr>
          <p:cNvPr id="1130" name="Google Shape;1130;p75"/>
          <p:cNvPicPr preferRelativeResize="0"/>
          <p:nvPr/>
        </p:nvPicPr>
        <p:blipFill rotWithShape="1">
          <a:blip r:embed="rId15">
            <a:alphaModFix/>
          </a:blip>
          <a:srcRect/>
          <a:stretch/>
        </p:blipFill>
        <p:spPr>
          <a:xfrm>
            <a:off x="9124132" y="3922448"/>
            <a:ext cx="847277" cy="635458"/>
          </a:xfrm>
          <a:prstGeom prst="rect">
            <a:avLst/>
          </a:prstGeom>
          <a:noFill/>
          <a:ln>
            <a:noFill/>
          </a:ln>
        </p:spPr>
      </p:pic>
      <p:pic>
        <p:nvPicPr>
          <p:cNvPr id="1131" name="Google Shape;1131;p75"/>
          <p:cNvPicPr preferRelativeResize="0"/>
          <p:nvPr/>
        </p:nvPicPr>
        <p:blipFill rotWithShape="1">
          <a:blip r:embed="rId16">
            <a:alphaModFix/>
          </a:blip>
          <a:srcRect/>
          <a:stretch/>
        </p:blipFill>
        <p:spPr>
          <a:xfrm>
            <a:off x="6891567" y="3975322"/>
            <a:ext cx="718866" cy="483797"/>
          </a:xfrm>
          <a:prstGeom prst="rect">
            <a:avLst/>
          </a:prstGeom>
          <a:noFill/>
          <a:ln>
            <a:noFill/>
          </a:ln>
        </p:spPr>
      </p:pic>
      <p:pic>
        <p:nvPicPr>
          <p:cNvPr id="1132" name="Google Shape;1132;p75"/>
          <p:cNvPicPr preferRelativeResize="0"/>
          <p:nvPr/>
        </p:nvPicPr>
        <p:blipFill rotWithShape="1">
          <a:blip r:embed="rId17" cstate="screen">
            <a:alphaModFix/>
            <a:extLst>
              <a:ext uri="{28A0092B-C50C-407E-A947-70E740481C1C}">
                <a14:useLocalDpi xmlns:a14="http://schemas.microsoft.com/office/drawing/2010/main"/>
              </a:ext>
            </a:extLst>
          </a:blip>
          <a:srcRect t="-10452"/>
          <a:stretch/>
        </p:blipFill>
        <p:spPr>
          <a:xfrm>
            <a:off x="6257446" y="3336522"/>
            <a:ext cx="947050" cy="347127"/>
          </a:xfrm>
          <a:prstGeom prst="rect">
            <a:avLst/>
          </a:prstGeom>
          <a:noFill/>
          <a:ln>
            <a:noFill/>
          </a:ln>
        </p:spPr>
      </p:pic>
      <p:pic>
        <p:nvPicPr>
          <p:cNvPr id="1133" name="Google Shape;1133;p75"/>
          <p:cNvPicPr preferRelativeResize="0"/>
          <p:nvPr/>
        </p:nvPicPr>
        <p:blipFill rotWithShape="1">
          <a:blip r:embed="rId18">
            <a:alphaModFix/>
          </a:blip>
          <a:srcRect/>
          <a:stretch/>
        </p:blipFill>
        <p:spPr>
          <a:xfrm>
            <a:off x="4419787" y="3310423"/>
            <a:ext cx="738825" cy="390100"/>
          </a:xfrm>
          <a:prstGeom prst="rect">
            <a:avLst/>
          </a:prstGeom>
          <a:noFill/>
          <a:ln>
            <a:noFill/>
          </a:ln>
        </p:spPr>
      </p:pic>
      <p:pic>
        <p:nvPicPr>
          <p:cNvPr id="1134" name="Google Shape;1134;p75"/>
          <p:cNvPicPr preferRelativeResize="0"/>
          <p:nvPr/>
        </p:nvPicPr>
        <p:blipFill rotWithShape="1">
          <a:blip r:embed="rId19">
            <a:alphaModFix/>
          </a:blip>
          <a:srcRect/>
          <a:stretch/>
        </p:blipFill>
        <p:spPr>
          <a:xfrm>
            <a:off x="5401263" y="3180633"/>
            <a:ext cx="613532" cy="613531"/>
          </a:xfrm>
          <a:prstGeom prst="rect">
            <a:avLst/>
          </a:prstGeom>
          <a:noFill/>
          <a:ln>
            <a:noFill/>
          </a:ln>
        </p:spPr>
      </p:pic>
      <p:pic>
        <p:nvPicPr>
          <p:cNvPr id="1135" name="Google Shape;1135;p75"/>
          <p:cNvPicPr preferRelativeResize="0"/>
          <p:nvPr/>
        </p:nvPicPr>
        <p:blipFill rotWithShape="1">
          <a:blip r:embed="rId20">
            <a:alphaModFix/>
          </a:blip>
          <a:srcRect/>
          <a:stretch/>
        </p:blipFill>
        <p:spPr>
          <a:xfrm>
            <a:off x="8512258" y="3422255"/>
            <a:ext cx="1032899" cy="168362"/>
          </a:xfrm>
          <a:prstGeom prst="rect">
            <a:avLst/>
          </a:prstGeom>
          <a:noFill/>
          <a:ln>
            <a:noFill/>
          </a:ln>
        </p:spPr>
      </p:pic>
      <p:pic>
        <p:nvPicPr>
          <p:cNvPr id="1136" name="Google Shape;1136;p75"/>
          <p:cNvPicPr preferRelativeResize="0"/>
          <p:nvPr/>
        </p:nvPicPr>
        <p:blipFill rotWithShape="1">
          <a:blip r:embed="rId21">
            <a:alphaModFix/>
          </a:blip>
          <a:srcRect/>
          <a:stretch/>
        </p:blipFill>
        <p:spPr>
          <a:xfrm>
            <a:off x="8028012" y="2482728"/>
            <a:ext cx="563410" cy="459282"/>
          </a:xfrm>
          <a:prstGeom prst="rect">
            <a:avLst/>
          </a:prstGeom>
          <a:noFill/>
          <a:ln>
            <a:noFill/>
          </a:ln>
        </p:spPr>
      </p:pic>
      <p:pic>
        <p:nvPicPr>
          <p:cNvPr id="1137" name="Google Shape;1137;p75"/>
          <p:cNvPicPr preferRelativeResize="0"/>
          <p:nvPr/>
        </p:nvPicPr>
        <p:blipFill rotWithShape="1">
          <a:blip r:embed="rId22">
            <a:alphaModFix/>
          </a:blip>
          <a:srcRect/>
          <a:stretch/>
        </p:blipFill>
        <p:spPr>
          <a:xfrm>
            <a:off x="10853416" y="3293371"/>
            <a:ext cx="613507" cy="452768"/>
          </a:xfrm>
          <a:prstGeom prst="rect">
            <a:avLst/>
          </a:prstGeom>
          <a:noFill/>
          <a:ln>
            <a:noFill/>
          </a:ln>
        </p:spPr>
      </p:pic>
      <p:pic>
        <p:nvPicPr>
          <p:cNvPr id="1138" name="Google Shape;1138;p75"/>
          <p:cNvPicPr preferRelativeResize="0"/>
          <p:nvPr/>
        </p:nvPicPr>
        <p:blipFill rotWithShape="1">
          <a:blip r:embed="rId23">
            <a:alphaModFix/>
          </a:blip>
          <a:srcRect/>
          <a:stretch/>
        </p:blipFill>
        <p:spPr>
          <a:xfrm>
            <a:off x="8682742" y="2511428"/>
            <a:ext cx="455643" cy="503942"/>
          </a:xfrm>
          <a:prstGeom prst="rect">
            <a:avLst/>
          </a:prstGeom>
          <a:noFill/>
          <a:ln>
            <a:noFill/>
          </a:ln>
        </p:spPr>
      </p:pic>
      <p:pic>
        <p:nvPicPr>
          <p:cNvPr id="1139" name="Google Shape;1139;p75"/>
          <p:cNvPicPr preferRelativeResize="0"/>
          <p:nvPr/>
        </p:nvPicPr>
        <p:blipFill rotWithShape="1">
          <a:blip r:embed="rId24">
            <a:alphaModFix/>
          </a:blip>
          <a:srcRect/>
          <a:stretch/>
        </p:blipFill>
        <p:spPr>
          <a:xfrm>
            <a:off x="4292383" y="2590000"/>
            <a:ext cx="1249041" cy="312260"/>
          </a:xfrm>
          <a:prstGeom prst="rect">
            <a:avLst/>
          </a:prstGeom>
          <a:noFill/>
          <a:ln>
            <a:noFill/>
          </a:ln>
        </p:spPr>
      </p:pic>
      <p:pic>
        <p:nvPicPr>
          <p:cNvPr id="1140" name="Google Shape;1140;p75"/>
          <p:cNvPicPr preferRelativeResize="0"/>
          <p:nvPr/>
        </p:nvPicPr>
        <p:blipFill rotWithShape="1">
          <a:blip r:embed="rId25">
            <a:alphaModFix/>
          </a:blip>
          <a:srcRect/>
          <a:stretch/>
        </p:blipFill>
        <p:spPr>
          <a:xfrm>
            <a:off x="5009522" y="1898782"/>
            <a:ext cx="742942" cy="212667"/>
          </a:xfrm>
          <a:prstGeom prst="rect">
            <a:avLst/>
          </a:prstGeom>
          <a:noFill/>
          <a:ln>
            <a:noFill/>
          </a:ln>
        </p:spPr>
      </p:pic>
      <p:pic>
        <p:nvPicPr>
          <p:cNvPr id="1141" name="Google Shape;1141;p75"/>
          <p:cNvPicPr preferRelativeResize="0"/>
          <p:nvPr/>
        </p:nvPicPr>
        <p:blipFill rotWithShape="1">
          <a:blip r:embed="rId26">
            <a:alphaModFix/>
          </a:blip>
          <a:srcRect/>
          <a:stretch/>
        </p:blipFill>
        <p:spPr>
          <a:xfrm>
            <a:off x="5923774" y="1631946"/>
            <a:ext cx="684458" cy="684458"/>
          </a:xfrm>
          <a:prstGeom prst="rect">
            <a:avLst/>
          </a:prstGeom>
          <a:noFill/>
          <a:ln>
            <a:noFill/>
          </a:ln>
        </p:spPr>
      </p:pic>
      <p:pic>
        <p:nvPicPr>
          <p:cNvPr id="1142" name="Google Shape;1142;p75"/>
          <p:cNvPicPr preferRelativeResize="0"/>
          <p:nvPr/>
        </p:nvPicPr>
        <p:blipFill rotWithShape="1">
          <a:blip r:embed="rId27">
            <a:alphaModFix/>
          </a:blip>
          <a:srcRect/>
          <a:stretch/>
        </p:blipFill>
        <p:spPr>
          <a:xfrm>
            <a:off x="6810797" y="1854753"/>
            <a:ext cx="1324639" cy="267872"/>
          </a:xfrm>
          <a:prstGeom prst="rect">
            <a:avLst/>
          </a:prstGeom>
          <a:noFill/>
          <a:ln>
            <a:noFill/>
          </a:ln>
        </p:spPr>
      </p:pic>
      <p:pic>
        <p:nvPicPr>
          <p:cNvPr id="1143" name="Google Shape;1143;p75"/>
          <p:cNvPicPr preferRelativeResize="0"/>
          <p:nvPr/>
        </p:nvPicPr>
        <p:blipFill rotWithShape="1">
          <a:blip r:embed="rId28">
            <a:alphaModFix/>
          </a:blip>
          <a:srcRect/>
          <a:stretch/>
        </p:blipFill>
        <p:spPr>
          <a:xfrm>
            <a:off x="8262529" y="1835502"/>
            <a:ext cx="1183895" cy="299894"/>
          </a:xfrm>
          <a:prstGeom prst="rect">
            <a:avLst/>
          </a:prstGeom>
          <a:noFill/>
          <a:ln>
            <a:noFill/>
          </a:ln>
        </p:spPr>
      </p:pic>
      <p:pic>
        <p:nvPicPr>
          <p:cNvPr id="1144" name="Google Shape;1144;p75"/>
          <p:cNvPicPr preferRelativeResize="0"/>
          <p:nvPr/>
        </p:nvPicPr>
        <p:blipFill rotWithShape="1">
          <a:blip r:embed="rId29">
            <a:alphaModFix/>
          </a:blip>
          <a:srcRect/>
          <a:stretch/>
        </p:blipFill>
        <p:spPr>
          <a:xfrm>
            <a:off x="10841103" y="1732027"/>
            <a:ext cx="539646" cy="469345"/>
          </a:xfrm>
          <a:prstGeom prst="rect">
            <a:avLst/>
          </a:prstGeom>
          <a:noFill/>
          <a:ln>
            <a:noFill/>
          </a:ln>
        </p:spPr>
      </p:pic>
      <p:pic>
        <p:nvPicPr>
          <p:cNvPr id="1145" name="Google Shape;1145;p75"/>
          <p:cNvPicPr preferRelativeResize="0"/>
          <p:nvPr/>
        </p:nvPicPr>
        <p:blipFill rotWithShape="1">
          <a:blip r:embed="rId30">
            <a:alphaModFix/>
          </a:blip>
          <a:srcRect/>
          <a:stretch/>
        </p:blipFill>
        <p:spPr>
          <a:xfrm>
            <a:off x="7551144" y="1028025"/>
            <a:ext cx="695389" cy="418972"/>
          </a:xfrm>
          <a:prstGeom prst="rect">
            <a:avLst/>
          </a:prstGeom>
          <a:noFill/>
          <a:ln>
            <a:noFill/>
          </a:ln>
        </p:spPr>
      </p:pic>
      <p:pic>
        <p:nvPicPr>
          <p:cNvPr id="1146" name="Google Shape;1146;p75"/>
          <p:cNvPicPr preferRelativeResize="0"/>
          <p:nvPr/>
        </p:nvPicPr>
        <p:blipFill rotWithShape="1">
          <a:blip r:embed="rId31">
            <a:alphaModFix/>
          </a:blip>
          <a:srcRect/>
          <a:stretch/>
        </p:blipFill>
        <p:spPr>
          <a:xfrm>
            <a:off x="5340202" y="1055970"/>
            <a:ext cx="1063437" cy="314007"/>
          </a:xfrm>
          <a:prstGeom prst="rect">
            <a:avLst/>
          </a:prstGeom>
          <a:noFill/>
          <a:ln>
            <a:noFill/>
          </a:ln>
        </p:spPr>
      </p:pic>
      <p:pic>
        <p:nvPicPr>
          <p:cNvPr id="1147" name="Google Shape;1147;p75"/>
          <p:cNvPicPr preferRelativeResize="0"/>
          <p:nvPr/>
        </p:nvPicPr>
        <p:blipFill rotWithShape="1">
          <a:blip r:embed="rId32">
            <a:alphaModFix/>
          </a:blip>
          <a:srcRect/>
          <a:stretch/>
        </p:blipFill>
        <p:spPr>
          <a:xfrm>
            <a:off x="4279952" y="977832"/>
            <a:ext cx="840557" cy="420279"/>
          </a:xfrm>
          <a:prstGeom prst="rect">
            <a:avLst/>
          </a:prstGeom>
          <a:noFill/>
          <a:ln>
            <a:noFill/>
          </a:ln>
        </p:spPr>
      </p:pic>
      <p:pic>
        <p:nvPicPr>
          <p:cNvPr id="1148" name="Google Shape;1148;p75"/>
          <p:cNvPicPr preferRelativeResize="0"/>
          <p:nvPr/>
        </p:nvPicPr>
        <p:blipFill rotWithShape="1">
          <a:blip r:embed="rId33">
            <a:alphaModFix/>
          </a:blip>
          <a:srcRect/>
          <a:stretch/>
        </p:blipFill>
        <p:spPr>
          <a:xfrm>
            <a:off x="8248616" y="957070"/>
            <a:ext cx="846905" cy="607231"/>
          </a:xfrm>
          <a:prstGeom prst="rect">
            <a:avLst/>
          </a:prstGeom>
          <a:noFill/>
          <a:ln>
            <a:noFill/>
          </a:ln>
        </p:spPr>
      </p:pic>
      <p:sp>
        <p:nvSpPr>
          <p:cNvPr id="1149" name="Google Shape;1149;p75"/>
          <p:cNvSpPr txBox="1">
            <a:spLocks noGrp="1"/>
          </p:cNvSpPr>
          <p:nvPr>
            <p:ph type="title"/>
          </p:nvPr>
        </p:nvSpPr>
        <p:spPr>
          <a:xfrm>
            <a:off x="1828801" y="317634"/>
            <a:ext cx="10363200" cy="543739"/>
          </a:xfrm>
          <a:prstGeom prst="rect">
            <a:avLst/>
          </a:prstGeom>
          <a:noFill/>
          <a:ln>
            <a:noFill/>
          </a:ln>
        </p:spPr>
        <p:txBody>
          <a:bodyPr spcFirstLastPara="1" wrap="square" lIns="91425" tIns="45700" rIns="91425" bIns="45700" anchor="t" anchorCtr="0">
            <a:noAutofit/>
          </a:bodyPr>
          <a:lstStyle/>
          <a:p>
            <a:pPr>
              <a:spcBef>
                <a:spcPct val="0"/>
              </a:spcBef>
              <a:buClr>
                <a:schemeClr val="accent1">
                  <a:lumMod val="60000"/>
                  <a:lumOff val="40000"/>
                </a:schemeClr>
              </a:buClr>
              <a:buSzPts val="3200"/>
            </a:pPr>
            <a:r>
              <a:rPr lang="en-US" sz="3200" dirty="0">
                <a:solidFill>
                  <a:srgbClr val="0085CA"/>
                </a:solidFill>
                <a:latin typeface="+mn-lt"/>
              </a:rPr>
              <a:t>You’re in Good Company</a:t>
            </a:r>
            <a:endParaRPr sz="3200" dirty="0">
              <a:solidFill>
                <a:srgbClr val="0085CA"/>
              </a:solidFill>
              <a:latin typeface="+mn-lt"/>
            </a:endParaRPr>
          </a:p>
        </p:txBody>
      </p:sp>
      <p:pic>
        <p:nvPicPr>
          <p:cNvPr id="1150" name="Google Shape;1150;p75"/>
          <p:cNvPicPr preferRelativeResize="0"/>
          <p:nvPr/>
        </p:nvPicPr>
        <p:blipFill rotWithShape="1">
          <a:blip r:embed="rId34">
            <a:alphaModFix/>
          </a:blip>
          <a:srcRect/>
          <a:stretch/>
        </p:blipFill>
        <p:spPr>
          <a:xfrm>
            <a:off x="9163316" y="4800562"/>
            <a:ext cx="1105437" cy="319540"/>
          </a:xfrm>
          <a:prstGeom prst="rect">
            <a:avLst/>
          </a:prstGeom>
          <a:noFill/>
          <a:ln>
            <a:noFill/>
          </a:ln>
        </p:spPr>
      </p:pic>
      <p:pic>
        <p:nvPicPr>
          <p:cNvPr id="1151" name="Google Shape;1151;p75"/>
          <p:cNvPicPr preferRelativeResize="0"/>
          <p:nvPr/>
        </p:nvPicPr>
        <p:blipFill rotWithShape="1">
          <a:blip r:embed="rId35" cstate="screen">
            <a:alphaModFix/>
            <a:extLst>
              <a:ext uri="{28A0092B-C50C-407E-A947-70E740481C1C}">
                <a14:useLocalDpi xmlns:a14="http://schemas.microsoft.com/office/drawing/2010/main"/>
              </a:ext>
            </a:extLst>
          </a:blip>
          <a:srcRect l="-3179"/>
          <a:stretch/>
        </p:blipFill>
        <p:spPr>
          <a:xfrm>
            <a:off x="9787808" y="3363262"/>
            <a:ext cx="822960" cy="365760"/>
          </a:xfrm>
          <a:prstGeom prst="rect">
            <a:avLst/>
          </a:prstGeom>
          <a:noFill/>
          <a:ln>
            <a:noFill/>
          </a:ln>
        </p:spPr>
      </p:pic>
      <p:pic>
        <p:nvPicPr>
          <p:cNvPr id="1152" name="Google Shape;1152;p75"/>
          <p:cNvPicPr preferRelativeResize="0"/>
          <p:nvPr/>
        </p:nvPicPr>
        <p:blipFill rotWithShape="1">
          <a:blip r:embed="rId36">
            <a:alphaModFix/>
          </a:blip>
          <a:srcRect/>
          <a:stretch/>
        </p:blipFill>
        <p:spPr>
          <a:xfrm>
            <a:off x="9334113" y="951419"/>
            <a:ext cx="525565" cy="525565"/>
          </a:xfrm>
          <a:prstGeom prst="rect">
            <a:avLst/>
          </a:prstGeom>
          <a:noFill/>
          <a:ln>
            <a:noFill/>
          </a:ln>
        </p:spPr>
      </p:pic>
      <p:pic>
        <p:nvPicPr>
          <p:cNvPr id="1153" name="Google Shape;1153;p75"/>
          <p:cNvPicPr preferRelativeResize="0"/>
          <p:nvPr/>
        </p:nvPicPr>
        <p:blipFill rotWithShape="1">
          <a:blip r:embed="rId37">
            <a:alphaModFix/>
          </a:blip>
          <a:srcRect/>
          <a:stretch/>
        </p:blipFill>
        <p:spPr>
          <a:xfrm>
            <a:off x="10096989" y="1112349"/>
            <a:ext cx="1282103" cy="260025"/>
          </a:xfrm>
          <a:prstGeom prst="rect">
            <a:avLst/>
          </a:prstGeom>
          <a:noFill/>
          <a:ln>
            <a:noFill/>
          </a:ln>
        </p:spPr>
      </p:pic>
      <p:pic>
        <p:nvPicPr>
          <p:cNvPr id="1154" name="Google Shape;1154;p75"/>
          <p:cNvPicPr preferRelativeResize="0"/>
          <p:nvPr/>
        </p:nvPicPr>
        <p:blipFill rotWithShape="1">
          <a:blip r:embed="rId38">
            <a:alphaModFix/>
          </a:blip>
          <a:srcRect/>
          <a:stretch/>
        </p:blipFill>
        <p:spPr>
          <a:xfrm>
            <a:off x="6688595" y="926432"/>
            <a:ext cx="558785" cy="558785"/>
          </a:xfrm>
          <a:prstGeom prst="rect">
            <a:avLst/>
          </a:prstGeom>
          <a:noFill/>
          <a:ln>
            <a:noFill/>
          </a:ln>
        </p:spPr>
      </p:pic>
      <p:pic>
        <p:nvPicPr>
          <p:cNvPr id="1155" name="Google Shape;1155;p75"/>
          <p:cNvPicPr preferRelativeResize="0"/>
          <p:nvPr/>
        </p:nvPicPr>
        <p:blipFill rotWithShape="1">
          <a:blip r:embed="rId39">
            <a:alphaModFix/>
          </a:blip>
          <a:srcRect/>
          <a:stretch/>
        </p:blipFill>
        <p:spPr>
          <a:xfrm>
            <a:off x="9257938" y="2548046"/>
            <a:ext cx="1179239" cy="327234"/>
          </a:xfrm>
          <a:prstGeom prst="rect">
            <a:avLst/>
          </a:prstGeom>
          <a:noFill/>
          <a:ln>
            <a:noFill/>
          </a:ln>
        </p:spPr>
      </p:pic>
      <p:pic>
        <p:nvPicPr>
          <p:cNvPr id="1156" name="Google Shape;1156;p75"/>
          <p:cNvPicPr preferRelativeResize="0"/>
          <p:nvPr/>
        </p:nvPicPr>
        <p:blipFill rotWithShape="1">
          <a:blip r:embed="rId40">
            <a:alphaModFix/>
          </a:blip>
          <a:srcRect/>
          <a:stretch/>
        </p:blipFill>
        <p:spPr>
          <a:xfrm>
            <a:off x="10089527" y="3822909"/>
            <a:ext cx="1428248" cy="856391"/>
          </a:xfrm>
          <a:prstGeom prst="rect">
            <a:avLst/>
          </a:prstGeom>
          <a:noFill/>
          <a:ln>
            <a:noFill/>
          </a:ln>
        </p:spPr>
      </p:pic>
      <p:pic>
        <p:nvPicPr>
          <p:cNvPr id="1157" name="Google Shape;1157;p75"/>
          <p:cNvPicPr preferRelativeResize="0"/>
          <p:nvPr/>
        </p:nvPicPr>
        <p:blipFill rotWithShape="1">
          <a:blip r:embed="rId41">
            <a:alphaModFix/>
          </a:blip>
          <a:srcRect/>
          <a:stretch/>
        </p:blipFill>
        <p:spPr>
          <a:xfrm>
            <a:off x="10452296" y="2477800"/>
            <a:ext cx="1231603" cy="492641"/>
          </a:xfrm>
          <a:prstGeom prst="rect">
            <a:avLst/>
          </a:prstGeom>
          <a:noFill/>
          <a:ln>
            <a:noFill/>
          </a:ln>
        </p:spPr>
      </p:pic>
      <p:pic>
        <p:nvPicPr>
          <p:cNvPr id="1158" name="Google Shape;1158;p75"/>
          <p:cNvPicPr preferRelativeResize="0"/>
          <p:nvPr/>
        </p:nvPicPr>
        <p:blipFill rotWithShape="1">
          <a:blip r:embed="rId42">
            <a:alphaModFix/>
          </a:blip>
          <a:srcRect/>
          <a:stretch/>
        </p:blipFill>
        <p:spPr>
          <a:xfrm>
            <a:off x="5724366" y="2431102"/>
            <a:ext cx="547298" cy="547298"/>
          </a:xfrm>
          <a:prstGeom prst="rect">
            <a:avLst/>
          </a:prstGeom>
          <a:noFill/>
          <a:ln>
            <a:noFill/>
          </a:ln>
        </p:spPr>
      </p:pic>
      <p:pic>
        <p:nvPicPr>
          <p:cNvPr id="1159" name="Google Shape;1159;p75"/>
          <p:cNvPicPr preferRelativeResize="0"/>
          <p:nvPr/>
        </p:nvPicPr>
        <p:blipFill rotWithShape="1">
          <a:blip r:embed="rId43">
            <a:alphaModFix/>
          </a:blip>
          <a:srcRect/>
          <a:stretch/>
        </p:blipFill>
        <p:spPr>
          <a:xfrm>
            <a:off x="4308136" y="1740004"/>
            <a:ext cx="481064" cy="481064"/>
          </a:xfrm>
          <a:prstGeom prst="rect">
            <a:avLst/>
          </a:prstGeom>
          <a:noFill/>
          <a:ln>
            <a:noFill/>
          </a:ln>
        </p:spPr>
      </p:pic>
      <p:pic>
        <p:nvPicPr>
          <p:cNvPr id="1160" name="Google Shape;1160;p75"/>
          <p:cNvPicPr preferRelativeResize="0"/>
          <p:nvPr/>
        </p:nvPicPr>
        <p:blipFill rotWithShape="1">
          <a:blip r:embed="rId44">
            <a:alphaModFix/>
          </a:blip>
          <a:srcRect/>
          <a:stretch/>
        </p:blipFill>
        <p:spPr>
          <a:xfrm>
            <a:off x="7447147" y="3081281"/>
            <a:ext cx="822460" cy="822460"/>
          </a:xfrm>
          <a:prstGeom prst="rect">
            <a:avLst/>
          </a:prstGeom>
          <a:noFill/>
          <a:ln>
            <a:noFill/>
          </a:ln>
        </p:spPr>
      </p:pic>
      <p:pic>
        <p:nvPicPr>
          <p:cNvPr id="1161" name="Google Shape;1161;p75"/>
          <p:cNvPicPr preferRelativeResize="0"/>
          <p:nvPr/>
        </p:nvPicPr>
        <p:blipFill rotWithShape="1">
          <a:blip r:embed="rId45">
            <a:alphaModFix/>
          </a:blip>
          <a:srcRect/>
          <a:stretch/>
        </p:blipFill>
        <p:spPr>
          <a:xfrm>
            <a:off x="6469692" y="2454276"/>
            <a:ext cx="518939" cy="525920"/>
          </a:xfrm>
          <a:prstGeom prst="rect">
            <a:avLst/>
          </a:prstGeom>
          <a:noFill/>
          <a:ln>
            <a:noFill/>
          </a:ln>
        </p:spPr>
      </p:pic>
      <p:pic>
        <p:nvPicPr>
          <p:cNvPr id="1162" name="Google Shape;1162;p75"/>
          <p:cNvPicPr preferRelativeResize="0"/>
          <p:nvPr/>
        </p:nvPicPr>
        <p:blipFill rotWithShape="1">
          <a:blip r:embed="rId46">
            <a:alphaModFix/>
          </a:blip>
          <a:srcRect/>
          <a:stretch/>
        </p:blipFill>
        <p:spPr>
          <a:xfrm>
            <a:off x="9554031" y="1855811"/>
            <a:ext cx="1064709" cy="262451"/>
          </a:xfrm>
          <a:prstGeom prst="rect">
            <a:avLst/>
          </a:prstGeom>
          <a:noFill/>
          <a:ln>
            <a:noFill/>
          </a:ln>
        </p:spPr>
      </p:pic>
      <p:pic>
        <p:nvPicPr>
          <p:cNvPr id="1163" name="Google Shape;1163;p75"/>
          <p:cNvPicPr preferRelativeResize="0"/>
          <p:nvPr/>
        </p:nvPicPr>
        <p:blipFill rotWithShape="1">
          <a:blip r:embed="rId47">
            <a:alphaModFix/>
          </a:blip>
          <a:srcRect/>
          <a:stretch/>
        </p:blipFill>
        <p:spPr>
          <a:xfrm>
            <a:off x="7176752" y="2545451"/>
            <a:ext cx="717405" cy="411073"/>
          </a:xfrm>
          <a:prstGeom prst="rect">
            <a:avLst/>
          </a:prstGeom>
          <a:noFill/>
          <a:ln>
            <a:noFill/>
          </a:ln>
        </p:spPr>
      </p:pic>
      <p:sp>
        <p:nvSpPr>
          <p:cNvPr id="1165" name="Google Shape;1165;p75"/>
          <p:cNvSpPr txBox="1"/>
          <p:nvPr/>
        </p:nvSpPr>
        <p:spPr>
          <a:xfrm>
            <a:off x="2077030" y="1692299"/>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Telecom, Media and Entertainment</a:t>
            </a:r>
            <a:endParaRPr/>
          </a:p>
        </p:txBody>
      </p:sp>
      <p:sp>
        <p:nvSpPr>
          <p:cNvPr id="1166" name="Google Shape;1166;p75"/>
          <p:cNvSpPr txBox="1"/>
          <p:nvPr/>
        </p:nvSpPr>
        <p:spPr>
          <a:xfrm>
            <a:off x="2061730" y="2429590"/>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Retail and Consumer Goods</a:t>
            </a:r>
            <a:endParaRPr/>
          </a:p>
        </p:txBody>
      </p:sp>
      <p:sp>
        <p:nvSpPr>
          <p:cNvPr id="1167" name="Google Shape;1167;p75"/>
          <p:cNvSpPr txBox="1"/>
          <p:nvPr/>
        </p:nvSpPr>
        <p:spPr>
          <a:xfrm>
            <a:off x="2046001" y="3184810"/>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Industrial and </a:t>
            </a:r>
            <a:br>
              <a:rPr lang="en-US" sz="1400">
                <a:solidFill>
                  <a:srgbClr val="7F7F7F"/>
                </a:solidFill>
                <a:latin typeface="Calibri"/>
                <a:ea typeface="Calibri"/>
                <a:cs typeface="Calibri"/>
                <a:sym typeface="Calibri"/>
              </a:rPr>
            </a:br>
            <a:r>
              <a:rPr lang="en-US" sz="1400">
                <a:solidFill>
                  <a:srgbClr val="7F7F7F"/>
                </a:solidFill>
                <a:latin typeface="Calibri"/>
                <a:ea typeface="Calibri"/>
                <a:cs typeface="Calibri"/>
                <a:sym typeface="Calibri"/>
              </a:rPr>
              <a:t>High-Tech</a:t>
            </a:r>
            <a:endParaRPr/>
          </a:p>
        </p:txBody>
      </p:sp>
      <p:sp>
        <p:nvSpPr>
          <p:cNvPr id="1168" name="Google Shape;1168;p75"/>
          <p:cNvSpPr txBox="1"/>
          <p:nvPr/>
        </p:nvSpPr>
        <p:spPr>
          <a:xfrm>
            <a:off x="2057775" y="3940030"/>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Energy</a:t>
            </a:r>
            <a:endParaRPr/>
          </a:p>
        </p:txBody>
      </p:sp>
      <p:sp>
        <p:nvSpPr>
          <p:cNvPr id="1169" name="Google Shape;1169;p75"/>
          <p:cNvSpPr txBox="1"/>
          <p:nvPr/>
        </p:nvSpPr>
        <p:spPr>
          <a:xfrm>
            <a:off x="2042475" y="4677321"/>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Health Care and Life Sciences</a:t>
            </a:r>
            <a:endParaRPr/>
          </a:p>
        </p:txBody>
      </p:sp>
      <p:sp>
        <p:nvSpPr>
          <p:cNvPr id="1170" name="Google Shape;1170;p75"/>
          <p:cNvSpPr txBox="1"/>
          <p:nvPr/>
        </p:nvSpPr>
        <p:spPr>
          <a:xfrm>
            <a:off x="2054741" y="5354180"/>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Services</a:t>
            </a:r>
            <a:endParaRPr/>
          </a:p>
        </p:txBody>
      </p:sp>
      <p:cxnSp>
        <p:nvCxnSpPr>
          <p:cNvPr id="1171" name="Google Shape;1171;p75"/>
          <p:cNvCxnSpPr/>
          <p:nvPr/>
        </p:nvCxnSpPr>
        <p:spPr>
          <a:xfrm>
            <a:off x="2132498" y="5927728"/>
            <a:ext cx="9372600" cy="0"/>
          </a:xfrm>
          <a:prstGeom prst="straightConnector1">
            <a:avLst/>
          </a:prstGeom>
          <a:noFill/>
          <a:ln w="19050" cap="rnd" cmpd="sng">
            <a:solidFill>
              <a:schemeClr val="accent2"/>
            </a:solidFill>
            <a:prstDash val="dot"/>
            <a:round/>
            <a:headEnd type="none" w="sm" len="sm"/>
            <a:tailEnd type="none" w="sm" len="sm"/>
          </a:ln>
        </p:spPr>
      </p:cxnSp>
      <p:sp>
        <p:nvSpPr>
          <p:cNvPr id="1172" name="Google Shape;1172;p75"/>
          <p:cNvSpPr txBox="1"/>
          <p:nvPr/>
        </p:nvSpPr>
        <p:spPr>
          <a:xfrm>
            <a:off x="2077030" y="5944332"/>
            <a:ext cx="2018458" cy="571405"/>
          </a:xfrm>
          <a:prstGeom prst="rect">
            <a:avLst/>
          </a:prstGeom>
          <a:noFill/>
          <a:ln>
            <a:noFill/>
          </a:ln>
        </p:spPr>
        <p:txBody>
          <a:bodyPr spcFirstLastPara="1" wrap="square" lIns="91425" tIns="45700" rIns="91425" bIns="45700" anchor="ctr" anchorCtr="0">
            <a:noAutofit/>
          </a:bodyPr>
          <a:lstStyle/>
          <a:p>
            <a:pPr marL="0" marR="0" lvl="0" indent="0" algn="l" rtl="0">
              <a:lnSpc>
                <a:spcPct val="132857"/>
              </a:lnSpc>
              <a:spcBef>
                <a:spcPts val="0"/>
              </a:spcBef>
              <a:spcAft>
                <a:spcPts val="0"/>
              </a:spcAft>
              <a:buClr>
                <a:srgbClr val="7F7F7F"/>
              </a:buClr>
              <a:buSzPts val="1400"/>
              <a:buFont typeface="Calibri"/>
              <a:buNone/>
            </a:pPr>
            <a:r>
              <a:rPr lang="en-US" sz="1400">
                <a:solidFill>
                  <a:srgbClr val="7F7F7F"/>
                </a:solidFill>
                <a:latin typeface="Calibri"/>
                <a:ea typeface="Calibri"/>
                <a:cs typeface="Calibri"/>
                <a:sym typeface="Calibri"/>
              </a:rPr>
              <a:t>Federal / Public Sector</a:t>
            </a:r>
            <a:endParaRPr/>
          </a:p>
        </p:txBody>
      </p:sp>
      <p:pic>
        <p:nvPicPr>
          <p:cNvPr id="1173" name="Google Shape;1173;p75"/>
          <p:cNvPicPr preferRelativeResize="0"/>
          <p:nvPr/>
        </p:nvPicPr>
        <p:blipFill rotWithShape="1">
          <a:blip r:embed="rId48" cstate="screen">
            <a:alphaModFix/>
            <a:extLst>
              <a:ext uri="{28A0092B-C50C-407E-A947-70E740481C1C}">
                <a14:useLocalDpi xmlns:a14="http://schemas.microsoft.com/office/drawing/2010/main"/>
              </a:ext>
            </a:extLst>
          </a:blip>
          <a:srcRect/>
          <a:stretch/>
        </p:blipFill>
        <p:spPr>
          <a:xfrm>
            <a:off x="9556436" y="6108490"/>
            <a:ext cx="543089" cy="458510"/>
          </a:xfrm>
          <a:prstGeom prst="rect">
            <a:avLst/>
          </a:prstGeom>
          <a:noFill/>
          <a:ln>
            <a:noFill/>
          </a:ln>
        </p:spPr>
      </p:pic>
      <p:pic>
        <p:nvPicPr>
          <p:cNvPr id="1174" name="Google Shape;1174;p75"/>
          <p:cNvPicPr preferRelativeResize="0"/>
          <p:nvPr/>
        </p:nvPicPr>
        <p:blipFill rotWithShape="1">
          <a:blip r:embed="rId49" cstate="screen">
            <a:alphaModFix/>
            <a:extLst>
              <a:ext uri="{28A0092B-C50C-407E-A947-70E740481C1C}">
                <a14:useLocalDpi xmlns:a14="http://schemas.microsoft.com/office/drawing/2010/main"/>
              </a:ext>
            </a:extLst>
          </a:blip>
          <a:srcRect/>
          <a:stretch/>
        </p:blipFill>
        <p:spPr>
          <a:xfrm>
            <a:off x="4279952" y="6099285"/>
            <a:ext cx="561673" cy="441790"/>
          </a:xfrm>
          <a:prstGeom prst="rect">
            <a:avLst/>
          </a:prstGeom>
          <a:noFill/>
          <a:ln>
            <a:noFill/>
          </a:ln>
        </p:spPr>
      </p:pic>
      <p:pic>
        <p:nvPicPr>
          <p:cNvPr id="1175" name="Google Shape;1175;p75"/>
          <p:cNvPicPr preferRelativeResize="0"/>
          <p:nvPr/>
        </p:nvPicPr>
        <p:blipFill rotWithShape="1">
          <a:blip r:embed="rId50" cstate="screen">
            <a:alphaModFix/>
            <a:extLst>
              <a:ext uri="{28A0092B-C50C-407E-A947-70E740481C1C}">
                <a14:useLocalDpi xmlns:a14="http://schemas.microsoft.com/office/drawing/2010/main"/>
              </a:ext>
            </a:extLst>
          </a:blip>
          <a:srcRect/>
          <a:stretch/>
        </p:blipFill>
        <p:spPr>
          <a:xfrm>
            <a:off x="5212926" y="6083563"/>
            <a:ext cx="500799" cy="500799"/>
          </a:xfrm>
          <a:prstGeom prst="rect">
            <a:avLst/>
          </a:prstGeom>
          <a:noFill/>
          <a:ln>
            <a:noFill/>
          </a:ln>
        </p:spPr>
      </p:pic>
      <p:pic>
        <p:nvPicPr>
          <p:cNvPr id="1176" name="Google Shape;1176;p75"/>
          <p:cNvPicPr preferRelativeResize="0"/>
          <p:nvPr/>
        </p:nvPicPr>
        <p:blipFill rotWithShape="1">
          <a:blip r:embed="rId51" cstate="screen">
            <a:alphaModFix/>
            <a:extLst>
              <a:ext uri="{28A0092B-C50C-407E-A947-70E740481C1C}">
                <a14:useLocalDpi xmlns:a14="http://schemas.microsoft.com/office/drawing/2010/main"/>
              </a:ext>
            </a:extLst>
          </a:blip>
          <a:srcRect/>
          <a:stretch/>
        </p:blipFill>
        <p:spPr>
          <a:xfrm>
            <a:off x="10470824" y="6224865"/>
            <a:ext cx="920819" cy="218194"/>
          </a:xfrm>
          <a:prstGeom prst="rect">
            <a:avLst/>
          </a:prstGeom>
          <a:noFill/>
          <a:ln>
            <a:noFill/>
          </a:ln>
        </p:spPr>
      </p:pic>
      <p:pic>
        <p:nvPicPr>
          <p:cNvPr id="1177" name="Google Shape;1177;p75"/>
          <p:cNvPicPr preferRelativeResize="0"/>
          <p:nvPr/>
        </p:nvPicPr>
        <p:blipFill rotWithShape="1">
          <a:blip r:embed="rId52" cstate="screen">
            <a:alphaModFix/>
            <a:extLst>
              <a:ext uri="{28A0092B-C50C-407E-A947-70E740481C1C}">
                <a14:useLocalDpi xmlns:a14="http://schemas.microsoft.com/office/drawing/2010/main"/>
              </a:ext>
            </a:extLst>
          </a:blip>
          <a:srcRect/>
          <a:stretch/>
        </p:blipFill>
        <p:spPr>
          <a:xfrm>
            <a:off x="8709341" y="6095139"/>
            <a:ext cx="475794" cy="477918"/>
          </a:xfrm>
          <a:prstGeom prst="rect">
            <a:avLst/>
          </a:prstGeom>
          <a:noFill/>
          <a:ln>
            <a:noFill/>
          </a:ln>
        </p:spPr>
      </p:pic>
      <p:pic>
        <p:nvPicPr>
          <p:cNvPr id="1178" name="Google Shape;1178;p75"/>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7810531" y="6060881"/>
            <a:ext cx="527509" cy="474090"/>
          </a:xfrm>
          <a:prstGeom prst="rect">
            <a:avLst/>
          </a:prstGeom>
          <a:noFill/>
          <a:ln>
            <a:noFill/>
          </a:ln>
        </p:spPr>
      </p:pic>
      <p:pic>
        <p:nvPicPr>
          <p:cNvPr id="1179" name="Google Shape;1179;p75"/>
          <p:cNvPicPr preferRelativeResize="0"/>
          <p:nvPr/>
        </p:nvPicPr>
        <p:blipFill rotWithShape="1">
          <a:blip r:embed="rId54" cstate="screen">
            <a:alphaModFix/>
            <a:extLst>
              <a:ext uri="{28A0092B-C50C-407E-A947-70E740481C1C}">
                <a14:useLocalDpi xmlns:a14="http://schemas.microsoft.com/office/drawing/2010/main"/>
              </a:ext>
            </a:extLst>
          </a:blip>
          <a:srcRect/>
          <a:stretch/>
        </p:blipFill>
        <p:spPr>
          <a:xfrm>
            <a:off x="6085026" y="6083563"/>
            <a:ext cx="470084" cy="470084"/>
          </a:xfrm>
          <a:prstGeom prst="rect">
            <a:avLst/>
          </a:prstGeom>
          <a:noFill/>
          <a:ln>
            <a:noFill/>
          </a:ln>
        </p:spPr>
      </p:pic>
      <p:pic>
        <p:nvPicPr>
          <p:cNvPr id="1180" name="Google Shape;1180;p75"/>
          <p:cNvPicPr preferRelativeResize="0"/>
          <p:nvPr/>
        </p:nvPicPr>
        <p:blipFill rotWithShape="1">
          <a:blip r:embed="rId55" cstate="screen">
            <a:alphaModFix/>
            <a:extLst>
              <a:ext uri="{28A0092B-C50C-407E-A947-70E740481C1C}">
                <a14:useLocalDpi xmlns:a14="http://schemas.microsoft.com/office/drawing/2010/main"/>
              </a:ext>
            </a:extLst>
          </a:blip>
          <a:srcRect/>
          <a:stretch/>
        </p:blipFill>
        <p:spPr>
          <a:xfrm>
            <a:off x="6926411" y="6060881"/>
            <a:ext cx="512819" cy="512819"/>
          </a:xfrm>
          <a:prstGeom prst="rect">
            <a:avLst/>
          </a:prstGeom>
          <a:noFill/>
          <a:ln>
            <a:noFill/>
          </a:ln>
        </p:spPr>
      </p:pic>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28801" y="317634"/>
            <a:ext cx="10363200" cy="543739"/>
          </a:xfrm>
        </p:spPr>
        <p:txBody>
          <a:bodyPr/>
          <a:lstStyle/>
          <a:p>
            <a:r>
              <a:rPr lang="en-US" dirty="0"/>
              <a:t>Broad </a:t>
            </a:r>
            <a:r>
              <a:rPr lang="en-US" dirty="0">
                <a:latin typeface="+mn-lt"/>
                <a:cs typeface="Calibri"/>
                <a:sym typeface="Calibri"/>
              </a:rPr>
              <a:t>and Diverse Use Cases for </a:t>
            </a:r>
            <a:r>
              <a:rPr lang="en-US" dirty="0" err="1">
                <a:latin typeface="+mn-lt"/>
                <a:cs typeface="Calibri"/>
                <a:sym typeface="Calibri"/>
              </a:rPr>
              <a:t>UiPath</a:t>
            </a:r>
            <a:r>
              <a:rPr lang="en-US" dirty="0">
                <a:latin typeface="+mn-lt"/>
                <a:cs typeface="Calibri"/>
                <a:sym typeface="Calibri"/>
              </a:rPr>
              <a:t> Robots</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83384" y="1454150"/>
            <a:ext cx="1953146" cy="379567"/>
          </a:xfrm>
          <a:prstGeom prst="rect">
            <a:avLst/>
          </a:prstGeom>
        </p:spPr>
      </p:pic>
      <p:sp>
        <p:nvSpPr>
          <p:cNvPr id="26" name="Text Placeholder 2"/>
          <p:cNvSpPr txBox="1">
            <a:spLocks/>
          </p:cNvSpPr>
          <p:nvPr/>
        </p:nvSpPr>
        <p:spPr>
          <a:xfrm>
            <a:off x="5313204" y="2303767"/>
            <a:ext cx="2966710" cy="145014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a:solidFill>
                  <a:schemeClr val="bg1">
                    <a:lumMod val="50000"/>
                  </a:schemeClr>
                </a:solidFill>
                <a:ea typeface="Calibri" charset="0"/>
                <a:cs typeface="Calibri"/>
              </a:rPr>
              <a:t>Global RPA Shared Services Multi-National Global Insurance Leader</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Center</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25 Entities </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Worldwide Live </a:t>
            </a:r>
          </a:p>
        </p:txBody>
      </p:sp>
      <p:sp>
        <p:nvSpPr>
          <p:cNvPr id="21" name="Text Placeholder 2"/>
          <p:cNvSpPr txBox="1">
            <a:spLocks/>
          </p:cNvSpPr>
          <p:nvPr/>
        </p:nvSpPr>
        <p:spPr>
          <a:xfrm>
            <a:off x="8383317" y="2324920"/>
            <a:ext cx="3071402" cy="11280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a:solidFill>
                  <a:schemeClr val="bg1">
                    <a:lumMod val="50000"/>
                  </a:schemeClr>
                </a:solidFill>
                <a:ea typeface="Calibri" charset="0"/>
                <a:cs typeface="Calibri"/>
              </a:rPr>
              <a:t>Consumer Credit Reporting Agency</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“RPA was not a Cost Play”</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3x Quality, Speed of Business, Compliance</a:t>
            </a:r>
          </a:p>
        </p:txBody>
      </p:sp>
      <p:sp>
        <p:nvSpPr>
          <p:cNvPr id="31" name="Text Placeholder 2"/>
          <p:cNvSpPr txBox="1">
            <a:spLocks/>
          </p:cNvSpPr>
          <p:nvPr/>
        </p:nvSpPr>
        <p:spPr>
          <a:xfrm>
            <a:off x="2100523" y="2324573"/>
            <a:ext cx="3039960" cy="151579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a:solidFill>
                  <a:schemeClr val="bg1">
                    <a:lumMod val="50000"/>
                  </a:schemeClr>
                </a:solidFill>
                <a:ea typeface="Calibri" charset="0"/>
                <a:cs typeface="Calibri"/>
              </a:rPr>
              <a:t>Fortune 1 and World’s Largest Company</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Top robot performs the work of 160+ FTEs</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Created 350,000 </a:t>
            </a:r>
            <a:br>
              <a:rPr lang="en-US" sz="1400">
                <a:solidFill>
                  <a:schemeClr val="bg1">
                    <a:lumMod val="50000"/>
                  </a:schemeClr>
                </a:solidFill>
                <a:ea typeface="Calibri" charset="0"/>
                <a:cs typeface="Calibri"/>
              </a:rPr>
            </a:br>
            <a:r>
              <a:rPr lang="en-US" sz="1400">
                <a:solidFill>
                  <a:schemeClr val="bg1">
                    <a:lumMod val="50000"/>
                  </a:schemeClr>
                </a:solidFill>
                <a:ea typeface="Calibri" charset="0"/>
                <a:cs typeface="Calibri"/>
              </a:rPr>
              <a:t>hours annualized</a:t>
            </a:r>
          </a:p>
        </p:txBody>
      </p:sp>
      <p:pic>
        <p:nvPicPr>
          <p:cNvPr id="30" name="Picture 29">
            <a:extLst>
              <a:ext uri="{FF2B5EF4-FFF2-40B4-BE49-F238E27FC236}">
                <a16:creationId xmlns:a16="http://schemas.microsoft.com/office/drawing/2014/main" id="{E1D77A75-6640-D440-89D0-8AE181C77E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1413" y="1328072"/>
            <a:ext cx="631092" cy="631723"/>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98371" y="1306970"/>
            <a:ext cx="2311400" cy="673926"/>
          </a:xfrm>
          <a:prstGeom prst="rect">
            <a:avLst/>
          </a:prstGeom>
        </p:spPr>
      </p:pic>
      <p:sp>
        <p:nvSpPr>
          <p:cNvPr id="9" name="Text Placeholder 2"/>
          <p:cNvSpPr txBox="1">
            <a:spLocks/>
          </p:cNvSpPr>
          <p:nvPr/>
        </p:nvSpPr>
        <p:spPr>
          <a:xfrm>
            <a:off x="8383317" y="4985895"/>
            <a:ext cx="2940968" cy="112800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dirty="0">
                <a:solidFill>
                  <a:schemeClr val="bg1">
                    <a:lumMod val="50000"/>
                  </a:schemeClr>
                </a:solidFill>
                <a:ea typeface="Calibri" charset="0"/>
                <a:cs typeface="Calibri"/>
              </a:rPr>
              <a:t>Technology System Integrator</a:t>
            </a:r>
          </a:p>
          <a:p>
            <a:pPr marL="285750" lvl="1" indent="-285750">
              <a:spcBef>
                <a:spcPts val="1000"/>
              </a:spcBef>
              <a:buClr>
                <a:srgbClr val="FF6900"/>
              </a:buClr>
              <a:buSzPct val="89000"/>
              <a:buFont typeface="Arial"/>
              <a:buChar char="•"/>
            </a:pPr>
            <a:r>
              <a:rPr lang="en-US" sz="1400" dirty="0">
                <a:solidFill>
                  <a:schemeClr val="bg1">
                    <a:lumMod val="50000"/>
                  </a:schemeClr>
                </a:solidFill>
                <a:ea typeface="Calibri" charset="0"/>
                <a:cs typeface="Calibri"/>
              </a:rPr>
              <a:t>HR Robots to speed New Hire On-Boarding</a:t>
            </a:r>
          </a:p>
          <a:p>
            <a:pPr marL="285750" lvl="1" indent="-285750">
              <a:spcBef>
                <a:spcPts val="1000"/>
              </a:spcBef>
              <a:buClr>
                <a:srgbClr val="FF6900"/>
              </a:buClr>
              <a:buSzPct val="89000"/>
              <a:buFont typeface="Arial"/>
              <a:buChar char="•"/>
            </a:pPr>
            <a:r>
              <a:rPr lang="en-US" sz="1400" dirty="0">
                <a:solidFill>
                  <a:schemeClr val="bg1">
                    <a:lumMod val="50000"/>
                  </a:schemeClr>
                </a:solidFill>
                <a:ea typeface="Calibri" charset="0"/>
                <a:cs typeface="Calibri"/>
              </a:rPr>
              <a:t>80% faster</a:t>
            </a:r>
          </a:p>
        </p:txBody>
      </p:sp>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07184" y="4181578"/>
            <a:ext cx="2231799" cy="436596"/>
          </a:xfrm>
          <a:prstGeom prst="rect">
            <a:avLst/>
          </a:prstGeom>
        </p:spPr>
      </p:pic>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54280" y="4242961"/>
            <a:ext cx="1621460" cy="313831"/>
          </a:xfrm>
          <a:prstGeom prst="rect">
            <a:avLst/>
          </a:prstGeom>
        </p:spPr>
      </p:pic>
      <p:sp>
        <p:nvSpPr>
          <p:cNvPr id="20" name="Text Placeholder 2"/>
          <p:cNvSpPr txBox="1">
            <a:spLocks/>
          </p:cNvSpPr>
          <p:nvPr/>
        </p:nvSpPr>
        <p:spPr>
          <a:xfrm>
            <a:off x="5313204" y="4985895"/>
            <a:ext cx="3039960" cy="13219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a:solidFill>
                  <a:schemeClr val="bg1">
                    <a:lumMod val="50000"/>
                  </a:schemeClr>
                </a:solidFill>
                <a:ea typeface="Calibri" charset="0"/>
                <a:cs typeface="Calibri"/>
              </a:rPr>
              <a:t>Largest Insurance Company </a:t>
            </a:r>
            <a:br>
              <a:rPr lang="en-US" sz="1400" b="1">
                <a:solidFill>
                  <a:schemeClr val="bg1">
                    <a:lumMod val="50000"/>
                  </a:schemeClr>
                </a:solidFill>
                <a:ea typeface="Calibri" charset="0"/>
                <a:cs typeface="Calibri"/>
              </a:rPr>
            </a:br>
            <a:r>
              <a:rPr lang="en-US" sz="1400" b="1">
                <a:solidFill>
                  <a:schemeClr val="bg1">
                    <a:lumMod val="50000"/>
                  </a:schemeClr>
                </a:solidFill>
                <a:ea typeface="Calibri" charset="0"/>
                <a:cs typeface="Calibri"/>
              </a:rPr>
              <a:t>in Italy</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Established RPA </a:t>
            </a:r>
            <a:br>
              <a:rPr lang="en-US" sz="1400">
                <a:solidFill>
                  <a:schemeClr val="bg1">
                    <a:lumMod val="50000"/>
                  </a:schemeClr>
                </a:solidFill>
                <a:ea typeface="Calibri" charset="0"/>
                <a:cs typeface="Calibri"/>
              </a:rPr>
            </a:br>
            <a:r>
              <a:rPr lang="en-US" sz="1400">
                <a:solidFill>
                  <a:schemeClr val="bg1">
                    <a:lumMod val="50000"/>
                  </a:schemeClr>
                </a:solidFill>
                <a:ea typeface="Calibri" charset="0"/>
                <a:cs typeface="Calibri"/>
              </a:rPr>
              <a:t>Center-of-Excellence </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12 business units enabled</a:t>
            </a: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87271" y="4140874"/>
            <a:ext cx="1785640" cy="518005"/>
          </a:xfrm>
          <a:prstGeom prst="rect">
            <a:avLst/>
          </a:prstGeom>
        </p:spPr>
      </p:pic>
      <p:sp>
        <p:nvSpPr>
          <p:cNvPr id="33" name="Text Placeholder 2"/>
          <p:cNvSpPr txBox="1">
            <a:spLocks/>
          </p:cNvSpPr>
          <p:nvPr/>
        </p:nvSpPr>
        <p:spPr>
          <a:xfrm>
            <a:off x="2100523" y="4960520"/>
            <a:ext cx="3053912" cy="151579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rgbClr val="FF6900"/>
              </a:buClr>
              <a:buSzPct val="89000"/>
              <a:buNone/>
            </a:pPr>
            <a:r>
              <a:rPr lang="en-US" sz="1400" b="1">
                <a:solidFill>
                  <a:schemeClr val="bg1">
                    <a:lumMod val="50000"/>
                  </a:schemeClr>
                </a:solidFill>
                <a:ea typeface="Calibri" charset="0"/>
                <a:cs typeface="Calibri"/>
              </a:rPr>
              <a:t>Largest Credit Union in Florida with $8.5 Billion in Assets</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Deploys robots to speed lending after Catastrophes</a:t>
            </a:r>
          </a:p>
          <a:p>
            <a:pPr marL="285750" lvl="1" indent="-285750">
              <a:spcBef>
                <a:spcPts val="1000"/>
              </a:spcBef>
              <a:buClr>
                <a:srgbClr val="FF6900"/>
              </a:buClr>
              <a:buSzPct val="89000"/>
              <a:buFont typeface="Arial"/>
              <a:buChar char="•"/>
            </a:pPr>
            <a:r>
              <a:rPr lang="en-US" sz="1400">
                <a:solidFill>
                  <a:schemeClr val="bg1">
                    <a:lumMod val="50000"/>
                  </a:schemeClr>
                </a:solidFill>
                <a:ea typeface="Calibri" charset="0"/>
                <a:cs typeface="Calibri"/>
              </a:rPr>
              <a:t>11x higher lending following Hurricane Irma</a:t>
            </a:r>
          </a:p>
        </p:txBody>
      </p:sp>
      <p:cxnSp>
        <p:nvCxnSpPr>
          <p:cNvPr id="48" name="Straight Connector 47"/>
          <p:cNvCxnSpPr/>
          <p:nvPr/>
        </p:nvCxnSpPr>
        <p:spPr>
          <a:xfrm flipH="1">
            <a:off x="8477093" y="219187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H="1">
            <a:off x="5327493" y="219187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H="1">
            <a:off x="2177893" y="219187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flipH="1">
            <a:off x="8477093" y="486465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H="1">
            <a:off x="5378293" y="486465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2177893" y="486465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5636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0713A4F-2A36-4960-98A0-40B2BCA019F8}"/>
              </a:ext>
            </a:extLst>
          </p:cNvPr>
          <p:cNvSpPr txBox="1">
            <a:spLocks/>
          </p:cNvSpPr>
          <p:nvPr/>
        </p:nvSpPr>
        <p:spPr>
          <a:xfrm>
            <a:off x="1828800" y="312526"/>
            <a:ext cx="8843737" cy="822325"/>
          </a:xfrm>
          <a:prstGeom prst="rect">
            <a:avLst/>
          </a:prstGeom>
        </p:spPr>
        <p:txBody>
          <a:bodyPr vert="horz" lIns="91440" tIns="45720" rIns="91440" bIns="45720" rtlCol="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kern="1200">
                <a:solidFill>
                  <a:srgbClr val="0085C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 sz="3200" b="1" i="0" u="none" strike="noStrike" kern="1200" cap="none" spc="0" normalizeH="0" baseline="0" noProof="0" dirty="0">
                <a:ln>
                  <a:noFill/>
                </a:ln>
                <a:solidFill>
                  <a:srgbClr val="0085CA"/>
                </a:solidFill>
                <a:effectLst/>
                <a:uLnTx/>
                <a:uFillTx/>
                <a:latin typeface="Calibri" panose="020F0502020204030204"/>
                <a:ea typeface="+mn-ea"/>
                <a:cs typeface="+mn-cs"/>
              </a:rPr>
              <a:t>Accelerate Benefits From Digital Transformation </a:t>
            </a:r>
          </a:p>
        </p:txBody>
      </p:sp>
      <p:sp>
        <p:nvSpPr>
          <p:cNvPr id="9" name="Text Placeholder 6">
            <a:extLst>
              <a:ext uri="{FF2B5EF4-FFF2-40B4-BE49-F238E27FC236}">
                <a16:creationId xmlns:a16="http://schemas.microsoft.com/office/drawing/2014/main" id="{3B2C89EB-A4A7-4548-A54A-A97323E6EA01}"/>
              </a:ext>
            </a:extLst>
          </p:cNvPr>
          <p:cNvSpPr txBox="1">
            <a:spLocks/>
          </p:cNvSpPr>
          <p:nvPr/>
        </p:nvSpPr>
        <p:spPr>
          <a:xfrm>
            <a:off x="3185101" y="3284366"/>
            <a:ext cx="2186190" cy="33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rPr>
              <a:t>Faster Enablement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22" name="Oval 21">
            <a:extLst>
              <a:ext uri="{FF2B5EF4-FFF2-40B4-BE49-F238E27FC236}">
                <a16:creationId xmlns:a16="http://schemas.microsoft.com/office/drawing/2014/main" id="{63B9D206-F9E2-4E43-83E8-EBA5784CBD83}"/>
              </a:ext>
            </a:extLst>
          </p:cNvPr>
          <p:cNvSpPr/>
          <p:nvPr/>
        </p:nvSpPr>
        <p:spPr>
          <a:xfrm>
            <a:off x="3703412" y="1988535"/>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6">
            <a:extLst>
              <a:ext uri="{FF2B5EF4-FFF2-40B4-BE49-F238E27FC236}">
                <a16:creationId xmlns:a16="http://schemas.microsoft.com/office/drawing/2014/main" id="{DCF98E88-EB6B-4E9A-8A7A-49A6EE37D470}"/>
              </a:ext>
            </a:extLst>
          </p:cNvPr>
          <p:cNvSpPr txBox="1">
            <a:spLocks/>
          </p:cNvSpPr>
          <p:nvPr/>
        </p:nvSpPr>
        <p:spPr>
          <a:xfrm>
            <a:off x="5739822" y="3284366"/>
            <a:ext cx="2186190" cy="33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2000">
                <a:solidFill>
                  <a:srgbClr val="7F7F7F"/>
                </a:solidFill>
              </a:rPr>
              <a:t>Reduced Risk</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29" name="Oval 28">
            <a:extLst>
              <a:ext uri="{FF2B5EF4-FFF2-40B4-BE49-F238E27FC236}">
                <a16:creationId xmlns:a16="http://schemas.microsoft.com/office/drawing/2014/main" id="{419083D1-958B-45F0-ACB1-B47B4996B58C}"/>
              </a:ext>
            </a:extLst>
          </p:cNvPr>
          <p:cNvSpPr/>
          <p:nvPr/>
        </p:nvSpPr>
        <p:spPr>
          <a:xfrm>
            <a:off x="6258133" y="1988534"/>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6">
            <a:extLst>
              <a:ext uri="{FF2B5EF4-FFF2-40B4-BE49-F238E27FC236}">
                <a16:creationId xmlns:a16="http://schemas.microsoft.com/office/drawing/2014/main" id="{3413DED3-2A3C-4E24-AA03-1172E595D93F}"/>
              </a:ext>
            </a:extLst>
          </p:cNvPr>
          <p:cNvSpPr txBox="1">
            <a:spLocks/>
          </p:cNvSpPr>
          <p:nvPr/>
        </p:nvSpPr>
        <p:spPr>
          <a:xfrm>
            <a:off x="8291772" y="3284366"/>
            <a:ext cx="2186190" cy="33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2000">
                <a:solidFill>
                  <a:srgbClr val="7F7F7F"/>
                </a:solidFill>
              </a:rPr>
              <a:t>Fast Results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34" name="Oval 33">
            <a:extLst>
              <a:ext uri="{FF2B5EF4-FFF2-40B4-BE49-F238E27FC236}">
                <a16:creationId xmlns:a16="http://schemas.microsoft.com/office/drawing/2014/main" id="{E5B34DDA-D155-4FC6-B3B3-B8BF54D4A58E}"/>
              </a:ext>
            </a:extLst>
          </p:cNvPr>
          <p:cNvSpPr/>
          <p:nvPr/>
        </p:nvSpPr>
        <p:spPr>
          <a:xfrm>
            <a:off x="8810083" y="1988533"/>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6">
            <a:extLst>
              <a:ext uri="{FF2B5EF4-FFF2-40B4-BE49-F238E27FC236}">
                <a16:creationId xmlns:a16="http://schemas.microsoft.com/office/drawing/2014/main" id="{AFEE26BC-AFF2-4D66-A078-8C4F074EC4EE}"/>
              </a:ext>
            </a:extLst>
          </p:cNvPr>
          <p:cNvSpPr txBox="1">
            <a:spLocks/>
          </p:cNvSpPr>
          <p:nvPr/>
        </p:nvSpPr>
        <p:spPr>
          <a:xfrm>
            <a:off x="1828800" y="845420"/>
            <a:ext cx="8798791" cy="496298"/>
          </a:xfrm>
          <a:prstGeom prst="rect">
            <a:avLst/>
          </a:prstGeom>
        </p:spPr>
        <p:txBody>
          <a:bodyPr vert="horz" lIns="91440" tIns="45720" rIns="91440" bIns="45720"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kern="1200">
                <a:solidFill>
                  <a:srgbClr val="FF690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dirty="0">
                <a:solidFill>
                  <a:srgbClr val="7F7F7F"/>
                </a:solidFill>
              </a:rPr>
              <a:t>Jumpstart your Company’s Transformation With an Automation First Mindset</a:t>
            </a:r>
            <a:endParaRPr kumimoji="0" lang="en" b="0" i="0" u="none" strike="noStrike" kern="1200" cap="none" spc="0" normalizeH="0" baseline="0" noProof="0" dirty="0">
              <a:ln>
                <a:noFill/>
              </a:ln>
              <a:solidFill>
                <a:srgbClr val="7F7F7F"/>
              </a:solidFill>
              <a:effectLst/>
              <a:uLnTx/>
              <a:uFillTx/>
              <a:latin typeface="Calibri" panose="020F0502020204030204"/>
            </a:endParaRPr>
          </a:p>
        </p:txBody>
      </p:sp>
      <p:sp>
        <p:nvSpPr>
          <p:cNvPr id="36" name="Rectangle 35">
            <a:extLst>
              <a:ext uri="{FF2B5EF4-FFF2-40B4-BE49-F238E27FC236}">
                <a16:creationId xmlns:a16="http://schemas.microsoft.com/office/drawing/2014/main" id="{3787E462-213D-4DB3-B4B0-491DB1FF29C9}"/>
              </a:ext>
            </a:extLst>
          </p:cNvPr>
          <p:cNvSpPr/>
          <p:nvPr/>
        </p:nvSpPr>
        <p:spPr>
          <a:xfrm>
            <a:off x="3035472" y="3899008"/>
            <a:ext cx="7592119" cy="2639334"/>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37" name="Text Placeholder 7">
            <a:extLst>
              <a:ext uri="{FF2B5EF4-FFF2-40B4-BE49-F238E27FC236}">
                <a16:creationId xmlns:a16="http://schemas.microsoft.com/office/drawing/2014/main" id="{A8CBB9E7-35DE-4BE6-95FF-82D4B9D077C9}"/>
              </a:ext>
            </a:extLst>
          </p:cNvPr>
          <p:cNvSpPr txBox="1">
            <a:spLocks/>
          </p:cNvSpPr>
          <p:nvPr/>
        </p:nvSpPr>
        <p:spPr>
          <a:xfrm>
            <a:off x="3089162" y="4165371"/>
            <a:ext cx="7538429" cy="155669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563" lvl="0" indent="-55563" algn="l">
              <a:lnSpc>
                <a:spcPct val="100000"/>
              </a:lnSpc>
              <a:spcBef>
                <a:spcPts val="0"/>
              </a:spcBef>
              <a:spcAft>
                <a:spcPts val="1765"/>
              </a:spcAft>
              <a:buSzPct val="90000"/>
              <a:defRPr/>
            </a:pPr>
            <a:r>
              <a:rPr lang="en-US" sz="1600" b="1" dirty="0">
                <a:solidFill>
                  <a:srgbClr val="7F7F7F"/>
                </a:solidFill>
                <a:latin typeface="Calibri" panose="020F0502020204030204"/>
              </a:rPr>
              <a:t>“</a:t>
            </a:r>
            <a:r>
              <a:rPr lang="en-US" sz="1600" b="1" dirty="0" err="1">
                <a:solidFill>
                  <a:srgbClr val="7F7F7F"/>
                </a:solidFill>
                <a:latin typeface="Calibri" panose="020F0502020204030204"/>
              </a:rPr>
              <a:t>UiPath</a:t>
            </a:r>
            <a:r>
              <a:rPr lang="en-US" sz="1600" b="1" dirty="0">
                <a:solidFill>
                  <a:srgbClr val="7F7F7F"/>
                </a:solidFill>
                <a:latin typeface="Calibri" panose="020F0502020204030204"/>
              </a:rPr>
              <a:t> has led to a highly visible change in the way we operate, but also in the way our employees now use their time. Instead of spending a lot of their time on manual, non-value added tasks, they can focus on higher-value, more strategic work such as providing better client service or improving compliance efforts.”</a:t>
            </a:r>
            <a:endParaRPr kumimoji="0" lang="en-GB" sz="1800" b="0" i="0" u="none" strike="noStrike" kern="1200" cap="none" spc="0" normalizeH="0" baseline="0" noProof="0" dirty="0">
              <a:ln>
                <a:noFill/>
              </a:ln>
              <a:solidFill>
                <a:srgbClr val="7F7F7F"/>
              </a:solidFill>
              <a:effectLst/>
              <a:uLnTx/>
              <a:uFillTx/>
              <a:latin typeface="Calibri" panose="020F0502020204030204"/>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srgbClr val="7F7F7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B5BD786-BF8E-43CE-B417-131BA596D42C}"/>
              </a:ext>
            </a:extLst>
          </p:cNvPr>
          <p:cNvSpPr/>
          <p:nvPr/>
        </p:nvSpPr>
        <p:spPr>
          <a:xfrm>
            <a:off x="3035472" y="6492622"/>
            <a:ext cx="7592119" cy="45719"/>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8">
            <a:extLst>
              <a:ext uri="{FF2B5EF4-FFF2-40B4-BE49-F238E27FC236}">
                <a16:creationId xmlns:a16="http://schemas.microsoft.com/office/drawing/2014/main" id="{462A0FB7-4626-45A9-B62D-0040891A3E60}"/>
              </a:ext>
            </a:extLst>
          </p:cNvPr>
          <p:cNvSpPr txBox="1">
            <a:spLocks/>
          </p:cNvSpPr>
          <p:nvPr/>
        </p:nvSpPr>
        <p:spPr>
          <a:xfrm>
            <a:off x="3175172" y="5573985"/>
            <a:ext cx="4718336" cy="61888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defRPr/>
            </a:pPr>
            <a:r>
              <a:rPr lang="en-US" dirty="0">
                <a:solidFill>
                  <a:srgbClr val="0085CA"/>
                </a:solidFill>
              </a:rPr>
              <a:t>Cristian </a:t>
            </a:r>
            <a:r>
              <a:rPr lang="en-US" dirty="0" err="1">
                <a:solidFill>
                  <a:srgbClr val="0085CA"/>
                </a:solidFill>
              </a:rPr>
              <a:t>Paun</a:t>
            </a:r>
            <a:r>
              <a:rPr lang="en-US" dirty="0">
                <a:solidFill>
                  <a:srgbClr val="0085CA"/>
                </a:solidFill>
              </a:rPr>
              <a:t> </a:t>
            </a:r>
          </a:p>
          <a:p>
            <a:pPr lvl="0" algn="l">
              <a:spcBef>
                <a:spcPts val="0"/>
              </a:spcBef>
              <a:defRPr/>
            </a:pPr>
            <a:r>
              <a:rPr lang="en-US" b="0" dirty="0">
                <a:solidFill>
                  <a:srgbClr val="7F7F7F"/>
                </a:solidFill>
              </a:rPr>
              <a:t>Head of Business Transformation &amp; Procurement </a:t>
            </a:r>
          </a:p>
          <a:p>
            <a:pPr lvl="0" algn="l">
              <a:spcBef>
                <a:spcPts val="0"/>
              </a:spcBef>
              <a:defRPr/>
            </a:pPr>
            <a:r>
              <a:rPr lang="en-US" b="0" dirty="0">
                <a:solidFill>
                  <a:srgbClr val="7F7F7F"/>
                </a:solidFill>
              </a:rPr>
              <a:t>Lombard International Assurance</a:t>
            </a:r>
          </a:p>
        </p:txBody>
      </p:sp>
      <p:pic>
        <p:nvPicPr>
          <p:cNvPr id="43" name="Picture 42">
            <a:extLst>
              <a:ext uri="{FF2B5EF4-FFF2-40B4-BE49-F238E27FC236}">
                <a16:creationId xmlns:a16="http://schemas.microsoft.com/office/drawing/2014/main" id="{EE3A42E0-3E07-4317-A8E2-47497F9021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2143" y="5583776"/>
            <a:ext cx="2209800" cy="809303"/>
          </a:xfrm>
          <a:prstGeom prst="rect">
            <a:avLst/>
          </a:prstGeom>
        </p:spPr>
      </p:pic>
      <p:cxnSp>
        <p:nvCxnSpPr>
          <p:cNvPr id="38" name="Straight Connector 37">
            <a:extLst>
              <a:ext uri="{FF2B5EF4-FFF2-40B4-BE49-F238E27FC236}">
                <a16:creationId xmlns:a16="http://schemas.microsoft.com/office/drawing/2014/main" id="{B81F2FE0-C140-421C-B815-C4FA08C2FF53}"/>
              </a:ext>
            </a:extLst>
          </p:cNvPr>
          <p:cNvCxnSpPr>
            <a:cxnSpLocks/>
          </p:cNvCxnSpPr>
          <p:nvPr/>
        </p:nvCxnSpPr>
        <p:spPr>
          <a:xfrm>
            <a:off x="3185101" y="5451349"/>
            <a:ext cx="717090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B53F641-DCCE-2E49-B83C-21AE0C679732}"/>
              </a:ext>
            </a:extLst>
          </p:cNvPr>
          <p:cNvPicPr>
            <a:picLocks noChangeAspect="1"/>
          </p:cNvPicPr>
          <p:nvPr/>
        </p:nvPicPr>
        <p:blipFill>
          <a:blip r:embed="rId4"/>
          <a:stretch>
            <a:fillRect/>
          </a:stretch>
        </p:blipFill>
        <p:spPr>
          <a:xfrm>
            <a:off x="9020092" y="2280136"/>
            <a:ext cx="729550" cy="566362"/>
          </a:xfrm>
          <a:prstGeom prst="rect">
            <a:avLst/>
          </a:prstGeom>
        </p:spPr>
      </p:pic>
      <p:pic>
        <p:nvPicPr>
          <p:cNvPr id="3" name="Picture 2">
            <a:extLst>
              <a:ext uri="{FF2B5EF4-FFF2-40B4-BE49-F238E27FC236}">
                <a16:creationId xmlns:a16="http://schemas.microsoft.com/office/drawing/2014/main" id="{C93E8C0B-C31F-6947-B4B0-230306FFF0CB}"/>
              </a:ext>
            </a:extLst>
          </p:cNvPr>
          <p:cNvPicPr>
            <a:picLocks noChangeAspect="1"/>
          </p:cNvPicPr>
          <p:nvPr/>
        </p:nvPicPr>
        <p:blipFill>
          <a:blip r:embed="rId5"/>
          <a:stretch>
            <a:fillRect/>
          </a:stretch>
        </p:blipFill>
        <p:spPr>
          <a:xfrm>
            <a:off x="4027711" y="2198028"/>
            <a:ext cx="500970" cy="730582"/>
          </a:xfrm>
          <a:prstGeom prst="rect">
            <a:avLst/>
          </a:prstGeom>
        </p:spPr>
      </p:pic>
      <p:pic>
        <p:nvPicPr>
          <p:cNvPr id="5" name="Picture 4">
            <a:extLst>
              <a:ext uri="{FF2B5EF4-FFF2-40B4-BE49-F238E27FC236}">
                <a16:creationId xmlns:a16="http://schemas.microsoft.com/office/drawing/2014/main" id="{78A4F67B-1DD4-4341-9D77-E2D4F7EDC14F}"/>
              </a:ext>
            </a:extLst>
          </p:cNvPr>
          <p:cNvPicPr>
            <a:picLocks noChangeAspect="1"/>
          </p:cNvPicPr>
          <p:nvPr/>
        </p:nvPicPr>
        <p:blipFill>
          <a:blip r:embed="rId6"/>
          <a:stretch>
            <a:fillRect/>
          </a:stretch>
        </p:blipFill>
        <p:spPr>
          <a:xfrm>
            <a:off x="6457189" y="2213682"/>
            <a:ext cx="751456" cy="699272"/>
          </a:xfrm>
          <a:prstGeom prst="rect">
            <a:avLst/>
          </a:prstGeom>
        </p:spPr>
      </p:pic>
    </p:spTree>
    <p:extLst>
      <p:ext uri="{BB962C8B-B14F-4D97-AF65-F5344CB8AC3E}">
        <p14:creationId xmlns:p14="http://schemas.microsoft.com/office/powerpoint/2010/main" val="2586342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867890"/>
          </a:xfrm>
        </p:spPr>
        <p:txBody>
          <a:bodyPr/>
          <a:lstStyle/>
          <a:p>
            <a:r>
              <a:rPr lang="en-US" sz="2800"/>
              <a:t>UNATTENDED ROBOTS </a:t>
            </a:r>
            <a:br>
              <a:rPr lang="en-US" sz="2800"/>
            </a:br>
            <a:r>
              <a:rPr lang="en-US" sz="2800"/>
              <a:t>TRANSFORM PRODUCTIVITY</a:t>
            </a:r>
            <a:endParaRPr lang="en-GB" sz="280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688353" y="3782986"/>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ea typeface="Calibri"/>
                <a:cs typeface="Calibri"/>
                <a:sym typeface="Calibri"/>
              </a:rPr>
              <a:t>$28.3M</a:t>
            </a:r>
          </a:p>
          <a:p>
            <a:pPr lvl="0">
              <a:buClr>
                <a:srgbClr val="000000"/>
              </a:buClr>
              <a:defRPr/>
            </a:pPr>
            <a:r>
              <a:rPr lang="en-US" sz="1200" kern="0" dirty="0">
                <a:solidFill>
                  <a:srgbClr val="7F7F7F"/>
                </a:solidFill>
                <a:ea typeface="Calibri"/>
                <a:cs typeface="Calibri"/>
                <a:sym typeface="Calibri"/>
              </a:rPr>
              <a:t>Annualized direct benefits </a:t>
            </a:r>
            <a:br>
              <a:rPr lang="en-US" sz="1200" kern="0" dirty="0">
                <a:solidFill>
                  <a:srgbClr val="7F7F7F"/>
                </a:solidFill>
                <a:ea typeface="Calibri"/>
                <a:cs typeface="Calibri"/>
                <a:sym typeface="Calibri"/>
              </a:rPr>
            </a:br>
            <a:r>
              <a:rPr lang="en-US" sz="1200" kern="0" dirty="0">
                <a:solidFill>
                  <a:srgbClr val="7F7F7F"/>
                </a:solidFill>
                <a:ea typeface="Calibri"/>
                <a:cs typeface="Calibri"/>
                <a:sym typeface="Calibri"/>
              </a:rPr>
              <a:t>first year</a:t>
            </a: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4008778"/>
            <a:ext cx="2478083" cy="820398"/>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ea typeface="Calibri"/>
                <a:cs typeface="Calibri"/>
                <a:sym typeface="Calibri"/>
              </a:rPr>
              <a:t>U.S. Center of Excellence is deploying RPA globally across process areas</a:t>
            </a:r>
            <a:endParaRPr lang="en-US" sz="1200" kern="0">
              <a:solidFill>
                <a:srgbClr val="7F7F7F"/>
              </a:solidFill>
              <a:latin typeface="Calibri"/>
              <a:ea typeface="Calibri"/>
              <a:cs typeface="Calibri"/>
              <a:sym typeface="Calibri"/>
            </a:endParaRP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COE dashboard allows senior leadership to see impact by geography and process type.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162 </a:t>
            </a:r>
          </a:p>
          <a:p>
            <a:pPr lvl="0">
              <a:buClr>
                <a:srgbClr val="000000"/>
              </a:buClr>
              <a:defRPr/>
            </a:pPr>
            <a:r>
              <a:rPr lang="en-US" sz="1200" kern="0" dirty="0">
                <a:solidFill>
                  <a:srgbClr val="7F7F7F"/>
                </a:solidFill>
                <a:latin typeface="Calibri"/>
                <a:ea typeface="Calibri"/>
                <a:cs typeface="Calibri"/>
                <a:sym typeface="Calibri"/>
              </a:rPr>
              <a:t>Robots deployed</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52793"/>
            <a:ext cx="292995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ea typeface="Calibri"/>
                <a:cs typeface="Calibri"/>
                <a:sym typeface="Calibri"/>
              </a:rPr>
              <a:t>150M+</a:t>
            </a:r>
          </a:p>
          <a:p>
            <a:pPr lvl="0">
              <a:buClr>
                <a:srgbClr val="000000"/>
              </a:buClr>
              <a:defRPr/>
            </a:pPr>
            <a:r>
              <a:rPr lang="en-US" sz="1200" kern="0" dirty="0">
                <a:solidFill>
                  <a:srgbClr val="7F7F7F"/>
                </a:solidFill>
                <a:ea typeface="Calibri"/>
                <a:cs typeface="Calibri"/>
                <a:sym typeface="Calibri"/>
              </a:rPr>
              <a:t>From increased productivity</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a:ea typeface="Calibri"/>
                <a:cs typeface="Calibri"/>
                <a:sym typeface="Calibri"/>
              </a:rPr>
              <a:t>GE</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Q2, 2016 - ongoing</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Finance, HR, Supply Chain, IT, Legal</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3" name="Google Shape;789;p61">
            <a:extLst>
              <a:ext uri="{FF2B5EF4-FFF2-40B4-BE49-F238E27FC236}">
                <a16:creationId xmlns:a16="http://schemas.microsoft.com/office/drawing/2014/main" id="{70456589-E0DD-40EE-936C-B2911CE47534}"/>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ea typeface="Calibri"/>
                <a:cs typeface="Calibri"/>
                <a:sym typeface="Calibri"/>
              </a:rPr>
              <a:t>“GE selected UiPath for software versatility and product vision. We are going to continue pushing the limit on process automation using RPA as cornerstone.”</a:t>
            </a: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19" name="Picture 18">
            <a:extLst>
              <a:ext uri="{FF2B5EF4-FFF2-40B4-BE49-F238E27FC236}">
                <a16:creationId xmlns:a16="http://schemas.microsoft.com/office/drawing/2014/main" id="{3658DDF0-BD79-4B01-8C39-70965FDC7473}"/>
              </a:ext>
            </a:extLst>
          </p:cNvPr>
          <p:cNvPicPr>
            <a:picLocks/>
          </p:cNvPicPr>
          <p:nvPr/>
        </p:nvPicPr>
        <p:blipFill>
          <a:blip r:embed="rId2"/>
          <a:stretch>
            <a:fillRect/>
          </a:stretch>
        </p:blipFill>
        <p:spPr>
          <a:xfrm>
            <a:off x="1645920" y="0"/>
            <a:ext cx="1645920" cy="6858000"/>
          </a:xfrm>
          <a:prstGeom prst="rect">
            <a:avLst/>
          </a:prstGeom>
        </p:spPr>
      </p:pic>
      <p:pic>
        <p:nvPicPr>
          <p:cNvPr id="1026" name="Picture 2" descr="Image result for ge logo">
            <a:extLst>
              <a:ext uri="{FF2B5EF4-FFF2-40B4-BE49-F238E27FC236}">
                <a16:creationId xmlns:a16="http://schemas.microsoft.com/office/drawing/2014/main" id="{8BEF0F55-F75F-48F1-B0F2-0455AE6E52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41467" y="1106873"/>
            <a:ext cx="1245421" cy="124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96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9" y="1345743"/>
            <a:ext cx="4768878" cy="960233"/>
          </a:xfrm>
        </p:spPr>
        <p:txBody>
          <a:bodyPr/>
          <a:lstStyle/>
          <a:p>
            <a:r>
              <a:rPr lang="en-US" sz="2800" dirty="0">
                <a:solidFill>
                  <a:srgbClr val="0085CA"/>
                </a:solidFill>
              </a:rPr>
              <a:t>WORLD’S LARGEST HYBRID RPA IMPLEMENTATION</a:t>
            </a:r>
            <a:endParaRPr lang="en-GB" sz="2800" dirty="0">
              <a:solidFill>
                <a:srgbClr val="0085CA"/>
              </a:solidFill>
            </a:endParaRPr>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1,500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Target workload equivalent</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200+</a:t>
            </a:r>
          </a:p>
          <a:p>
            <a:pPr lvl="0">
              <a:buClr>
                <a:srgbClr val="000000"/>
              </a:buClr>
              <a:defRPr/>
            </a:pPr>
            <a:r>
              <a:rPr lang="en-US" sz="1200" kern="0" dirty="0">
                <a:solidFill>
                  <a:srgbClr val="7F7F7F"/>
                </a:solidFill>
                <a:latin typeface="Calibri"/>
                <a:ea typeface="Calibri"/>
                <a:cs typeface="Calibri"/>
                <a:sym typeface="Calibri"/>
              </a:rPr>
              <a:t>Operations Automated</a:t>
            </a: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5 SIs</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Accenture, EY, Deloitte, IBM, and PwC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¥50B</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Cost reduction by 2020</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52793"/>
            <a:ext cx="3085125"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3M</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Hours created by 2020 (Over 1 Million today)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581227"/>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a:ea typeface="Calibri"/>
                <a:cs typeface="Calibri"/>
                <a:sym typeface="Calibri"/>
              </a:rPr>
              <a:t>SMBC Bank, Japan</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5 months</a:t>
            </a:r>
            <a:endParaRPr lang="en-US" sz="1500" kern="0" dirty="0">
              <a:solidFill>
                <a:srgbClr val="7F7F7F"/>
              </a:solidFill>
              <a:latin typeface="Calibri" panose="020F0502020204030204" pitchFamily="34" charset="0"/>
              <a:cs typeface="Calibri" panose="020F0502020204030204" pitchFamily="34" charset="0"/>
              <a:sym typeface="Arial"/>
            </a:endParaRPr>
          </a:p>
          <a:p>
            <a:pPr marL="285750" lvl="0" indent="-285750">
              <a:buClr>
                <a:srgbClr val="FF6900"/>
              </a:buClr>
              <a:buSzPct val="89000"/>
              <a:buFont typeface="Arial"/>
              <a:buChar char="•"/>
            </a:pPr>
            <a:r>
              <a:rPr lang="en-US" sz="1500" kern="0" dirty="0">
                <a:solidFill>
                  <a:srgbClr val="7F7F7F"/>
                </a:solidFill>
                <a:latin typeface="Calibri" panose="020F0502020204030204" pitchFamily="34" charset="0"/>
                <a:ea typeface="Calibri"/>
                <a:cs typeface="Calibri" panose="020F0502020204030204" pitchFamily="34" charset="0"/>
                <a:sym typeface="Calibri"/>
              </a:rPr>
              <a:t>Compliance /risk operations</a:t>
            </a:r>
            <a:endParaRPr lang="en-US" sz="1500" kern="0" dirty="0">
              <a:solidFill>
                <a:srgbClr val="7F7F7F"/>
              </a:solidFill>
              <a:latin typeface="Calibri" panose="020F0502020204030204" pitchFamily="34" charset="0"/>
              <a:cs typeface="Calibri" panose="020F0502020204030204" pitchFamily="34" charset="0"/>
              <a:sym typeface="Arial"/>
            </a:endParaRPr>
          </a:p>
          <a:p>
            <a:pPr marL="285750" lvl="0" indent="-285750">
              <a:buClr>
                <a:srgbClr val="FF6900"/>
              </a:buClr>
              <a:buSzPct val="89000"/>
              <a:buFont typeface="Arial"/>
              <a:buChar char="•"/>
            </a:pPr>
            <a:r>
              <a:rPr lang="en-US" sz="1500" kern="0" dirty="0">
                <a:solidFill>
                  <a:srgbClr val="7F7F7F"/>
                </a:solidFill>
                <a:latin typeface="Calibri" panose="020F0502020204030204" pitchFamily="34" charset="0"/>
                <a:ea typeface="Calibri"/>
                <a:cs typeface="Calibri" panose="020F0502020204030204" pitchFamily="34" charset="0"/>
                <a:sym typeface="Calibri"/>
              </a:rPr>
              <a:t>Information gathering processes used to enhance sales &amp; planning capabilities </a:t>
            </a:r>
            <a:endParaRPr lang="en-US" sz="1500" kern="0" dirty="0">
              <a:solidFill>
                <a:srgbClr val="7F7F7F"/>
              </a:solidFill>
              <a:latin typeface="Calibri" panose="020F0502020204030204" pitchFamily="34" charset="0"/>
              <a:cs typeface="Calibri" panose="020F0502020204030204" pitchFamily="34" charset="0"/>
              <a:sym typeface="Arial"/>
            </a:endParaRPr>
          </a:p>
          <a:p>
            <a:pPr marL="285750" lvl="0" indent="-285750">
              <a:buClr>
                <a:srgbClr val="FF6900"/>
              </a:buClr>
              <a:buSzPct val="89000"/>
              <a:buFont typeface="Arial"/>
              <a:buChar char="•"/>
            </a:pPr>
            <a:r>
              <a:rPr lang="en-US" sz="1500" kern="0" dirty="0">
                <a:solidFill>
                  <a:srgbClr val="7F7F7F"/>
                </a:solidFill>
                <a:latin typeface="Calibri" panose="020F0502020204030204" pitchFamily="34" charset="0"/>
                <a:ea typeface="Calibri"/>
                <a:cs typeface="Calibri" panose="020F0502020204030204" pitchFamily="34" charset="0"/>
                <a:sym typeface="Calibri"/>
              </a:rPr>
              <a:t>Support branch operations</a:t>
            </a:r>
            <a:endParaRPr lang="en-US" sz="1500" kern="0" dirty="0">
              <a:solidFill>
                <a:srgbClr val="7F7F7F"/>
              </a:solidFill>
              <a:latin typeface="Calibri" panose="020F0502020204030204" pitchFamily="34" charset="0"/>
              <a:cs typeface="Calibri" panose="020F0502020204030204" pitchFamily="34" charset="0"/>
              <a:sym typeface="Arial"/>
            </a:endParaRPr>
          </a:p>
          <a:p>
            <a:pPr marL="285750" lvl="0" indent="-285750">
              <a:buClr>
                <a:srgbClr val="FF6900"/>
              </a:buClr>
              <a:buSzPct val="89000"/>
              <a:buFont typeface="Arial"/>
              <a:buChar char="•"/>
            </a:pPr>
            <a:r>
              <a:rPr lang="en-US" sz="1500" kern="0" dirty="0">
                <a:solidFill>
                  <a:srgbClr val="7F7F7F"/>
                </a:solidFill>
                <a:latin typeface="Calibri" panose="020F0502020204030204" pitchFamily="34" charset="0"/>
                <a:ea typeface="Calibri"/>
                <a:cs typeface="Calibri" panose="020F0502020204030204" pitchFamily="34" charset="0"/>
                <a:sym typeface="Calibri"/>
              </a:rPr>
              <a:t>Routine Operation Center processes</a:t>
            </a:r>
            <a:endParaRPr lang="en-US" sz="1500" kern="0" dirty="0">
              <a:solidFill>
                <a:srgbClr val="7F7F7F"/>
              </a:solidFill>
              <a:latin typeface="Calibri" panose="020F0502020204030204" pitchFamily="34" charset="0"/>
              <a:cs typeface="Calibri" panose="020F0502020204030204" pitchFamily="34" charset="0"/>
              <a:sym typeface="Arial"/>
            </a:endParaRPr>
          </a:p>
          <a:p>
            <a:pPr marL="285750" lvl="0" indent="-285750">
              <a:buClr>
                <a:srgbClr val="FF6900"/>
              </a:buClr>
              <a:buSzPct val="89000"/>
              <a:buFont typeface="Arial"/>
              <a:buChar char="•"/>
            </a:pPr>
            <a:r>
              <a:rPr lang="en-US" sz="1500" kern="0" dirty="0">
                <a:solidFill>
                  <a:srgbClr val="7F7F7F"/>
                </a:solidFill>
                <a:latin typeface="Calibri" panose="020F0502020204030204" pitchFamily="34" charset="0"/>
                <a:ea typeface="Calibri"/>
                <a:cs typeface="Calibri" panose="020F0502020204030204" pitchFamily="34" charset="0"/>
                <a:sym typeface="Calibri"/>
              </a:rPr>
              <a:t>Other high volume routine operations within the Headquarter departments</a:t>
            </a: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pic>
        <p:nvPicPr>
          <p:cNvPr id="20" name="Google Shape;915;p66">
            <a:extLst>
              <a:ext uri="{FF2B5EF4-FFF2-40B4-BE49-F238E27FC236}">
                <a16:creationId xmlns:a16="http://schemas.microsoft.com/office/drawing/2014/main" id="{C91B3410-4377-4082-8310-253725F5F247}"/>
              </a:ext>
            </a:extLst>
          </p:cNvPr>
          <p:cNvPicPr preferRelativeResize="0"/>
          <p:nvPr/>
        </p:nvPicPr>
        <p:blipFill rotWithShape="1">
          <a:blip r:embed="rId2">
            <a:alphaModFix/>
          </a:blip>
          <a:srcRect/>
          <a:stretch/>
        </p:blipFill>
        <p:spPr>
          <a:xfrm>
            <a:off x="1645920" y="0"/>
            <a:ext cx="1645920" cy="6858000"/>
          </a:xfrm>
          <a:prstGeom prst="rect">
            <a:avLst/>
          </a:prstGeom>
          <a:noFill/>
          <a:ln>
            <a:noFill/>
          </a:ln>
        </p:spPr>
      </p:pic>
      <p:pic>
        <p:nvPicPr>
          <p:cNvPr id="21" name="Google Shape;914;p66">
            <a:extLst>
              <a:ext uri="{FF2B5EF4-FFF2-40B4-BE49-F238E27FC236}">
                <a16:creationId xmlns:a16="http://schemas.microsoft.com/office/drawing/2014/main" id="{6988AC86-C79D-4786-A32E-0C99FE3A38BF}"/>
              </a:ext>
            </a:extLst>
          </p:cNvPr>
          <p:cNvPicPr preferRelativeResize="0"/>
          <p:nvPr/>
        </p:nvPicPr>
        <p:blipFill rotWithShape="1">
          <a:blip r:embed="rId3">
            <a:alphaModFix/>
          </a:blip>
          <a:srcRect/>
          <a:stretch/>
        </p:blipFill>
        <p:spPr>
          <a:xfrm>
            <a:off x="9398590" y="1393414"/>
            <a:ext cx="2412441" cy="915834"/>
          </a:xfrm>
          <a:prstGeom prst="rect">
            <a:avLst/>
          </a:prstGeom>
          <a:noFill/>
          <a:ln>
            <a:noFill/>
          </a:ln>
        </p:spPr>
      </p:pic>
      <p:sp>
        <p:nvSpPr>
          <p:cNvPr id="22" name="Google Shape;901;p66">
            <a:extLst>
              <a:ext uri="{FF2B5EF4-FFF2-40B4-BE49-F238E27FC236}">
                <a16:creationId xmlns:a16="http://schemas.microsoft.com/office/drawing/2014/main" id="{A135FA21-CC03-4E8C-9F01-B30E1380595B}"/>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HYBRID RPA</a:t>
            </a:r>
            <a:endParaRPr/>
          </a:p>
        </p:txBody>
      </p:sp>
    </p:spTree>
    <p:extLst>
      <p:ext uri="{BB962C8B-B14F-4D97-AF65-F5344CB8AC3E}">
        <p14:creationId xmlns:p14="http://schemas.microsoft.com/office/powerpoint/2010/main" val="412776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0713A4F-2A36-4960-98A0-40B2BCA019F8}"/>
              </a:ext>
            </a:extLst>
          </p:cNvPr>
          <p:cNvSpPr txBox="1">
            <a:spLocks/>
          </p:cNvSpPr>
          <p:nvPr/>
        </p:nvSpPr>
        <p:spPr>
          <a:xfrm>
            <a:off x="1843793" y="272468"/>
            <a:ext cx="9153219" cy="844930"/>
          </a:xfrm>
          <a:prstGeom prst="rect">
            <a:avLst/>
          </a:prstGeom>
        </p:spPr>
        <p:txBody>
          <a:bodyPr vert="horz" lIns="91440" tIns="45720" rIns="91440" bIns="45720" rtlCol="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kern="1200">
                <a:solidFill>
                  <a:srgbClr val="0085C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a:pPr>
            <a:r>
              <a:rPr lang="en-US" sz="3200" dirty="0"/>
              <a:t>Improve Customer Experience</a:t>
            </a:r>
          </a:p>
        </p:txBody>
      </p:sp>
      <p:sp>
        <p:nvSpPr>
          <p:cNvPr id="9" name="Text Placeholder 6">
            <a:extLst>
              <a:ext uri="{FF2B5EF4-FFF2-40B4-BE49-F238E27FC236}">
                <a16:creationId xmlns:a16="http://schemas.microsoft.com/office/drawing/2014/main" id="{3B2C89EB-A4A7-4548-A54A-A97323E6EA01}"/>
              </a:ext>
            </a:extLst>
          </p:cNvPr>
          <p:cNvSpPr txBox="1">
            <a:spLocks/>
          </p:cNvSpPr>
          <p:nvPr/>
        </p:nvSpPr>
        <p:spPr>
          <a:xfrm>
            <a:off x="1856479" y="3079162"/>
            <a:ext cx="2407198"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2000">
                <a:solidFill>
                  <a:srgbClr val="7F7F7F"/>
                </a:solidFill>
              </a:rPr>
              <a:t>Improved Customer Experience Scores</a:t>
            </a:r>
          </a:p>
          <a:p>
            <a:pPr lvl="0" algn="ctr">
              <a:defRPr/>
            </a:pPr>
            <a:endParaRPr lang="en-GB" sz="2000">
              <a:solidFill>
                <a:srgbClr val="7F7F7F"/>
              </a:solidFill>
            </a:endParaRPr>
          </a:p>
        </p:txBody>
      </p:sp>
      <p:sp>
        <p:nvSpPr>
          <p:cNvPr id="28" name="Text Placeholder 6">
            <a:extLst>
              <a:ext uri="{FF2B5EF4-FFF2-40B4-BE49-F238E27FC236}">
                <a16:creationId xmlns:a16="http://schemas.microsoft.com/office/drawing/2014/main" id="{DCF98E88-EB6B-4E9A-8A7A-49A6EE37D470}"/>
              </a:ext>
            </a:extLst>
          </p:cNvPr>
          <p:cNvSpPr txBox="1">
            <a:spLocks/>
          </p:cNvSpPr>
          <p:nvPr/>
        </p:nvSpPr>
        <p:spPr>
          <a:xfrm>
            <a:off x="4118187" y="3077836"/>
            <a:ext cx="3238865"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2000">
                <a:solidFill>
                  <a:srgbClr val="7F7F7F"/>
                </a:solidFill>
              </a:rPr>
              <a:t>Increased Customer Confidence and Full Compliance </a:t>
            </a:r>
          </a:p>
        </p:txBody>
      </p:sp>
      <p:sp>
        <p:nvSpPr>
          <p:cNvPr id="33" name="Text Placeholder 6">
            <a:extLst>
              <a:ext uri="{FF2B5EF4-FFF2-40B4-BE49-F238E27FC236}">
                <a16:creationId xmlns:a16="http://schemas.microsoft.com/office/drawing/2014/main" id="{3413DED3-2A3C-4E24-AA03-1172E595D93F}"/>
              </a:ext>
            </a:extLst>
          </p:cNvPr>
          <p:cNvSpPr txBox="1">
            <a:spLocks/>
          </p:cNvSpPr>
          <p:nvPr/>
        </p:nvSpPr>
        <p:spPr>
          <a:xfrm>
            <a:off x="7262225" y="3092737"/>
            <a:ext cx="218619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2000">
                <a:solidFill>
                  <a:srgbClr val="7F7F7F"/>
                </a:solidFill>
              </a:rPr>
              <a:t>Reduced Customer Frustration</a:t>
            </a:r>
          </a:p>
          <a:p>
            <a:pPr lvl="0" algn="ctr">
              <a:defRPr/>
            </a:pPr>
            <a:endParaRPr lang="en-GB" sz="2000">
              <a:solidFill>
                <a:srgbClr val="7F7F7F"/>
              </a:solidFill>
            </a:endParaRPr>
          </a:p>
        </p:txBody>
      </p:sp>
      <p:sp>
        <p:nvSpPr>
          <p:cNvPr id="35" name="Text Placeholder 6">
            <a:extLst>
              <a:ext uri="{FF2B5EF4-FFF2-40B4-BE49-F238E27FC236}">
                <a16:creationId xmlns:a16="http://schemas.microsoft.com/office/drawing/2014/main" id="{AFEE26BC-AFF2-4D66-A078-8C4F074EC4EE}"/>
              </a:ext>
            </a:extLst>
          </p:cNvPr>
          <p:cNvSpPr txBox="1">
            <a:spLocks/>
          </p:cNvSpPr>
          <p:nvPr/>
        </p:nvSpPr>
        <p:spPr>
          <a:xfrm>
            <a:off x="1856479" y="856587"/>
            <a:ext cx="8795325" cy="338166"/>
          </a:xfrm>
          <a:prstGeom prst="rect">
            <a:avLst/>
          </a:prstGeom>
        </p:spPr>
        <p:txBody>
          <a:bodyPr vert="horz" lIns="91440" tIns="45720" rIns="91440" bIns="45720"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kern="1200">
                <a:solidFill>
                  <a:srgbClr val="FF690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dirty="0">
                <a:solidFill>
                  <a:srgbClr val="7F7F7F"/>
                </a:solidFill>
              </a:rPr>
              <a:t>Make it Easier to Serve Your Customers Through Automation Technology.</a:t>
            </a:r>
          </a:p>
        </p:txBody>
      </p:sp>
      <p:sp>
        <p:nvSpPr>
          <p:cNvPr id="24" name="Text Placeholder 6">
            <a:extLst>
              <a:ext uri="{FF2B5EF4-FFF2-40B4-BE49-F238E27FC236}">
                <a16:creationId xmlns:a16="http://schemas.microsoft.com/office/drawing/2014/main" id="{9D8C6926-FA4A-46A6-95FE-4EAF35910101}"/>
              </a:ext>
            </a:extLst>
          </p:cNvPr>
          <p:cNvSpPr txBox="1">
            <a:spLocks/>
          </p:cNvSpPr>
          <p:nvPr/>
        </p:nvSpPr>
        <p:spPr>
          <a:xfrm>
            <a:off x="1944483" y="3777517"/>
            <a:ext cx="2319194"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25" name="Oval 24">
            <a:extLst>
              <a:ext uri="{FF2B5EF4-FFF2-40B4-BE49-F238E27FC236}">
                <a16:creationId xmlns:a16="http://schemas.microsoft.com/office/drawing/2014/main" id="{7F95056C-56C3-446D-986A-708E63D66700}"/>
              </a:ext>
            </a:extLst>
          </p:cNvPr>
          <p:cNvSpPr/>
          <p:nvPr/>
        </p:nvSpPr>
        <p:spPr>
          <a:xfrm>
            <a:off x="2532067" y="1828393"/>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45ABD5F-ECEC-4630-86A8-B80CD4E0E905}"/>
              </a:ext>
            </a:extLst>
          </p:cNvPr>
          <p:cNvSpPr/>
          <p:nvPr/>
        </p:nvSpPr>
        <p:spPr>
          <a:xfrm>
            <a:off x="5084017" y="1828393"/>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5A2D7A8-C90B-4A76-A1EC-71556E63BA84}"/>
              </a:ext>
            </a:extLst>
          </p:cNvPr>
          <p:cNvSpPr/>
          <p:nvPr/>
        </p:nvSpPr>
        <p:spPr>
          <a:xfrm>
            <a:off x="7614938" y="1797386"/>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6">
            <a:extLst>
              <a:ext uri="{FF2B5EF4-FFF2-40B4-BE49-F238E27FC236}">
                <a16:creationId xmlns:a16="http://schemas.microsoft.com/office/drawing/2014/main" id="{E8DC4252-BA4A-4BC3-8046-DC1DB918AB73}"/>
              </a:ext>
            </a:extLst>
          </p:cNvPr>
          <p:cNvSpPr txBox="1">
            <a:spLocks/>
          </p:cNvSpPr>
          <p:nvPr/>
        </p:nvSpPr>
        <p:spPr>
          <a:xfrm>
            <a:off x="9661029" y="3079162"/>
            <a:ext cx="218619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2000" dirty="0">
                <a:solidFill>
                  <a:srgbClr val="7F7F7F"/>
                </a:solidFill>
              </a:rPr>
              <a:t>Speed to Deploy, Fast Enterprise-Wide Adoption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53" name="Oval 52">
            <a:extLst>
              <a:ext uri="{FF2B5EF4-FFF2-40B4-BE49-F238E27FC236}">
                <a16:creationId xmlns:a16="http://schemas.microsoft.com/office/drawing/2014/main" id="{8D9BA547-8261-488D-BDB3-8F6C647A0FB6}"/>
              </a:ext>
            </a:extLst>
          </p:cNvPr>
          <p:cNvSpPr/>
          <p:nvPr/>
        </p:nvSpPr>
        <p:spPr>
          <a:xfrm>
            <a:off x="10179341" y="1797386"/>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045;p74">
            <a:extLst>
              <a:ext uri="{FF2B5EF4-FFF2-40B4-BE49-F238E27FC236}">
                <a16:creationId xmlns:a16="http://schemas.microsoft.com/office/drawing/2014/main" id="{94DD3311-C0B3-46CD-8A55-78B0158EC421}"/>
              </a:ext>
            </a:extLst>
          </p:cNvPr>
          <p:cNvSpPr/>
          <p:nvPr/>
        </p:nvSpPr>
        <p:spPr>
          <a:xfrm>
            <a:off x="2861777" y="2154685"/>
            <a:ext cx="492919" cy="527844"/>
          </a:xfrm>
          <a:custGeom>
            <a:avLst/>
            <a:gdLst/>
            <a:ahLst/>
            <a:cxnLst/>
            <a:rect l="l" t="t" r="r" b="b"/>
            <a:pathLst>
              <a:path w="120000" h="120000" extrusionOk="0">
                <a:moveTo>
                  <a:pt x="55650" y="5"/>
                </a:moveTo>
                <a:cubicBezTo>
                  <a:pt x="53279" y="33"/>
                  <a:pt x="50885" y="185"/>
                  <a:pt x="48457" y="471"/>
                </a:cubicBezTo>
                <a:cubicBezTo>
                  <a:pt x="45783" y="786"/>
                  <a:pt x="45749" y="4745"/>
                  <a:pt x="48457" y="4425"/>
                </a:cubicBezTo>
                <a:cubicBezTo>
                  <a:pt x="77858" y="949"/>
                  <a:pt x="108656" y="19920"/>
                  <a:pt x="114339" y="47523"/>
                </a:cubicBezTo>
                <a:cubicBezTo>
                  <a:pt x="117566" y="63209"/>
                  <a:pt x="115776" y="81254"/>
                  <a:pt x="106644" y="95002"/>
                </a:cubicBezTo>
                <a:cubicBezTo>
                  <a:pt x="96104" y="110868"/>
                  <a:pt x="80982" y="115613"/>
                  <a:pt x="61613" y="115552"/>
                </a:cubicBezTo>
                <a:cubicBezTo>
                  <a:pt x="46011" y="115501"/>
                  <a:pt x="31881" y="113754"/>
                  <a:pt x="19500" y="103982"/>
                </a:cubicBezTo>
                <a:cubicBezTo>
                  <a:pt x="4639" y="92250"/>
                  <a:pt x="1909" y="75480"/>
                  <a:pt x="6931" y="58329"/>
                </a:cubicBezTo>
                <a:cubicBezTo>
                  <a:pt x="15259" y="29894"/>
                  <a:pt x="57172" y="10485"/>
                  <a:pt x="82692" y="32590"/>
                </a:cubicBezTo>
                <a:cubicBezTo>
                  <a:pt x="84693" y="34320"/>
                  <a:pt x="87702" y="31523"/>
                  <a:pt x="85696" y="29782"/>
                </a:cubicBezTo>
                <a:cubicBezTo>
                  <a:pt x="59885" y="7430"/>
                  <a:pt x="18023" y="22925"/>
                  <a:pt x="5107" y="50927"/>
                </a:cubicBezTo>
                <a:cubicBezTo>
                  <a:pt x="-1339" y="64911"/>
                  <a:pt x="-2821" y="85629"/>
                  <a:pt x="7387" y="98192"/>
                </a:cubicBezTo>
                <a:cubicBezTo>
                  <a:pt x="17208" y="110284"/>
                  <a:pt x="32747" y="118135"/>
                  <a:pt x="48867" y="119421"/>
                </a:cubicBezTo>
                <a:cubicBezTo>
                  <a:pt x="67205" y="120887"/>
                  <a:pt x="87058" y="120387"/>
                  <a:pt x="101086" y="107936"/>
                </a:cubicBezTo>
                <a:cubicBezTo>
                  <a:pt x="114698" y="95856"/>
                  <a:pt x="120302" y="77738"/>
                  <a:pt x="119982" y="60586"/>
                </a:cubicBezTo>
                <a:cubicBezTo>
                  <a:pt x="119367" y="27519"/>
                  <a:pt x="91197" y="-421"/>
                  <a:pt x="55650" y="5"/>
                </a:cubicBezTo>
                <a:close/>
                <a:moveTo>
                  <a:pt x="52777" y="44929"/>
                </a:moveTo>
                <a:cubicBezTo>
                  <a:pt x="52350" y="44929"/>
                  <a:pt x="51928" y="45013"/>
                  <a:pt x="51506" y="45181"/>
                </a:cubicBezTo>
                <a:cubicBezTo>
                  <a:pt x="51079" y="45355"/>
                  <a:pt x="50714" y="45558"/>
                  <a:pt x="50412" y="45782"/>
                </a:cubicBezTo>
                <a:cubicBezTo>
                  <a:pt x="50110" y="45670"/>
                  <a:pt x="49756" y="45653"/>
                  <a:pt x="49363" y="45737"/>
                </a:cubicBezTo>
                <a:cubicBezTo>
                  <a:pt x="48975" y="45822"/>
                  <a:pt x="48622" y="46097"/>
                  <a:pt x="48320" y="46546"/>
                </a:cubicBezTo>
                <a:cubicBezTo>
                  <a:pt x="46501" y="49427"/>
                  <a:pt x="44757" y="52628"/>
                  <a:pt x="43036" y="56161"/>
                </a:cubicBezTo>
                <a:cubicBezTo>
                  <a:pt x="41309" y="59693"/>
                  <a:pt x="39701" y="63338"/>
                  <a:pt x="38253" y="67095"/>
                </a:cubicBezTo>
                <a:cubicBezTo>
                  <a:pt x="36800" y="70853"/>
                  <a:pt x="35563" y="74610"/>
                  <a:pt x="34474" y="78367"/>
                </a:cubicBezTo>
                <a:cubicBezTo>
                  <a:pt x="33385" y="82124"/>
                  <a:pt x="32599" y="85702"/>
                  <a:pt x="32109" y="89088"/>
                </a:cubicBezTo>
                <a:cubicBezTo>
                  <a:pt x="31989" y="90049"/>
                  <a:pt x="32240" y="90807"/>
                  <a:pt x="32838" y="91430"/>
                </a:cubicBezTo>
                <a:cubicBezTo>
                  <a:pt x="33442" y="92048"/>
                  <a:pt x="34280" y="92222"/>
                  <a:pt x="35432" y="91941"/>
                </a:cubicBezTo>
                <a:cubicBezTo>
                  <a:pt x="35979" y="91823"/>
                  <a:pt x="36492" y="91385"/>
                  <a:pt x="36982" y="90621"/>
                </a:cubicBezTo>
                <a:cubicBezTo>
                  <a:pt x="37461" y="89858"/>
                  <a:pt x="37860" y="89027"/>
                  <a:pt x="38162" y="88066"/>
                </a:cubicBezTo>
                <a:cubicBezTo>
                  <a:pt x="38709" y="85977"/>
                  <a:pt x="39308" y="83877"/>
                  <a:pt x="39941" y="81815"/>
                </a:cubicBezTo>
                <a:cubicBezTo>
                  <a:pt x="40573" y="79754"/>
                  <a:pt x="41235" y="77665"/>
                  <a:pt x="41896" y="75520"/>
                </a:cubicBezTo>
                <a:cubicBezTo>
                  <a:pt x="44803" y="75407"/>
                  <a:pt x="47744" y="75177"/>
                  <a:pt x="50731" y="74835"/>
                </a:cubicBezTo>
                <a:cubicBezTo>
                  <a:pt x="53729" y="74498"/>
                  <a:pt x="56482" y="74099"/>
                  <a:pt x="59019" y="73644"/>
                </a:cubicBezTo>
                <a:cubicBezTo>
                  <a:pt x="59857" y="75565"/>
                  <a:pt x="60769" y="77497"/>
                  <a:pt x="61704" y="79389"/>
                </a:cubicBezTo>
                <a:cubicBezTo>
                  <a:pt x="62639" y="81282"/>
                  <a:pt x="63631" y="83141"/>
                  <a:pt x="64662" y="85005"/>
                </a:cubicBezTo>
                <a:cubicBezTo>
                  <a:pt x="64839" y="85342"/>
                  <a:pt x="65107" y="85730"/>
                  <a:pt x="65437" y="86151"/>
                </a:cubicBezTo>
                <a:cubicBezTo>
                  <a:pt x="65768" y="86572"/>
                  <a:pt x="66144" y="86977"/>
                  <a:pt x="66577" y="87347"/>
                </a:cubicBezTo>
                <a:cubicBezTo>
                  <a:pt x="66994" y="87712"/>
                  <a:pt x="67393" y="88010"/>
                  <a:pt x="67849" y="88240"/>
                </a:cubicBezTo>
                <a:cubicBezTo>
                  <a:pt x="68299" y="88465"/>
                  <a:pt x="68749" y="88493"/>
                  <a:pt x="69171" y="88324"/>
                </a:cubicBezTo>
                <a:cubicBezTo>
                  <a:pt x="69530" y="88156"/>
                  <a:pt x="69781" y="87813"/>
                  <a:pt x="69901" y="87302"/>
                </a:cubicBezTo>
                <a:cubicBezTo>
                  <a:pt x="70026" y="86797"/>
                  <a:pt x="70066" y="86235"/>
                  <a:pt x="70038" y="85646"/>
                </a:cubicBezTo>
                <a:cubicBezTo>
                  <a:pt x="69998" y="85050"/>
                  <a:pt x="69929" y="84449"/>
                  <a:pt x="69809" y="83854"/>
                </a:cubicBezTo>
                <a:cubicBezTo>
                  <a:pt x="69684" y="83264"/>
                  <a:pt x="69593" y="82821"/>
                  <a:pt x="69536" y="82540"/>
                </a:cubicBezTo>
                <a:cubicBezTo>
                  <a:pt x="68687" y="80900"/>
                  <a:pt x="67866" y="79243"/>
                  <a:pt x="67079" y="77519"/>
                </a:cubicBezTo>
                <a:cubicBezTo>
                  <a:pt x="66292" y="75795"/>
                  <a:pt x="65534" y="74003"/>
                  <a:pt x="64753" y="72201"/>
                </a:cubicBezTo>
                <a:cubicBezTo>
                  <a:pt x="66025" y="71577"/>
                  <a:pt x="66868" y="70954"/>
                  <a:pt x="67347" y="70325"/>
                </a:cubicBezTo>
                <a:cubicBezTo>
                  <a:pt x="67837" y="69707"/>
                  <a:pt x="67894" y="69005"/>
                  <a:pt x="67529" y="68157"/>
                </a:cubicBezTo>
                <a:cubicBezTo>
                  <a:pt x="67227" y="67483"/>
                  <a:pt x="66652" y="67079"/>
                  <a:pt x="65802" y="66966"/>
                </a:cubicBezTo>
                <a:cubicBezTo>
                  <a:pt x="64959" y="66854"/>
                  <a:pt x="64235" y="66820"/>
                  <a:pt x="63574" y="66882"/>
                </a:cubicBezTo>
                <a:cubicBezTo>
                  <a:pt x="63391" y="66938"/>
                  <a:pt x="63220" y="66983"/>
                  <a:pt x="63072" y="67011"/>
                </a:cubicBezTo>
                <a:cubicBezTo>
                  <a:pt x="62918" y="67039"/>
                  <a:pt x="62753" y="67079"/>
                  <a:pt x="62570" y="67135"/>
                </a:cubicBezTo>
                <a:cubicBezTo>
                  <a:pt x="61356" y="64091"/>
                  <a:pt x="60176" y="61041"/>
                  <a:pt x="59065" y="57992"/>
                </a:cubicBezTo>
                <a:cubicBezTo>
                  <a:pt x="57942" y="54937"/>
                  <a:pt x="56990" y="51977"/>
                  <a:pt x="56152" y="49096"/>
                </a:cubicBezTo>
                <a:cubicBezTo>
                  <a:pt x="55662" y="48079"/>
                  <a:pt x="55251" y="47299"/>
                  <a:pt x="54921" y="46759"/>
                </a:cubicBezTo>
                <a:cubicBezTo>
                  <a:pt x="54579" y="46220"/>
                  <a:pt x="54299" y="45810"/>
                  <a:pt x="54054" y="45524"/>
                </a:cubicBezTo>
                <a:cubicBezTo>
                  <a:pt x="53809" y="45243"/>
                  <a:pt x="53581" y="45069"/>
                  <a:pt x="53370" y="45013"/>
                </a:cubicBezTo>
                <a:cubicBezTo>
                  <a:pt x="53159" y="44957"/>
                  <a:pt x="52954" y="44929"/>
                  <a:pt x="52777" y="44929"/>
                </a:cubicBezTo>
                <a:close/>
                <a:moveTo>
                  <a:pt x="85337" y="51780"/>
                </a:moveTo>
                <a:cubicBezTo>
                  <a:pt x="84755" y="51870"/>
                  <a:pt x="84396" y="52314"/>
                  <a:pt x="84242" y="53139"/>
                </a:cubicBezTo>
                <a:cubicBezTo>
                  <a:pt x="84049" y="53679"/>
                  <a:pt x="83878" y="54729"/>
                  <a:pt x="83741" y="56290"/>
                </a:cubicBezTo>
                <a:cubicBezTo>
                  <a:pt x="83610" y="57851"/>
                  <a:pt x="83564" y="59688"/>
                  <a:pt x="83604" y="61732"/>
                </a:cubicBezTo>
                <a:cubicBezTo>
                  <a:pt x="82259" y="61878"/>
                  <a:pt x="81027" y="61996"/>
                  <a:pt x="79870" y="62159"/>
                </a:cubicBezTo>
                <a:cubicBezTo>
                  <a:pt x="78719" y="62322"/>
                  <a:pt x="77773" y="62490"/>
                  <a:pt x="77049" y="62670"/>
                </a:cubicBezTo>
                <a:cubicBezTo>
                  <a:pt x="76507" y="62850"/>
                  <a:pt x="75903" y="63114"/>
                  <a:pt x="75270" y="63434"/>
                </a:cubicBezTo>
                <a:cubicBezTo>
                  <a:pt x="74638" y="63760"/>
                  <a:pt x="74318" y="64169"/>
                  <a:pt x="74318" y="64669"/>
                </a:cubicBezTo>
                <a:cubicBezTo>
                  <a:pt x="74398" y="65208"/>
                  <a:pt x="74723" y="65647"/>
                  <a:pt x="75361" y="65989"/>
                </a:cubicBezTo>
                <a:cubicBezTo>
                  <a:pt x="75994" y="66332"/>
                  <a:pt x="76667" y="66478"/>
                  <a:pt x="77322" y="66371"/>
                </a:cubicBezTo>
                <a:cubicBezTo>
                  <a:pt x="77744" y="66298"/>
                  <a:pt x="78542" y="66152"/>
                  <a:pt x="79733" y="65989"/>
                </a:cubicBezTo>
                <a:cubicBezTo>
                  <a:pt x="80925" y="65826"/>
                  <a:pt x="82236" y="65658"/>
                  <a:pt x="83695" y="65478"/>
                </a:cubicBezTo>
                <a:cubicBezTo>
                  <a:pt x="83775" y="66523"/>
                  <a:pt x="83906" y="67590"/>
                  <a:pt x="84060" y="68668"/>
                </a:cubicBezTo>
                <a:cubicBezTo>
                  <a:pt x="84214" y="69746"/>
                  <a:pt x="84419" y="70763"/>
                  <a:pt x="84653" y="71729"/>
                </a:cubicBezTo>
                <a:cubicBezTo>
                  <a:pt x="84847" y="72268"/>
                  <a:pt x="85080" y="72712"/>
                  <a:pt x="85428" y="73049"/>
                </a:cubicBezTo>
                <a:cubicBezTo>
                  <a:pt x="85770" y="73391"/>
                  <a:pt x="86403" y="73560"/>
                  <a:pt x="87246" y="73560"/>
                </a:cubicBezTo>
                <a:cubicBezTo>
                  <a:pt x="87554" y="73560"/>
                  <a:pt x="87811" y="73447"/>
                  <a:pt x="88022" y="73178"/>
                </a:cubicBezTo>
                <a:cubicBezTo>
                  <a:pt x="88232" y="72908"/>
                  <a:pt x="88284" y="72481"/>
                  <a:pt x="88250" y="71942"/>
                </a:cubicBezTo>
                <a:cubicBezTo>
                  <a:pt x="88130" y="70791"/>
                  <a:pt x="88044" y="69645"/>
                  <a:pt x="87930" y="68500"/>
                </a:cubicBezTo>
                <a:cubicBezTo>
                  <a:pt x="87816" y="67348"/>
                  <a:pt x="87731" y="66203"/>
                  <a:pt x="87657" y="65051"/>
                </a:cubicBezTo>
                <a:cubicBezTo>
                  <a:pt x="88848" y="64911"/>
                  <a:pt x="89948" y="64804"/>
                  <a:pt x="91026" y="64714"/>
                </a:cubicBezTo>
                <a:cubicBezTo>
                  <a:pt x="92097" y="64624"/>
                  <a:pt x="93100" y="64529"/>
                  <a:pt x="93984" y="64456"/>
                </a:cubicBezTo>
                <a:cubicBezTo>
                  <a:pt x="94639" y="64422"/>
                  <a:pt x="95198" y="64248"/>
                  <a:pt x="95717" y="63945"/>
                </a:cubicBezTo>
                <a:cubicBezTo>
                  <a:pt x="96235" y="63642"/>
                  <a:pt x="96538" y="63271"/>
                  <a:pt x="96583" y="62838"/>
                </a:cubicBezTo>
                <a:cubicBezTo>
                  <a:pt x="96692" y="61872"/>
                  <a:pt x="96127" y="61384"/>
                  <a:pt x="94896" y="61311"/>
                </a:cubicBezTo>
                <a:cubicBezTo>
                  <a:pt x="93859" y="61238"/>
                  <a:pt x="92701" y="61187"/>
                  <a:pt x="91436" y="61221"/>
                </a:cubicBezTo>
                <a:cubicBezTo>
                  <a:pt x="90171" y="61260"/>
                  <a:pt x="88865" y="61322"/>
                  <a:pt x="87520" y="61395"/>
                </a:cubicBezTo>
                <a:cubicBezTo>
                  <a:pt x="87480" y="60064"/>
                  <a:pt x="87457" y="58750"/>
                  <a:pt x="87474" y="57436"/>
                </a:cubicBezTo>
                <a:cubicBezTo>
                  <a:pt x="87491" y="56127"/>
                  <a:pt x="87600" y="54802"/>
                  <a:pt x="87748" y="53437"/>
                </a:cubicBezTo>
                <a:cubicBezTo>
                  <a:pt x="87788" y="53257"/>
                  <a:pt x="87680" y="53021"/>
                  <a:pt x="87429" y="52713"/>
                </a:cubicBezTo>
                <a:cubicBezTo>
                  <a:pt x="87178" y="52409"/>
                  <a:pt x="86916" y="52123"/>
                  <a:pt x="86608" y="51904"/>
                </a:cubicBezTo>
                <a:cubicBezTo>
                  <a:pt x="86340" y="51724"/>
                  <a:pt x="85912" y="51690"/>
                  <a:pt x="85337" y="51780"/>
                </a:cubicBezTo>
                <a:close/>
                <a:moveTo>
                  <a:pt x="51050" y="52460"/>
                </a:moveTo>
                <a:cubicBezTo>
                  <a:pt x="52686" y="57997"/>
                  <a:pt x="54562" y="63355"/>
                  <a:pt x="56739" y="68500"/>
                </a:cubicBezTo>
                <a:cubicBezTo>
                  <a:pt x="52145" y="69342"/>
                  <a:pt x="47864" y="69836"/>
                  <a:pt x="43811" y="69943"/>
                </a:cubicBezTo>
                <a:cubicBezTo>
                  <a:pt x="45869" y="64130"/>
                  <a:pt x="48269" y="58273"/>
                  <a:pt x="51050" y="52460"/>
                </a:cubicBezTo>
                <a:close/>
                <a:moveTo>
                  <a:pt x="51050" y="52460"/>
                </a:moveTo>
              </a:path>
            </a:pathLst>
          </a:custGeom>
          <a:solidFill>
            <a:srgbClr val="FFFE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Lato"/>
              <a:ea typeface="Lato"/>
              <a:cs typeface="Lato"/>
              <a:sym typeface="Lato"/>
            </a:endParaRPr>
          </a:p>
        </p:txBody>
      </p:sp>
      <p:sp>
        <p:nvSpPr>
          <p:cNvPr id="55" name="Google Shape;908;p72">
            <a:extLst>
              <a:ext uri="{FF2B5EF4-FFF2-40B4-BE49-F238E27FC236}">
                <a16:creationId xmlns:a16="http://schemas.microsoft.com/office/drawing/2014/main" id="{E9D282D4-D494-4D38-92C0-3378960071CF}"/>
              </a:ext>
            </a:extLst>
          </p:cNvPr>
          <p:cNvSpPr/>
          <p:nvPr/>
        </p:nvSpPr>
        <p:spPr>
          <a:xfrm>
            <a:off x="5439662" y="2208397"/>
            <a:ext cx="488156" cy="425450"/>
          </a:xfrm>
          <a:custGeom>
            <a:avLst/>
            <a:gdLst/>
            <a:ahLst/>
            <a:cxnLst/>
            <a:rect l="l" t="t" r="r" b="b"/>
            <a:pathLst>
              <a:path w="120000" h="120000" extrusionOk="0">
                <a:moveTo>
                  <a:pt x="55005" y="61127"/>
                </a:moveTo>
                <a:lnTo>
                  <a:pt x="44872" y="61127"/>
                </a:lnTo>
                <a:lnTo>
                  <a:pt x="44872" y="74838"/>
                </a:lnTo>
                <a:lnTo>
                  <a:pt x="55005" y="74838"/>
                </a:lnTo>
                <a:cubicBezTo>
                  <a:pt x="55005" y="74838"/>
                  <a:pt x="55005" y="61127"/>
                  <a:pt x="55005" y="61127"/>
                </a:cubicBezTo>
                <a:close/>
                <a:moveTo>
                  <a:pt x="40666" y="36872"/>
                </a:moveTo>
                <a:lnTo>
                  <a:pt x="30527" y="36872"/>
                </a:lnTo>
                <a:lnTo>
                  <a:pt x="30527" y="74838"/>
                </a:lnTo>
                <a:lnTo>
                  <a:pt x="40666" y="74838"/>
                </a:lnTo>
                <a:cubicBezTo>
                  <a:pt x="40666" y="74838"/>
                  <a:pt x="40666" y="36872"/>
                  <a:pt x="40666" y="36872"/>
                </a:cubicBezTo>
                <a:close/>
                <a:moveTo>
                  <a:pt x="26322" y="74838"/>
                </a:moveTo>
                <a:lnTo>
                  <a:pt x="16183" y="74838"/>
                </a:lnTo>
                <a:lnTo>
                  <a:pt x="16183" y="50022"/>
                </a:lnTo>
                <a:lnTo>
                  <a:pt x="26322" y="50022"/>
                </a:lnTo>
                <a:cubicBezTo>
                  <a:pt x="26322" y="50022"/>
                  <a:pt x="26322" y="74838"/>
                  <a:pt x="26322" y="74838"/>
                </a:cubicBezTo>
                <a:close/>
                <a:moveTo>
                  <a:pt x="57844" y="98844"/>
                </a:moveTo>
                <a:lnTo>
                  <a:pt x="0" y="98844"/>
                </a:lnTo>
                <a:lnTo>
                  <a:pt x="0" y="0"/>
                </a:lnTo>
                <a:lnTo>
                  <a:pt x="97455" y="0"/>
                </a:lnTo>
                <a:lnTo>
                  <a:pt x="97455" y="45594"/>
                </a:lnTo>
                <a:cubicBezTo>
                  <a:pt x="94505" y="44133"/>
                  <a:pt x="91322" y="43161"/>
                  <a:pt x="87994" y="42783"/>
                </a:cubicBezTo>
                <a:lnTo>
                  <a:pt x="87994" y="23561"/>
                </a:lnTo>
                <a:lnTo>
                  <a:pt x="9461" y="23561"/>
                </a:lnTo>
                <a:lnTo>
                  <a:pt x="9461" y="88016"/>
                </a:lnTo>
                <a:lnTo>
                  <a:pt x="53772" y="88016"/>
                </a:lnTo>
                <a:cubicBezTo>
                  <a:pt x="54616" y="91905"/>
                  <a:pt x="56005" y="95555"/>
                  <a:pt x="57844" y="98844"/>
                </a:cubicBezTo>
                <a:close/>
                <a:moveTo>
                  <a:pt x="84788" y="95866"/>
                </a:moveTo>
                <a:cubicBezTo>
                  <a:pt x="76761" y="95866"/>
                  <a:pt x="70227" y="88388"/>
                  <a:pt x="70227" y="79188"/>
                </a:cubicBezTo>
                <a:cubicBezTo>
                  <a:pt x="70227" y="69994"/>
                  <a:pt x="76761" y="62511"/>
                  <a:pt x="84788" y="62511"/>
                </a:cubicBezTo>
                <a:cubicBezTo>
                  <a:pt x="92822" y="62511"/>
                  <a:pt x="99361" y="69994"/>
                  <a:pt x="99361" y="79188"/>
                </a:cubicBezTo>
                <a:cubicBezTo>
                  <a:pt x="99361" y="88388"/>
                  <a:pt x="92822" y="95866"/>
                  <a:pt x="84788" y="95866"/>
                </a:cubicBezTo>
                <a:close/>
                <a:moveTo>
                  <a:pt x="104416" y="93394"/>
                </a:moveTo>
                <a:cubicBezTo>
                  <a:pt x="106694" y="89283"/>
                  <a:pt x="108016" y="84411"/>
                  <a:pt x="108016" y="79188"/>
                </a:cubicBezTo>
                <a:cubicBezTo>
                  <a:pt x="108016" y="64527"/>
                  <a:pt x="97594" y="52605"/>
                  <a:pt x="84788" y="52605"/>
                </a:cubicBezTo>
                <a:cubicBezTo>
                  <a:pt x="71983" y="52605"/>
                  <a:pt x="61566" y="64527"/>
                  <a:pt x="61566" y="79188"/>
                </a:cubicBezTo>
                <a:cubicBezTo>
                  <a:pt x="61566" y="93850"/>
                  <a:pt x="71983" y="105777"/>
                  <a:pt x="84788" y="105777"/>
                </a:cubicBezTo>
                <a:cubicBezTo>
                  <a:pt x="89122" y="105777"/>
                  <a:pt x="93183" y="104411"/>
                  <a:pt x="96655" y="102038"/>
                </a:cubicBezTo>
                <a:lnTo>
                  <a:pt x="112350" y="120000"/>
                </a:lnTo>
                <a:lnTo>
                  <a:pt x="120000" y="111238"/>
                </a:lnTo>
                <a:cubicBezTo>
                  <a:pt x="120000" y="111238"/>
                  <a:pt x="104416" y="93394"/>
                  <a:pt x="104416" y="93394"/>
                </a:cubicBezTo>
                <a:close/>
                <a:moveTo>
                  <a:pt x="104416" y="93394"/>
                </a:moveTo>
              </a:path>
            </a:pathLst>
          </a:custGeom>
          <a:solidFill>
            <a:srgbClr val="FFFE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Lato"/>
              <a:ea typeface="Lato"/>
              <a:cs typeface="Lato"/>
              <a:sym typeface="Lato"/>
            </a:endParaRPr>
          </a:p>
        </p:txBody>
      </p:sp>
      <p:sp>
        <p:nvSpPr>
          <p:cNvPr id="56" name="Google Shape;933;p72">
            <a:extLst>
              <a:ext uri="{FF2B5EF4-FFF2-40B4-BE49-F238E27FC236}">
                <a16:creationId xmlns:a16="http://schemas.microsoft.com/office/drawing/2014/main" id="{097FD55C-45EE-4B24-AFC7-C83C1A6B6DBC}"/>
              </a:ext>
            </a:extLst>
          </p:cNvPr>
          <p:cNvSpPr/>
          <p:nvPr/>
        </p:nvSpPr>
        <p:spPr>
          <a:xfrm>
            <a:off x="7925006" y="2170768"/>
            <a:ext cx="529431" cy="461963"/>
          </a:xfrm>
          <a:custGeom>
            <a:avLst/>
            <a:gdLst/>
            <a:ahLst/>
            <a:cxnLst/>
            <a:rect l="l" t="t" r="r" b="b"/>
            <a:pathLst>
              <a:path w="120000" h="120000" extrusionOk="0">
                <a:moveTo>
                  <a:pt x="94741" y="111"/>
                </a:moveTo>
                <a:cubicBezTo>
                  <a:pt x="94435" y="245"/>
                  <a:pt x="94157" y="502"/>
                  <a:pt x="94013" y="871"/>
                </a:cubicBezTo>
                <a:lnTo>
                  <a:pt x="90141" y="10711"/>
                </a:lnTo>
                <a:cubicBezTo>
                  <a:pt x="90002" y="11062"/>
                  <a:pt x="90008" y="11437"/>
                  <a:pt x="90108" y="11772"/>
                </a:cubicBezTo>
                <a:cubicBezTo>
                  <a:pt x="90214" y="12151"/>
                  <a:pt x="90464" y="12470"/>
                  <a:pt x="90803" y="12648"/>
                </a:cubicBezTo>
                <a:cubicBezTo>
                  <a:pt x="91448" y="12983"/>
                  <a:pt x="92199" y="12665"/>
                  <a:pt x="92489" y="11928"/>
                </a:cubicBezTo>
                <a:lnTo>
                  <a:pt x="96365" y="2088"/>
                </a:lnTo>
                <a:cubicBezTo>
                  <a:pt x="96655" y="1345"/>
                  <a:pt x="96377" y="441"/>
                  <a:pt x="95737" y="111"/>
                </a:cubicBezTo>
                <a:cubicBezTo>
                  <a:pt x="95414" y="-55"/>
                  <a:pt x="95047" y="-22"/>
                  <a:pt x="94741" y="111"/>
                </a:cubicBezTo>
                <a:close/>
                <a:moveTo>
                  <a:pt x="75774" y="3870"/>
                </a:moveTo>
                <a:cubicBezTo>
                  <a:pt x="74361" y="4411"/>
                  <a:pt x="73393" y="5902"/>
                  <a:pt x="72893" y="8773"/>
                </a:cubicBezTo>
                <a:cubicBezTo>
                  <a:pt x="72554" y="10739"/>
                  <a:pt x="68771" y="28514"/>
                  <a:pt x="58659" y="34758"/>
                </a:cubicBezTo>
                <a:cubicBezTo>
                  <a:pt x="48552" y="41007"/>
                  <a:pt x="36616" y="46167"/>
                  <a:pt x="29068" y="49043"/>
                </a:cubicBezTo>
                <a:lnTo>
                  <a:pt x="7025" y="57442"/>
                </a:lnTo>
                <a:cubicBezTo>
                  <a:pt x="2708" y="59084"/>
                  <a:pt x="-105" y="63216"/>
                  <a:pt x="5" y="67282"/>
                </a:cubicBezTo>
                <a:cubicBezTo>
                  <a:pt x="33" y="67271"/>
                  <a:pt x="44" y="67215"/>
                  <a:pt x="72" y="67204"/>
                </a:cubicBezTo>
                <a:cubicBezTo>
                  <a:pt x="1557" y="66628"/>
                  <a:pt x="3598" y="68957"/>
                  <a:pt x="4605" y="72375"/>
                </a:cubicBezTo>
                <a:cubicBezTo>
                  <a:pt x="5478" y="75323"/>
                  <a:pt x="5295" y="78127"/>
                  <a:pt x="4277" y="79210"/>
                </a:cubicBezTo>
                <a:cubicBezTo>
                  <a:pt x="6574" y="81366"/>
                  <a:pt x="10184" y="82047"/>
                  <a:pt x="13744" y="80690"/>
                </a:cubicBezTo>
                <a:lnTo>
                  <a:pt x="29496" y="74692"/>
                </a:lnTo>
                <a:lnTo>
                  <a:pt x="36783" y="114884"/>
                </a:lnTo>
                <a:cubicBezTo>
                  <a:pt x="37573" y="119240"/>
                  <a:pt x="38501" y="120569"/>
                  <a:pt x="40554" y="119787"/>
                </a:cubicBezTo>
                <a:lnTo>
                  <a:pt x="52274" y="115342"/>
                </a:lnTo>
                <a:lnTo>
                  <a:pt x="52535" y="115230"/>
                </a:lnTo>
                <a:cubicBezTo>
                  <a:pt x="53486" y="114471"/>
                  <a:pt x="53364" y="113136"/>
                  <a:pt x="53364" y="113136"/>
                </a:cubicBezTo>
                <a:lnTo>
                  <a:pt x="50950" y="101358"/>
                </a:lnTo>
                <a:cubicBezTo>
                  <a:pt x="50666" y="100778"/>
                  <a:pt x="44826" y="69102"/>
                  <a:pt x="44826" y="69102"/>
                </a:cubicBezTo>
                <a:cubicBezTo>
                  <a:pt x="51500" y="66913"/>
                  <a:pt x="59410" y="64685"/>
                  <a:pt x="66936" y="63406"/>
                </a:cubicBezTo>
                <a:cubicBezTo>
                  <a:pt x="78294" y="61474"/>
                  <a:pt x="90631" y="73118"/>
                  <a:pt x="91927" y="74463"/>
                </a:cubicBezTo>
                <a:cubicBezTo>
                  <a:pt x="93824" y="76424"/>
                  <a:pt x="95348" y="76976"/>
                  <a:pt x="96760" y="76435"/>
                </a:cubicBezTo>
                <a:cubicBezTo>
                  <a:pt x="98173" y="75899"/>
                  <a:pt x="99747" y="74045"/>
                  <a:pt x="99080" y="71727"/>
                </a:cubicBezTo>
                <a:lnTo>
                  <a:pt x="89580" y="38862"/>
                </a:lnTo>
                <a:lnTo>
                  <a:pt x="80079" y="6036"/>
                </a:lnTo>
                <a:cubicBezTo>
                  <a:pt x="79401" y="3724"/>
                  <a:pt x="77187" y="3333"/>
                  <a:pt x="75774" y="3870"/>
                </a:cubicBezTo>
                <a:close/>
                <a:moveTo>
                  <a:pt x="109242" y="9722"/>
                </a:moveTo>
                <a:cubicBezTo>
                  <a:pt x="108914" y="9689"/>
                  <a:pt x="108552" y="9806"/>
                  <a:pt x="108280" y="10063"/>
                </a:cubicBezTo>
                <a:lnTo>
                  <a:pt x="101099" y="17016"/>
                </a:lnTo>
                <a:cubicBezTo>
                  <a:pt x="100682" y="17412"/>
                  <a:pt x="100537" y="18060"/>
                  <a:pt x="100698" y="18613"/>
                </a:cubicBezTo>
                <a:cubicBezTo>
                  <a:pt x="100749" y="18786"/>
                  <a:pt x="100826" y="18959"/>
                  <a:pt x="100932" y="19104"/>
                </a:cubicBezTo>
                <a:cubicBezTo>
                  <a:pt x="101388" y="19730"/>
                  <a:pt x="102211" y="19780"/>
                  <a:pt x="102751" y="19260"/>
                </a:cubicBezTo>
                <a:lnTo>
                  <a:pt x="109937" y="12308"/>
                </a:lnTo>
                <a:cubicBezTo>
                  <a:pt x="110477" y="11788"/>
                  <a:pt x="110555" y="10873"/>
                  <a:pt x="110099" y="10253"/>
                </a:cubicBezTo>
                <a:cubicBezTo>
                  <a:pt x="109871" y="9946"/>
                  <a:pt x="109565" y="9756"/>
                  <a:pt x="109242" y="9722"/>
                </a:cubicBezTo>
                <a:close/>
                <a:moveTo>
                  <a:pt x="115728" y="25604"/>
                </a:moveTo>
                <a:lnTo>
                  <a:pt x="106789" y="29022"/>
                </a:lnTo>
                <a:cubicBezTo>
                  <a:pt x="106116" y="29279"/>
                  <a:pt x="105771" y="30078"/>
                  <a:pt x="105994" y="30848"/>
                </a:cubicBezTo>
                <a:cubicBezTo>
                  <a:pt x="106216" y="31613"/>
                  <a:pt x="106945" y="32055"/>
                  <a:pt x="107618" y="31798"/>
                </a:cubicBezTo>
                <a:lnTo>
                  <a:pt x="116556" y="28374"/>
                </a:lnTo>
                <a:cubicBezTo>
                  <a:pt x="117229" y="28123"/>
                  <a:pt x="117574" y="27285"/>
                  <a:pt x="117352" y="26515"/>
                </a:cubicBezTo>
                <a:cubicBezTo>
                  <a:pt x="117129" y="25744"/>
                  <a:pt x="116401" y="25348"/>
                  <a:pt x="115728" y="25604"/>
                </a:cubicBezTo>
                <a:close/>
                <a:moveTo>
                  <a:pt x="109403" y="42548"/>
                </a:moveTo>
                <a:cubicBezTo>
                  <a:pt x="108703" y="42503"/>
                  <a:pt x="108091" y="43106"/>
                  <a:pt x="108046" y="43916"/>
                </a:cubicBezTo>
                <a:cubicBezTo>
                  <a:pt x="108041" y="44106"/>
                  <a:pt x="108063" y="44313"/>
                  <a:pt x="108113" y="44486"/>
                </a:cubicBezTo>
                <a:cubicBezTo>
                  <a:pt x="108274" y="45039"/>
                  <a:pt x="108703" y="45435"/>
                  <a:pt x="109242" y="45474"/>
                </a:cubicBezTo>
                <a:lnTo>
                  <a:pt x="118642" y="46122"/>
                </a:lnTo>
                <a:cubicBezTo>
                  <a:pt x="119343" y="46167"/>
                  <a:pt x="119955" y="45558"/>
                  <a:pt x="120000" y="44754"/>
                </a:cubicBezTo>
                <a:cubicBezTo>
                  <a:pt x="120038" y="43938"/>
                  <a:pt x="119510" y="43240"/>
                  <a:pt x="118804" y="43196"/>
                </a:cubicBezTo>
                <a:lnTo>
                  <a:pt x="109403" y="42548"/>
                </a:lnTo>
                <a:close/>
                <a:moveTo>
                  <a:pt x="104737" y="55995"/>
                </a:moveTo>
                <a:cubicBezTo>
                  <a:pt x="104425" y="56102"/>
                  <a:pt x="104147" y="56325"/>
                  <a:pt x="103975" y="56682"/>
                </a:cubicBezTo>
                <a:cubicBezTo>
                  <a:pt x="103797" y="57056"/>
                  <a:pt x="103769" y="57481"/>
                  <a:pt x="103880" y="57861"/>
                </a:cubicBezTo>
                <a:cubicBezTo>
                  <a:pt x="103975" y="58196"/>
                  <a:pt x="104180" y="58469"/>
                  <a:pt x="104475" y="58659"/>
                </a:cubicBezTo>
                <a:lnTo>
                  <a:pt x="112713" y="63897"/>
                </a:lnTo>
                <a:cubicBezTo>
                  <a:pt x="113336" y="64294"/>
                  <a:pt x="114092" y="64037"/>
                  <a:pt x="114437" y="63328"/>
                </a:cubicBezTo>
                <a:cubicBezTo>
                  <a:pt x="114777" y="62619"/>
                  <a:pt x="114560" y="61747"/>
                  <a:pt x="113942" y="61357"/>
                </a:cubicBezTo>
                <a:cubicBezTo>
                  <a:pt x="113942" y="61357"/>
                  <a:pt x="105699" y="56113"/>
                  <a:pt x="105699" y="56113"/>
                </a:cubicBezTo>
                <a:cubicBezTo>
                  <a:pt x="105387" y="55917"/>
                  <a:pt x="105054" y="55895"/>
                  <a:pt x="104737" y="55995"/>
                </a:cubicBezTo>
                <a:close/>
                <a:moveTo>
                  <a:pt x="104737" y="55995"/>
                </a:moveTo>
              </a:path>
            </a:pathLst>
          </a:custGeom>
          <a:solidFill>
            <a:srgbClr val="FFFE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Lato"/>
              <a:ea typeface="Lato"/>
              <a:cs typeface="Lato"/>
              <a:sym typeface="Lato"/>
            </a:endParaRPr>
          </a:p>
        </p:txBody>
      </p:sp>
      <p:sp>
        <p:nvSpPr>
          <p:cNvPr id="57" name="Google Shape;945;p72">
            <a:extLst>
              <a:ext uri="{FF2B5EF4-FFF2-40B4-BE49-F238E27FC236}">
                <a16:creationId xmlns:a16="http://schemas.microsoft.com/office/drawing/2014/main" id="{6A6F778A-A296-4E44-AE17-71976D082CF1}"/>
              </a:ext>
            </a:extLst>
          </p:cNvPr>
          <p:cNvSpPr/>
          <p:nvPr/>
        </p:nvSpPr>
        <p:spPr>
          <a:xfrm>
            <a:off x="10511237" y="2127509"/>
            <a:ext cx="485775" cy="482600"/>
          </a:xfrm>
          <a:custGeom>
            <a:avLst/>
            <a:gdLst/>
            <a:ahLst/>
            <a:cxnLst/>
            <a:rect l="l" t="t" r="r" b="b"/>
            <a:pathLst>
              <a:path w="120000" h="120000" extrusionOk="0">
                <a:moveTo>
                  <a:pt x="115122" y="36644"/>
                </a:moveTo>
                <a:lnTo>
                  <a:pt x="115861" y="38538"/>
                </a:lnTo>
                <a:cubicBezTo>
                  <a:pt x="118605" y="45516"/>
                  <a:pt x="120000" y="52888"/>
                  <a:pt x="120000" y="60450"/>
                </a:cubicBezTo>
                <a:cubicBezTo>
                  <a:pt x="120000" y="93283"/>
                  <a:pt x="93455" y="120000"/>
                  <a:pt x="60827" y="120000"/>
                </a:cubicBezTo>
                <a:cubicBezTo>
                  <a:pt x="46066" y="120000"/>
                  <a:pt x="31916" y="114438"/>
                  <a:pt x="21083" y="104555"/>
                </a:cubicBezTo>
                <a:lnTo>
                  <a:pt x="22688" y="110044"/>
                </a:lnTo>
                <a:cubicBezTo>
                  <a:pt x="22994" y="111072"/>
                  <a:pt x="22816" y="112133"/>
                  <a:pt x="22205" y="112961"/>
                </a:cubicBezTo>
                <a:cubicBezTo>
                  <a:pt x="21561" y="113827"/>
                  <a:pt x="20516" y="114344"/>
                  <a:pt x="19411" y="114344"/>
                </a:cubicBezTo>
                <a:cubicBezTo>
                  <a:pt x="17888" y="114344"/>
                  <a:pt x="16627" y="113394"/>
                  <a:pt x="16200" y="111922"/>
                </a:cubicBezTo>
                <a:lnTo>
                  <a:pt x="10538" y="92666"/>
                </a:lnTo>
                <a:cubicBezTo>
                  <a:pt x="10244" y="91661"/>
                  <a:pt x="10455" y="90544"/>
                  <a:pt x="11100" y="89677"/>
                </a:cubicBezTo>
                <a:cubicBezTo>
                  <a:pt x="11955" y="88516"/>
                  <a:pt x="13522" y="88022"/>
                  <a:pt x="14827" y="88488"/>
                </a:cubicBezTo>
                <a:lnTo>
                  <a:pt x="33766" y="95383"/>
                </a:lnTo>
                <a:cubicBezTo>
                  <a:pt x="35366" y="95966"/>
                  <a:pt x="36272" y="97561"/>
                  <a:pt x="35977" y="99266"/>
                </a:cubicBezTo>
                <a:cubicBezTo>
                  <a:pt x="35700" y="100905"/>
                  <a:pt x="34388" y="102044"/>
                  <a:pt x="32805" y="102044"/>
                </a:cubicBezTo>
                <a:cubicBezTo>
                  <a:pt x="32422" y="102044"/>
                  <a:pt x="32044" y="101977"/>
                  <a:pt x="31677" y="101850"/>
                </a:cubicBezTo>
                <a:lnTo>
                  <a:pt x="25188" y="99483"/>
                </a:lnTo>
                <a:cubicBezTo>
                  <a:pt x="34855" y="108355"/>
                  <a:pt x="47744" y="113500"/>
                  <a:pt x="60827" y="113500"/>
                </a:cubicBezTo>
                <a:cubicBezTo>
                  <a:pt x="89894" y="113500"/>
                  <a:pt x="113538" y="89705"/>
                  <a:pt x="113538" y="60450"/>
                </a:cubicBezTo>
                <a:cubicBezTo>
                  <a:pt x="113538" y="53705"/>
                  <a:pt x="112300" y="47138"/>
                  <a:pt x="109855" y="40927"/>
                </a:cubicBezTo>
                <a:lnTo>
                  <a:pt x="109116" y="39033"/>
                </a:lnTo>
                <a:close/>
                <a:moveTo>
                  <a:pt x="59172" y="0"/>
                </a:moveTo>
                <a:cubicBezTo>
                  <a:pt x="73677" y="0"/>
                  <a:pt x="87644" y="5383"/>
                  <a:pt x="98388" y="14961"/>
                </a:cubicBezTo>
                <a:lnTo>
                  <a:pt x="96522" y="8611"/>
                </a:lnTo>
                <a:cubicBezTo>
                  <a:pt x="96216" y="7588"/>
                  <a:pt x="96394" y="6522"/>
                  <a:pt x="97011" y="5694"/>
                </a:cubicBezTo>
                <a:cubicBezTo>
                  <a:pt x="97644" y="4827"/>
                  <a:pt x="98694" y="4311"/>
                  <a:pt x="99811" y="4311"/>
                </a:cubicBezTo>
                <a:cubicBezTo>
                  <a:pt x="101322" y="4311"/>
                  <a:pt x="102583" y="5261"/>
                  <a:pt x="103016" y="6727"/>
                </a:cubicBezTo>
                <a:lnTo>
                  <a:pt x="108677" y="25983"/>
                </a:lnTo>
                <a:cubicBezTo>
                  <a:pt x="108972" y="26988"/>
                  <a:pt x="108761" y="28105"/>
                  <a:pt x="108116" y="28972"/>
                </a:cubicBezTo>
                <a:cubicBezTo>
                  <a:pt x="107255" y="30127"/>
                  <a:pt x="105688" y="30627"/>
                  <a:pt x="104394" y="30161"/>
                </a:cubicBezTo>
                <a:lnTo>
                  <a:pt x="85444" y="23266"/>
                </a:lnTo>
                <a:cubicBezTo>
                  <a:pt x="83850" y="22683"/>
                  <a:pt x="82938" y="21094"/>
                  <a:pt x="83238" y="19383"/>
                </a:cubicBezTo>
                <a:cubicBezTo>
                  <a:pt x="83522" y="17750"/>
                  <a:pt x="84827" y="16605"/>
                  <a:pt x="86416" y="16605"/>
                </a:cubicBezTo>
                <a:cubicBezTo>
                  <a:pt x="86794" y="16605"/>
                  <a:pt x="87172" y="16672"/>
                  <a:pt x="87538" y="16805"/>
                </a:cubicBezTo>
                <a:lnTo>
                  <a:pt x="92844" y="18738"/>
                </a:lnTo>
                <a:cubicBezTo>
                  <a:pt x="83450" y="10888"/>
                  <a:pt x="71538" y="6500"/>
                  <a:pt x="59172" y="6500"/>
                </a:cubicBezTo>
                <a:cubicBezTo>
                  <a:pt x="30105" y="6500"/>
                  <a:pt x="6455" y="30294"/>
                  <a:pt x="6455" y="59544"/>
                </a:cubicBezTo>
                <a:cubicBezTo>
                  <a:pt x="6455" y="65394"/>
                  <a:pt x="7394" y="71133"/>
                  <a:pt x="9244" y="76605"/>
                </a:cubicBezTo>
                <a:lnTo>
                  <a:pt x="9888" y="78527"/>
                </a:lnTo>
                <a:lnTo>
                  <a:pt x="3772" y="80622"/>
                </a:lnTo>
                <a:lnTo>
                  <a:pt x="3122" y="78688"/>
                </a:lnTo>
                <a:cubicBezTo>
                  <a:pt x="1050" y="72544"/>
                  <a:pt x="0" y="66105"/>
                  <a:pt x="0" y="59544"/>
                </a:cubicBezTo>
                <a:cubicBezTo>
                  <a:pt x="0" y="26711"/>
                  <a:pt x="26544" y="0"/>
                  <a:pt x="59172" y="0"/>
                </a:cubicBezTo>
                <a:close/>
                <a:moveTo>
                  <a:pt x="59172" y="0"/>
                </a:moveTo>
              </a:path>
            </a:pathLst>
          </a:custGeom>
          <a:solidFill>
            <a:srgbClr val="FFFEF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Lato"/>
              <a:ea typeface="Lato"/>
              <a:cs typeface="Lato"/>
              <a:sym typeface="Lato"/>
            </a:endParaRPr>
          </a:p>
        </p:txBody>
      </p:sp>
      <p:sp>
        <p:nvSpPr>
          <p:cNvPr id="58" name="Rectangle 57">
            <a:extLst>
              <a:ext uri="{FF2B5EF4-FFF2-40B4-BE49-F238E27FC236}">
                <a16:creationId xmlns:a16="http://schemas.microsoft.com/office/drawing/2014/main" id="{F6F629DE-A0EB-473F-8A40-D33E5D6B51BE}"/>
              </a:ext>
            </a:extLst>
          </p:cNvPr>
          <p:cNvSpPr/>
          <p:nvPr/>
        </p:nvSpPr>
        <p:spPr>
          <a:xfrm>
            <a:off x="2265859" y="4426105"/>
            <a:ext cx="4420864" cy="2121568"/>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59" name="Text Placeholder 7">
            <a:extLst>
              <a:ext uri="{FF2B5EF4-FFF2-40B4-BE49-F238E27FC236}">
                <a16:creationId xmlns:a16="http://schemas.microsoft.com/office/drawing/2014/main" id="{7DC49A60-81F6-4B6F-8076-DC425D1EC593}"/>
              </a:ext>
            </a:extLst>
          </p:cNvPr>
          <p:cNvSpPr txBox="1">
            <a:spLocks/>
          </p:cNvSpPr>
          <p:nvPr/>
        </p:nvSpPr>
        <p:spPr>
          <a:xfrm>
            <a:off x="2438400" y="4538678"/>
            <a:ext cx="4070847" cy="1415400"/>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r>
              <a:rPr lang="en" sz="1500" b="1" dirty="0">
                <a:solidFill>
                  <a:srgbClr val="7F7F7F"/>
                </a:solidFill>
              </a:rPr>
              <a:t>“All of our customer claims are read by </a:t>
            </a:r>
            <a:r>
              <a:rPr lang="en" sz="1500" b="1" dirty="0" err="1">
                <a:solidFill>
                  <a:srgbClr val="7F7F7F"/>
                </a:solidFill>
              </a:rPr>
              <a:t>UiPath</a:t>
            </a:r>
            <a:r>
              <a:rPr lang="en" sz="1500" b="1" dirty="0">
                <a:solidFill>
                  <a:srgbClr val="7F7F7F"/>
                </a:solidFill>
              </a:rPr>
              <a:t> robots now. Our people can focus their time on the customer instead. The power of it is exponential.”</a:t>
            </a:r>
          </a:p>
        </p:txBody>
      </p:sp>
      <p:cxnSp>
        <p:nvCxnSpPr>
          <p:cNvPr id="60" name="Straight Connector 59">
            <a:extLst>
              <a:ext uri="{FF2B5EF4-FFF2-40B4-BE49-F238E27FC236}">
                <a16:creationId xmlns:a16="http://schemas.microsoft.com/office/drawing/2014/main" id="{FD067B06-EE73-404A-A452-C34064ACAB45}"/>
              </a:ext>
            </a:extLst>
          </p:cNvPr>
          <p:cNvCxnSpPr>
            <a:cxnSpLocks/>
          </p:cNvCxnSpPr>
          <p:nvPr/>
        </p:nvCxnSpPr>
        <p:spPr>
          <a:xfrm flipV="1">
            <a:off x="2663361" y="5371868"/>
            <a:ext cx="3620216" cy="1313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D44E501-33A1-4858-8AED-AA202C3AEED4}"/>
              </a:ext>
            </a:extLst>
          </p:cNvPr>
          <p:cNvSpPr/>
          <p:nvPr/>
        </p:nvSpPr>
        <p:spPr>
          <a:xfrm>
            <a:off x="2265853" y="6508186"/>
            <a:ext cx="4420871" cy="45719"/>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8">
            <a:extLst>
              <a:ext uri="{FF2B5EF4-FFF2-40B4-BE49-F238E27FC236}">
                <a16:creationId xmlns:a16="http://schemas.microsoft.com/office/drawing/2014/main" id="{969AE9C9-569A-477A-A8FB-3D6D71D08513}"/>
              </a:ext>
            </a:extLst>
          </p:cNvPr>
          <p:cNvSpPr txBox="1">
            <a:spLocks/>
          </p:cNvSpPr>
          <p:nvPr/>
        </p:nvSpPr>
        <p:spPr>
          <a:xfrm>
            <a:off x="7343084" y="5586882"/>
            <a:ext cx="3414647" cy="103541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rgbClr val="0085CA"/>
                </a:solidFill>
              </a:rPr>
              <a:t>Julian McDonald</a:t>
            </a:r>
          </a:p>
          <a:p>
            <a:pPr lvl="0" algn="l">
              <a:spcBef>
                <a:spcPts val="0"/>
              </a:spcBef>
            </a:pPr>
            <a:r>
              <a:rPr lang="en-US" b="0" dirty="0">
                <a:solidFill>
                  <a:srgbClr val="7F7F7F"/>
                </a:solidFill>
              </a:rPr>
              <a:t>Compliance Operations Manager</a:t>
            </a:r>
          </a:p>
          <a:p>
            <a:pPr lvl="0" algn="l">
              <a:spcBef>
                <a:spcPts val="0"/>
              </a:spcBef>
            </a:pPr>
            <a:r>
              <a:rPr lang="en-US" b="0" dirty="0">
                <a:solidFill>
                  <a:srgbClr val="7F7F7F"/>
                </a:solidFill>
              </a:rPr>
              <a:t>Ladbrokes Coral</a:t>
            </a:r>
            <a:endParaRPr lang="en-GB" b="0" dirty="0">
              <a:solidFill>
                <a:srgbClr val="7F7F7F"/>
              </a:solidFill>
            </a:endParaRPr>
          </a:p>
        </p:txBody>
      </p:sp>
      <p:sp>
        <p:nvSpPr>
          <p:cNvPr id="63" name="Rectangle 62">
            <a:extLst>
              <a:ext uri="{FF2B5EF4-FFF2-40B4-BE49-F238E27FC236}">
                <a16:creationId xmlns:a16="http://schemas.microsoft.com/office/drawing/2014/main" id="{C7E070A1-0651-4817-8BD0-47DB85A64741}"/>
              </a:ext>
            </a:extLst>
          </p:cNvPr>
          <p:cNvSpPr/>
          <p:nvPr/>
        </p:nvSpPr>
        <p:spPr>
          <a:xfrm>
            <a:off x="7123383" y="4426105"/>
            <a:ext cx="4420864" cy="2112170"/>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64" name="Text Placeholder 7">
            <a:extLst>
              <a:ext uri="{FF2B5EF4-FFF2-40B4-BE49-F238E27FC236}">
                <a16:creationId xmlns:a16="http://schemas.microsoft.com/office/drawing/2014/main" id="{610AFE35-C6F0-430C-98B8-BC6985AD9860}"/>
              </a:ext>
            </a:extLst>
          </p:cNvPr>
          <p:cNvSpPr txBox="1">
            <a:spLocks/>
          </p:cNvSpPr>
          <p:nvPr/>
        </p:nvSpPr>
        <p:spPr>
          <a:xfrm>
            <a:off x="7343083" y="4538678"/>
            <a:ext cx="4071008" cy="1110022"/>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b="1">
                <a:solidFill>
                  <a:srgbClr val="7F7F7F"/>
                </a:solidFill>
              </a:rPr>
              <a:t>“[UiPath Robots are] </a:t>
            </a:r>
            <a:r>
              <a:rPr lang="en-US" sz="1800" b="1">
                <a:solidFill>
                  <a:srgbClr val="7F7F7F"/>
                </a:solidFill>
              </a:rPr>
              <a:t>innovative, reliable, cost-effective, and they vastly improved our customer journey.</a:t>
            </a:r>
            <a:r>
              <a:rPr lang="en" sz="1800" b="1">
                <a:solidFill>
                  <a:srgbClr val="7F7F7F"/>
                </a:solidFill>
              </a:rPr>
              <a:t>”</a:t>
            </a:r>
          </a:p>
        </p:txBody>
      </p:sp>
      <p:cxnSp>
        <p:nvCxnSpPr>
          <p:cNvPr id="65" name="Straight Connector 64">
            <a:extLst>
              <a:ext uri="{FF2B5EF4-FFF2-40B4-BE49-F238E27FC236}">
                <a16:creationId xmlns:a16="http://schemas.microsoft.com/office/drawing/2014/main" id="{2A8B077F-E6DF-47EA-A61C-2A4BA851C74B}"/>
              </a:ext>
            </a:extLst>
          </p:cNvPr>
          <p:cNvCxnSpPr>
            <a:cxnSpLocks/>
          </p:cNvCxnSpPr>
          <p:nvPr/>
        </p:nvCxnSpPr>
        <p:spPr>
          <a:xfrm>
            <a:off x="7504026" y="5384999"/>
            <a:ext cx="364524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1AAD279-C976-4828-9C7D-13A43BA10499}"/>
              </a:ext>
            </a:extLst>
          </p:cNvPr>
          <p:cNvSpPr/>
          <p:nvPr/>
        </p:nvSpPr>
        <p:spPr>
          <a:xfrm>
            <a:off x="7123377" y="6498789"/>
            <a:ext cx="4420871" cy="45719"/>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8">
            <a:extLst>
              <a:ext uri="{FF2B5EF4-FFF2-40B4-BE49-F238E27FC236}">
                <a16:creationId xmlns:a16="http://schemas.microsoft.com/office/drawing/2014/main" id="{1C09586F-B271-4605-A651-6796DB1A7E78}"/>
              </a:ext>
            </a:extLst>
          </p:cNvPr>
          <p:cNvSpPr txBox="1">
            <a:spLocks/>
          </p:cNvSpPr>
          <p:nvPr/>
        </p:nvSpPr>
        <p:spPr>
          <a:xfrm>
            <a:off x="2438399" y="5586773"/>
            <a:ext cx="3330162" cy="61888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pPr>
            <a:r>
              <a:rPr lang="en-GB" dirty="0">
                <a:solidFill>
                  <a:srgbClr val="0085CA"/>
                </a:solidFill>
              </a:rPr>
              <a:t>Maura </a:t>
            </a:r>
            <a:r>
              <a:rPr lang="en-GB" dirty="0" err="1">
                <a:solidFill>
                  <a:srgbClr val="0085CA"/>
                </a:solidFill>
              </a:rPr>
              <a:t>McDevit</a:t>
            </a:r>
            <a:endParaRPr lang="en-GB" dirty="0">
              <a:solidFill>
                <a:srgbClr val="0085CA"/>
              </a:solidFill>
            </a:endParaRPr>
          </a:p>
          <a:p>
            <a:pPr lvl="0" algn="l">
              <a:spcBef>
                <a:spcPts val="0"/>
              </a:spcBef>
            </a:pPr>
            <a:r>
              <a:rPr lang="en-GB" b="0" dirty="0">
                <a:solidFill>
                  <a:srgbClr val="7F7F7F"/>
                </a:solidFill>
              </a:rPr>
              <a:t>Controller &amp; VP</a:t>
            </a:r>
          </a:p>
          <a:p>
            <a:pPr lvl="0" algn="l">
              <a:spcBef>
                <a:spcPts val="0"/>
              </a:spcBef>
            </a:pPr>
            <a:r>
              <a:rPr lang="en-GB" b="0" dirty="0">
                <a:solidFill>
                  <a:srgbClr val="7F7F7F"/>
                </a:solidFill>
              </a:rPr>
              <a:t>United States Postal Service</a:t>
            </a:r>
          </a:p>
        </p:txBody>
      </p:sp>
      <p:pic>
        <p:nvPicPr>
          <p:cNvPr id="68" name="Picture 67" descr="A close up of a sign&#10;&#10;Description automatically generated">
            <a:extLst>
              <a:ext uri="{FF2B5EF4-FFF2-40B4-BE49-F238E27FC236}">
                <a16:creationId xmlns:a16="http://schemas.microsoft.com/office/drawing/2014/main" id="{B34D6E63-CB9B-47CD-BBFA-8C8E346596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1975" y="5629748"/>
            <a:ext cx="805185" cy="644359"/>
          </a:xfrm>
          <a:prstGeom prst="rect">
            <a:avLst/>
          </a:prstGeom>
        </p:spPr>
      </p:pic>
      <p:pic>
        <p:nvPicPr>
          <p:cNvPr id="69" name="Picture 68" descr="A picture containing sky&#10;&#10;Description automatically generated">
            <a:extLst>
              <a:ext uri="{FF2B5EF4-FFF2-40B4-BE49-F238E27FC236}">
                <a16:creationId xmlns:a16="http://schemas.microsoft.com/office/drawing/2014/main" id="{C3A3B550-BF65-494A-8433-D365915E9C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8374" y="5626799"/>
            <a:ext cx="1128417" cy="625861"/>
          </a:xfrm>
          <a:prstGeom prst="rect">
            <a:avLst/>
          </a:prstGeom>
        </p:spPr>
      </p:pic>
    </p:spTree>
    <p:extLst>
      <p:ext uri="{BB962C8B-B14F-4D97-AF65-F5344CB8AC3E}">
        <p14:creationId xmlns:p14="http://schemas.microsoft.com/office/powerpoint/2010/main" val="3275999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1255688"/>
          </a:xfrm>
        </p:spPr>
        <p:txBody>
          <a:bodyPr/>
          <a:lstStyle/>
          <a:p>
            <a:r>
              <a:rPr lang="en-US" sz="2800"/>
              <a:t>AUSTRALIA’S LARGEST MUTUAL BANK EXPERIENCES IMPROVED CUSTOMER ENGAGEMENT</a:t>
            </a:r>
            <a:endParaRPr lang="en-GB" sz="280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6</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Months to ROI</a:t>
            </a: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Zero</a:t>
            </a:r>
          </a:p>
          <a:p>
            <a:pPr lvl="0">
              <a:buClr>
                <a:srgbClr val="000000"/>
              </a:buClr>
              <a:defRPr/>
            </a:pPr>
            <a:r>
              <a:rPr lang="en-US" sz="1200" kern="0" dirty="0">
                <a:solidFill>
                  <a:srgbClr val="7F7F7F"/>
                </a:solidFill>
                <a:latin typeface="Calibri"/>
                <a:ea typeface="Calibri"/>
                <a:cs typeface="Calibri"/>
                <a:sym typeface="Calibri"/>
              </a:rPr>
              <a:t>Errors reduced to 0%</a:t>
            </a: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12X</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Faster processing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95%</a:t>
            </a:r>
          </a:p>
          <a:p>
            <a:pPr lvl="0">
              <a:buClr>
                <a:srgbClr val="000000"/>
              </a:buClr>
              <a:defRPr/>
            </a:pPr>
            <a:r>
              <a:rPr lang="en-US" sz="1200" kern="0" dirty="0">
                <a:solidFill>
                  <a:srgbClr val="7F7F7F"/>
                </a:solidFill>
                <a:latin typeface="Calibri"/>
                <a:ea typeface="Calibri"/>
                <a:cs typeface="Calibri"/>
                <a:sym typeface="Calibri"/>
              </a:rPr>
              <a:t>of effort automated </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52793"/>
            <a:ext cx="292995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98%</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Manual effort reduction</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ea typeface="Calibri"/>
                <a:cs typeface="Calibri"/>
                <a:sym typeface="Calibri"/>
              </a:rPr>
              <a:t>Heritage Bank, Australia</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2 months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Daily direct debit review &amp; risk management</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3" name="Google Shape;789;p61">
            <a:extLst>
              <a:ext uri="{FF2B5EF4-FFF2-40B4-BE49-F238E27FC236}">
                <a16:creationId xmlns:a16="http://schemas.microsoft.com/office/drawing/2014/main" id="{70456589-E0DD-40EE-936C-B2911CE47534}"/>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dirty="0">
                <a:solidFill>
                  <a:srgbClr val="7F7F7F"/>
                </a:solidFill>
                <a:ea typeface="Calibri"/>
                <a:cs typeface="Calibri"/>
                <a:sym typeface="Calibri"/>
              </a:rPr>
              <a:t>Improved customer service, governance and compliance</a:t>
            </a: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19" name="Picture 18">
            <a:extLst>
              <a:ext uri="{FF2B5EF4-FFF2-40B4-BE49-F238E27FC236}">
                <a16:creationId xmlns:a16="http://schemas.microsoft.com/office/drawing/2014/main" id="{C4314282-510D-4FE9-BA14-ECF077C6F5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a:stretch/>
        </p:blipFill>
        <p:spPr>
          <a:xfrm>
            <a:off x="1635629" y="0"/>
            <a:ext cx="1737946" cy="6858000"/>
          </a:xfrm>
          <a:prstGeom prst="rect">
            <a:avLst/>
          </a:prstGeom>
        </p:spPr>
      </p:pic>
      <p:pic>
        <p:nvPicPr>
          <p:cNvPr id="22" name="Picture 21" descr="heritage.png">
            <a:extLst>
              <a:ext uri="{FF2B5EF4-FFF2-40B4-BE49-F238E27FC236}">
                <a16:creationId xmlns:a16="http://schemas.microsoft.com/office/drawing/2014/main" id="{D61D5ACA-2786-4FCE-9235-62DFCEF252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3134" y="1435789"/>
            <a:ext cx="2253459" cy="927895"/>
          </a:xfrm>
          <a:prstGeom prst="rect">
            <a:avLst/>
          </a:prstGeom>
        </p:spPr>
      </p:pic>
    </p:spTree>
    <p:extLst>
      <p:ext uri="{BB962C8B-B14F-4D97-AF65-F5344CB8AC3E}">
        <p14:creationId xmlns:p14="http://schemas.microsoft.com/office/powerpoint/2010/main" val="2028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0713A4F-2A36-4960-98A0-40B2BCA019F8}"/>
              </a:ext>
            </a:extLst>
          </p:cNvPr>
          <p:cNvSpPr txBox="1">
            <a:spLocks/>
          </p:cNvSpPr>
          <p:nvPr/>
        </p:nvSpPr>
        <p:spPr>
          <a:xfrm>
            <a:off x="1856480" y="283498"/>
            <a:ext cx="8943716" cy="947965"/>
          </a:xfrm>
          <a:prstGeom prst="rect">
            <a:avLst/>
          </a:prstGeom>
        </p:spPr>
        <p:txBody>
          <a:bodyPr vert="horz" lIns="91440" tIns="45720" rIns="91440" bIns="45720" rtlCol="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kern="1200">
                <a:solidFill>
                  <a:srgbClr val="0085C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a:pPr>
            <a:r>
              <a:rPr lang="en-US" sz="3200" dirty="0"/>
              <a:t>Increase Employee Satisfaction &amp; Engagement</a:t>
            </a:r>
          </a:p>
        </p:txBody>
      </p:sp>
      <p:sp>
        <p:nvSpPr>
          <p:cNvPr id="9" name="Text Placeholder 6">
            <a:extLst>
              <a:ext uri="{FF2B5EF4-FFF2-40B4-BE49-F238E27FC236}">
                <a16:creationId xmlns:a16="http://schemas.microsoft.com/office/drawing/2014/main" id="{3B2C89EB-A4A7-4548-A54A-A97323E6EA01}"/>
              </a:ext>
            </a:extLst>
          </p:cNvPr>
          <p:cNvSpPr txBox="1">
            <a:spLocks/>
          </p:cNvSpPr>
          <p:nvPr/>
        </p:nvSpPr>
        <p:spPr>
          <a:xfrm>
            <a:off x="1856479" y="3173984"/>
            <a:ext cx="2407198"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en-GB" sz="2000" dirty="0">
                <a:solidFill>
                  <a:srgbClr val="7F7F7F"/>
                </a:solidFill>
              </a:rPr>
              <a:t>Rapid Time-To-Value</a:t>
            </a:r>
          </a:p>
        </p:txBody>
      </p:sp>
      <p:sp>
        <p:nvSpPr>
          <p:cNvPr id="28" name="Text Placeholder 6">
            <a:extLst>
              <a:ext uri="{FF2B5EF4-FFF2-40B4-BE49-F238E27FC236}">
                <a16:creationId xmlns:a16="http://schemas.microsoft.com/office/drawing/2014/main" id="{DCF98E88-EB6B-4E9A-8A7A-49A6EE37D470}"/>
              </a:ext>
            </a:extLst>
          </p:cNvPr>
          <p:cNvSpPr txBox="1">
            <a:spLocks/>
          </p:cNvSpPr>
          <p:nvPr/>
        </p:nvSpPr>
        <p:spPr>
          <a:xfrm>
            <a:off x="4351680" y="3172658"/>
            <a:ext cx="2835249"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2000">
                <a:solidFill>
                  <a:srgbClr val="7F7F7F"/>
                </a:solidFill>
              </a:rPr>
              <a:t>Minimizes Disruption and Errors</a:t>
            </a:r>
          </a:p>
        </p:txBody>
      </p:sp>
      <p:sp>
        <p:nvSpPr>
          <p:cNvPr id="33" name="Text Placeholder 6">
            <a:extLst>
              <a:ext uri="{FF2B5EF4-FFF2-40B4-BE49-F238E27FC236}">
                <a16:creationId xmlns:a16="http://schemas.microsoft.com/office/drawing/2014/main" id="{3413DED3-2A3C-4E24-AA03-1172E595D93F}"/>
              </a:ext>
            </a:extLst>
          </p:cNvPr>
          <p:cNvSpPr txBox="1">
            <a:spLocks/>
          </p:cNvSpPr>
          <p:nvPr/>
        </p:nvSpPr>
        <p:spPr>
          <a:xfrm>
            <a:off x="7262225" y="3187559"/>
            <a:ext cx="218619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en-GB" sz="2000">
                <a:solidFill>
                  <a:srgbClr val="7F7F7F"/>
                </a:solidFill>
              </a:rPr>
              <a:t>Fast Enterprise-Wide Adoption </a:t>
            </a:r>
          </a:p>
        </p:txBody>
      </p:sp>
      <p:sp>
        <p:nvSpPr>
          <p:cNvPr id="35" name="Text Placeholder 6">
            <a:extLst>
              <a:ext uri="{FF2B5EF4-FFF2-40B4-BE49-F238E27FC236}">
                <a16:creationId xmlns:a16="http://schemas.microsoft.com/office/drawing/2014/main" id="{AFEE26BC-AFF2-4D66-A078-8C4F074EC4EE}"/>
              </a:ext>
            </a:extLst>
          </p:cNvPr>
          <p:cNvSpPr txBox="1">
            <a:spLocks/>
          </p:cNvSpPr>
          <p:nvPr/>
        </p:nvSpPr>
        <p:spPr>
          <a:xfrm>
            <a:off x="1856479" y="849879"/>
            <a:ext cx="8771112" cy="322976"/>
          </a:xfrm>
          <a:prstGeom prst="rect">
            <a:avLst/>
          </a:prstGeom>
        </p:spPr>
        <p:txBody>
          <a:bodyPr vert="horz" lIns="91440" tIns="45720" rIns="91440" bIns="45720"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kern="1200">
                <a:solidFill>
                  <a:srgbClr val="FF690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dirty="0">
                <a:solidFill>
                  <a:srgbClr val="7F7F7F"/>
                </a:solidFill>
              </a:rPr>
              <a:t>Take the Robot Out of the Human</a:t>
            </a:r>
          </a:p>
        </p:txBody>
      </p:sp>
      <p:sp>
        <p:nvSpPr>
          <p:cNvPr id="52" name="Text Placeholder 6">
            <a:extLst>
              <a:ext uri="{FF2B5EF4-FFF2-40B4-BE49-F238E27FC236}">
                <a16:creationId xmlns:a16="http://schemas.microsoft.com/office/drawing/2014/main" id="{E8DC4252-BA4A-4BC3-8046-DC1DB918AB73}"/>
              </a:ext>
            </a:extLst>
          </p:cNvPr>
          <p:cNvSpPr txBox="1">
            <a:spLocks/>
          </p:cNvSpPr>
          <p:nvPr/>
        </p:nvSpPr>
        <p:spPr>
          <a:xfrm>
            <a:off x="9661029" y="3173984"/>
            <a:ext cx="218619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en-US" sz="2000">
                <a:solidFill>
                  <a:srgbClr val="7F7F7F"/>
                </a:solidFill>
              </a:rPr>
              <a:t>Access to Training and Product Support</a:t>
            </a:r>
          </a:p>
        </p:txBody>
      </p:sp>
      <p:sp>
        <p:nvSpPr>
          <p:cNvPr id="78" name="Text Placeholder 6">
            <a:extLst>
              <a:ext uri="{FF2B5EF4-FFF2-40B4-BE49-F238E27FC236}">
                <a16:creationId xmlns:a16="http://schemas.microsoft.com/office/drawing/2014/main" id="{62EFEF2C-B087-4775-BF9C-80329C21CAEF}"/>
              </a:ext>
            </a:extLst>
          </p:cNvPr>
          <p:cNvSpPr txBox="1">
            <a:spLocks/>
          </p:cNvSpPr>
          <p:nvPr/>
        </p:nvSpPr>
        <p:spPr>
          <a:xfrm>
            <a:off x="1875210" y="3385888"/>
            <a:ext cx="245774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79" name="Oval 78">
            <a:extLst>
              <a:ext uri="{FF2B5EF4-FFF2-40B4-BE49-F238E27FC236}">
                <a16:creationId xmlns:a16="http://schemas.microsoft.com/office/drawing/2014/main" id="{2F1360AA-88E5-4575-A01A-52295CA217D7}"/>
              </a:ext>
            </a:extLst>
          </p:cNvPr>
          <p:cNvSpPr/>
          <p:nvPr/>
        </p:nvSpPr>
        <p:spPr>
          <a:xfrm>
            <a:off x="2529296" y="1875928"/>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Text Placeholder 6">
            <a:extLst>
              <a:ext uri="{FF2B5EF4-FFF2-40B4-BE49-F238E27FC236}">
                <a16:creationId xmlns:a16="http://schemas.microsoft.com/office/drawing/2014/main" id="{87282010-A699-4348-A378-1A5F7C00C57A}"/>
              </a:ext>
            </a:extLst>
          </p:cNvPr>
          <p:cNvSpPr txBox="1">
            <a:spLocks/>
          </p:cNvSpPr>
          <p:nvPr/>
        </p:nvSpPr>
        <p:spPr>
          <a:xfrm>
            <a:off x="4416077" y="3382527"/>
            <a:ext cx="2485448"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84" name="Oval 83">
            <a:extLst>
              <a:ext uri="{FF2B5EF4-FFF2-40B4-BE49-F238E27FC236}">
                <a16:creationId xmlns:a16="http://schemas.microsoft.com/office/drawing/2014/main" id="{6DA7BB42-F9C6-4DF8-A86F-BF6D0211ED0C}"/>
              </a:ext>
            </a:extLst>
          </p:cNvPr>
          <p:cNvSpPr/>
          <p:nvPr/>
        </p:nvSpPr>
        <p:spPr>
          <a:xfrm>
            <a:off x="5084017" y="1872567"/>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 Placeholder 6">
            <a:extLst>
              <a:ext uri="{FF2B5EF4-FFF2-40B4-BE49-F238E27FC236}">
                <a16:creationId xmlns:a16="http://schemas.microsoft.com/office/drawing/2014/main" id="{C9BA7B64-DF24-45A1-A350-78B812A8A3BF}"/>
              </a:ext>
            </a:extLst>
          </p:cNvPr>
          <p:cNvSpPr txBox="1">
            <a:spLocks/>
          </p:cNvSpPr>
          <p:nvPr/>
        </p:nvSpPr>
        <p:spPr>
          <a:xfrm>
            <a:off x="7117656" y="3385887"/>
            <a:ext cx="2186190" cy="5909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89" name="Oval 88">
            <a:extLst>
              <a:ext uri="{FF2B5EF4-FFF2-40B4-BE49-F238E27FC236}">
                <a16:creationId xmlns:a16="http://schemas.microsoft.com/office/drawing/2014/main" id="{28687509-B656-4779-8D69-9E1AF0694A90}"/>
              </a:ext>
            </a:extLst>
          </p:cNvPr>
          <p:cNvSpPr/>
          <p:nvPr/>
        </p:nvSpPr>
        <p:spPr>
          <a:xfrm>
            <a:off x="7635967" y="1875928"/>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Text Placeholder 6">
            <a:extLst>
              <a:ext uri="{FF2B5EF4-FFF2-40B4-BE49-F238E27FC236}">
                <a16:creationId xmlns:a16="http://schemas.microsoft.com/office/drawing/2014/main" id="{798A8E4E-8542-4AB2-A5FB-5A8B02BC1754}"/>
              </a:ext>
            </a:extLst>
          </p:cNvPr>
          <p:cNvSpPr txBox="1">
            <a:spLocks/>
          </p:cNvSpPr>
          <p:nvPr/>
        </p:nvSpPr>
        <p:spPr>
          <a:xfrm>
            <a:off x="9669606" y="3291065"/>
            <a:ext cx="2186190" cy="9317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94" name="Oval 93">
            <a:extLst>
              <a:ext uri="{FF2B5EF4-FFF2-40B4-BE49-F238E27FC236}">
                <a16:creationId xmlns:a16="http://schemas.microsoft.com/office/drawing/2014/main" id="{E397E0B1-B6C7-4DD1-9B2C-A3EF8C2EBBF6}"/>
              </a:ext>
            </a:extLst>
          </p:cNvPr>
          <p:cNvSpPr/>
          <p:nvPr/>
        </p:nvSpPr>
        <p:spPr>
          <a:xfrm>
            <a:off x="10187917" y="1875928"/>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5" name="Google Shape;945;p72">
            <a:extLst>
              <a:ext uri="{FF2B5EF4-FFF2-40B4-BE49-F238E27FC236}">
                <a16:creationId xmlns:a16="http://schemas.microsoft.com/office/drawing/2014/main" id="{3AB3B0A7-90F4-484E-BEDE-90E90DFEAFB9}"/>
              </a:ext>
            </a:extLst>
          </p:cNvPr>
          <p:cNvSpPr/>
          <p:nvPr/>
        </p:nvSpPr>
        <p:spPr>
          <a:xfrm>
            <a:off x="2861192" y="2235740"/>
            <a:ext cx="485775" cy="482600"/>
          </a:xfrm>
          <a:custGeom>
            <a:avLst/>
            <a:gdLst/>
            <a:ahLst/>
            <a:cxnLst/>
            <a:rect l="l" t="t" r="r" b="b"/>
            <a:pathLst>
              <a:path w="120000" h="120000" extrusionOk="0">
                <a:moveTo>
                  <a:pt x="115122" y="36644"/>
                </a:moveTo>
                <a:lnTo>
                  <a:pt x="115861" y="38538"/>
                </a:lnTo>
                <a:cubicBezTo>
                  <a:pt x="118605" y="45516"/>
                  <a:pt x="120000" y="52888"/>
                  <a:pt x="120000" y="60450"/>
                </a:cubicBezTo>
                <a:cubicBezTo>
                  <a:pt x="120000" y="93283"/>
                  <a:pt x="93455" y="120000"/>
                  <a:pt x="60827" y="120000"/>
                </a:cubicBezTo>
                <a:cubicBezTo>
                  <a:pt x="46066" y="120000"/>
                  <a:pt x="31916" y="114438"/>
                  <a:pt x="21083" y="104555"/>
                </a:cubicBezTo>
                <a:lnTo>
                  <a:pt x="22688" y="110044"/>
                </a:lnTo>
                <a:cubicBezTo>
                  <a:pt x="22994" y="111072"/>
                  <a:pt x="22816" y="112133"/>
                  <a:pt x="22205" y="112961"/>
                </a:cubicBezTo>
                <a:cubicBezTo>
                  <a:pt x="21561" y="113827"/>
                  <a:pt x="20516" y="114344"/>
                  <a:pt x="19411" y="114344"/>
                </a:cubicBezTo>
                <a:cubicBezTo>
                  <a:pt x="17888" y="114344"/>
                  <a:pt x="16627" y="113394"/>
                  <a:pt x="16200" y="111922"/>
                </a:cubicBezTo>
                <a:lnTo>
                  <a:pt x="10538" y="92666"/>
                </a:lnTo>
                <a:cubicBezTo>
                  <a:pt x="10244" y="91661"/>
                  <a:pt x="10455" y="90544"/>
                  <a:pt x="11100" y="89677"/>
                </a:cubicBezTo>
                <a:cubicBezTo>
                  <a:pt x="11955" y="88516"/>
                  <a:pt x="13522" y="88022"/>
                  <a:pt x="14827" y="88488"/>
                </a:cubicBezTo>
                <a:lnTo>
                  <a:pt x="33766" y="95383"/>
                </a:lnTo>
                <a:cubicBezTo>
                  <a:pt x="35366" y="95966"/>
                  <a:pt x="36272" y="97561"/>
                  <a:pt x="35977" y="99266"/>
                </a:cubicBezTo>
                <a:cubicBezTo>
                  <a:pt x="35700" y="100905"/>
                  <a:pt x="34388" y="102044"/>
                  <a:pt x="32805" y="102044"/>
                </a:cubicBezTo>
                <a:cubicBezTo>
                  <a:pt x="32422" y="102044"/>
                  <a:pt x="32044" y="101977"/>
                  <a:pt x="31677" y="101850"/>
                </a:cubicBezTo>
                <a:lnTo>
                  <a:pt x="25188" y="99483"/>
                </a:lnTo>
                <a:cubicBezTo>
                  <a:pt x="34855" y="108355"/>
                  <a:pt x="47744" y="113500"/>
                  <a:pt x="60827" y="113500"/>
                </a:cubicBezTo>
                <a:cubicBezTo>
                  <a:pt x="89894" y="113500"/>
                  <a:pt x="113538" y="89705"/>
                  <a:pt x="113538" y="60450"/>
                </a:cubicBezTo>
                <a:cubicBezTo>
                  <a:pt x="113538" y="53705"/>
                  <a:pt x="112300" y="47138"/>
                  <a:pt x="109855" y="40927"/>
                </a:cubicBezTo>
                <a:lnTo>
                  <a:pt x="109116" y="39033"/>
                </a:lnTo>
                <a:close/>
                <a:moveTo>
                  <a:pt x="59172" y="0"/>
                </a:moveTo>
                <a:cubicBezTo>
                  <a:pt x="73677" y="0"/>
                  <a:pt x="87644" y="5383"/>
                  <a:pt x="98388" y="14961"/>
                </a:cubicBezTo>
                <a:lnTo>
                  <a:pt x="96522" y="8611"/>
                </a:lnTo>
                <a:cubicBezTo>
                  <a:pt x="96216" y="7588"/>
                  <a:pt x="96394" y="6522"/>
                  <a:pt x="97011" y="5694"/>
                </a:cubicBezTo>
                <a:cubicBezTo>
                  <a:pt x="97644" y="4827"/>
                  <a:pt x="98694" y="4311"/>
                  <a:pt x="99811" y="4311"/>
                </a:cubicBezTo>
                <a:cubicBezTo>
                  <a:pt x="101322" y="4311"/>
                  <a:pt x="102583" y="5261"/>
                  <a:pt x="103016" y="6727"/>
                </a:cubicBezTo>
                <a:lnTo>
                  <a:pt x="108677" y="25983"/>
                </a:lnTo>
                <a:cubicBezTo>
                  <a:pt x="108972" y="26988"/>
                  <a:pt x="108761" y="28105"/>
                  <a:pt x="108116" y="28972"/>
                </a:cubicBezTo>
                <a:cubicBezTo>
                  <a:pt x="107255" y="30127"/>
                  <a:pt x="105688" y="30627"/>
                  <a:pt x="104394" y="30161"/>
                </a:cubicBezTo>
                <a:lnTo>
                  <a:pt x="85444" y="23266"/>
                </a:lnTo>
                <a:cubicBezTo>
                  <a:pt x="83850" y="22683"/>
                  <a:pt x="82938" y="21094"/>
                  <a:pt x="83238" y="19383"/>
                </a:cubicBezTo>
                <a:cubicBezTo>
                  <a:pt x="83522" y="17750"/>
                  <a:pt x="84827" y="16605"/>
                  <a:pt x="86416" y="16605"/>
                </a:cubicBezTo>
                <a:cubicBezTo>
                  <a:pt x="86794" y="16605"/>
                  <a:pt x="87172" y="16672"/>
                  <a:pt x="87538" y="16805"/>
                </a:cubicBezTo>
                <a:lnTo>
                  <a:pt x="92844" y="18738"/>
                </a:lnTo>
                <a:cubicBezTo>
                  <a:pt x="83450" y="10888"/>
                  <a:pt x="71538" y="6500"/>
                  <a:pt x="59172" y="6500"/>
                </a:cubicBezTo>
                <a:cubicBezTo>
                  <a:pt x="30105" y="6500"/>
                  <a:pt x="6455" y="30294"/>
                  <a:pt x="6455" y="59544"/>
                </a:cubicBezTo>
                <a:cubicBezTo>
                  <a:pt x="6455" y="65394"/>
                  <a:pt x="7394" y="71133"/>
                  <a:pt x="9244" y="76605"/>
                </a:cubicBezTo>
                <a:lnTo>
                  <a:pt x="9888" y="78527"/>
                </a:lnTo>
                <a:lnTo>
                  <a:pt x="3772" y="80622"/>
                </a:lnTo>
                <a:lnTo>
                  <a:pt x="3122" y="78688"/>
                </a:lnTo>
                <a:cubicBezTo>
                  <a:pt x="1050" y="72544"/>
                  <a:pt x="0" y="66105"/>
                  <a:pt x="0" y="59544"/>
                </a:cubicBezTo>
                <a:cubicBezTo>
                  <a:pt x="0" y="26711"/>
                  <a:pt x="26544" y="0"/>
                  <a:pt x="59172" y="0"/>
                </a:cubicBezTo>
                <a:close/>
                <a:moveTo>
                  <a:pt x="59172" y="0"/>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121D40"/>
              </a:solidFill>
              <a:effectLst/>
              <a:uLnTx/>
              <a:uFillTx/>
              <a:latin typeface="Lato"/>
              <a:ea typeface="Lato"/>
              <a:cs typeface="Lato"/>
              <a:sym typeface="Lato"/>
            </a:endParaRPr>
          </a:p>
        </p:txBody>
      </p:sp>
      <p:sp>
        <p:nvSpPr>
          <p:cNvPr id="96" name="Google Shape;876;p71">
            <a:extLst>
              <a:ext uri="{FF2B5EF4-FFF2-40B4-BE49-F238E27FC236}">
                <a16:creationId xmlns:a16="http://schemas.microsoft.com/office/drawing/2014/main" id="{1FB7FE9B-E8BF-472D-8B6F-F2DC52067D79}"/>
              </a:ext>
            </a:extLst>
          </p:cNvPr>
          <p:cNvSpPr/>
          <p:nvPr/>
        </p:nvSpPr>
        <p:spPr>
          <a:xfrm>
            <a:off x="7934526" y="2252571"/>
            <a:ext cx="552450" cy="489744"/>
          </a:xfrm>
          <a:custGeom>
            <a:avLst/>
            <a:gdLst/>
            <a:ahLst/>
            <a:cxnLst/>
            <a:rect l="l" t="t" r="r" b="b"/>
            <a:pathLst>
              <a:path w="120000" h="120000" extrusionOk="0">
                <a:moveTo>
                  <a:pt x="9077" y="0"/>
                </a:moveTo>
                <a:cubicBezTo>
                  <a:pt x="4938" y="0"/>
                  <a:pt x="0" y="3505"/>
                  <a:pt x="0" y="8172"/>
                </a:cubicBezTo>
                <a:lnTo>
                  <a:pt x="0" y="90094"/>
                </a:lnTo>
                <a:cubicBezTo>
                  <a:pt x="0" y="94761"/>
                  <a:pt x="4938" y="100000"/>
                  <a:pt x="9077" y="100000"/>
                </a:cubicBezTo>
                <a:lnTo>
                  <a:pt x="46361" y="100000"/>
                </a:lnTo>
                <a:lnTo>
                  <a:pt x="46361" y="115383"/>
                </a:lnTo>
                <a:lnTo>
                  <a:pt x="32727" y="115383"/>
                </a:lnTo>
                <a:lnTo>
                  <a:pt x="32727" y="120000"/>
                </a:lnTo>
                <a:lnTo>
                  <a:pt x="88638" y="120000"/>
                </a:lnTo>
                <a:lnTo>
                  <a:pt x="88638" y="115383"/>
                </a:lnTo>
                <a:lnTo>
                  <a:pt x="75000" y="115383"/>
                </a:lnTo>
                <a:lnTo>
                  <a:pt x="75000" y="100000"/>
                </a:lnTo>
                <a:lnTo>
                  <a:pt x="114416" y="100000"/>
                </a:lnTo>
                <a:cubicBezTo>
                  <a:pt x="118555" y="100000"/>
                  <a:pt x="120000" y="94761"/>
                  <a:pt x="120000" y="90094"/>
                </a:cubicBezTo>
                <a:lnTo>
                  <a:pt x="120000" y="8172"/>
                </a:lnTo>
                <a:cubicBezTo>
                  <a:pt x="120000" y="3505"/>
                  <a:pt x="118555" y="0"/>
                  <a:pt x="114416" y="0"/>
                </a:cubicBezTo>
                <a:lnTo>
                  <a:pt x="9077" y="0"/>
                </a:lnTo>
                <a:close/>
                <a:moveTo>
                  <a:pt x="9544" y="10766"/>
                </a:moveTo>
                <a:lnTo>
                  <a:pt x="110455" y="10766"/>
                </a:lnTo>
                <a:lnTo>
                  <a:pt x="110455" y="72305"/>
                </a:lnTo>
                <a:lnTo>
                  <a:pt x="9544" y="72305"/>
                </a:lnTo>
                <a:cubicBezTo>
                  <a:pt x="9544" y="72305"/>
                  <a:pt x="9544" y="10766"/>
                  <a:pt x="9544" y="10766"/>
                </a:cubicBezTo>
                <a:close/>
                <a:moveTo>
                  <a:pt x="100227" y="18605"/>
                </a:moveTo>
                <a:cubicBezTo>
                  <a:pt x="97388" y="19933"/>
                  <a:pt x="94588" y="21222"/>
                  <a:pt x="91744" y="22550"/>
                </a:cubicBezTo>
                <a:cubicBezTo>
                  <a:pt x="89344" y="23666"/>
                  <a:pt x="90461" y="28155"/>
                  <a:pt x="92900" y="27016"/>
                </a:cubicBezTo>
                <a:cubicBezTo>
                  <a:pt x="93605" y="26688"/>
                  <a:pt x="94322" y="26338"/>
                  <a:pt x="95027" y="26011"/>
                </a:cubicBezTo>
                <a:cubicBezTo>
                  <a:pt x="90394" y="33366"/>
                  <a:pt x="85766" y="40722"/>
                  <a:pt x="81138" y="48077"/>
                </a:cubicBezTo>
                <a:cubicBezTo>
                  <a:pt x="77905" y="44211"/>
                  <a:pt x="74694" y="40355"/>
                  <a:pt x="71461" y="36488"/>
                </a:cubicBezTo>
                <a:cubicBezTo>
                  <a:pt x="70727" y="35611"/>
                  <a:pt x="69294" y="35377"/>
                  <a:pt x="68566" y="36300"/>
                </a:cubicBezTo>
                <a:cubicBezTo>
                  <a:pt x="62688" y="43727"/>
                  <a:pt x="56800" y="51188"/>
                  <a:pt x="50922" y="58411"/>
                </a:cubicBezTo>
                <a:cubicBezTo>
                  <a:pt x="46250" y="54055"/>
                  <a:pt x="41577" y="48805"/>
                  <a:pt x="36905" y="43988"/>
                </a:cubicBezTo>
                <a:cubicBezTo>
                  <a:pt x="36083" y="43144"/>
                  <a:pt x="34822" y="43166"/>
                  <a:pt x="34005" y="44088"/>
                </a:cubicBezTo>
                <a:cubicBezTo>
                  <a:pt x="29233" y="49472"/>
                  <a:pt x="24461" y="54950"/>
                  <a:pt x="19688" y="60338"/>
                </a:cubicBezTo>
                <a:cubicBezTo>
                  <a:pt x="17822" y="62444"/>
                  <a:pt x="20716" y="65811"/>
                  <a:pt x="22583" y="63700"/>
                </a:cubicBezTo>
                <a:cubicBezTo>
                  <a:pt x="26900" y="58838"/>
                  <a:pt x="31227" y="53394"/>
                  <a:pt x="35538" y="48988"/>
                </a:cubicBezTo>
                <a:cubicBezTo>
                  <a:pt x="40261" y="53394"/>
                  <a:pt x="44966" y="58838"/>
                  <a:pt x="49688" y="63700"/>
                </a:cubicBezTo>
                <a:cubicBezTo>
                  <a:pt x="50472" y="64511"/>
                  <a:pt x="51816" y="64716"/>
                  <a:pt x="52583" y="63750"/>
                </a:cubicBezTo>
                <a:cubicBezTo>
                  <a:pt x="58400" y="56400"/>
                  <a:pt x="64200" y="48855"/>
                  <a:pt x="70016" y="41683"/>
                </a:cubicBezTo>
                <a:cubicBezTo>
                  <a:pt x="73311" y="45650"/>
                  <a:pt x="76600" y="49466"/>
                  <a:pt x="79900" y="53411"/>
                </a:cubicBezTo>
                <a:cubicBezTo>
                  <a:pt x="80866" y="54572"/>
                  <a:pt x="82233" y="54100"/>
                  <a:pt x="82966" y="52933"/>
                </a:cubicBezTo>
                <a:cubicBezTo>
                  <a:pt x="88211" y="44605"/>
                  <a:pt x="93111" y="36266"/>
                  <a:pt x="98566" y="27933"/>
                </a:cubicBezTo>
                <a:cubicBezTo>
                  <a:pt x="98566" y="28855"/>
                  <a:pt x="98566" y="29377"/>
                  <a:pt x="98566" y="30911"/>
                </a:cubicBezTo>
                <a:cubicBezTo>
                  <a:pt x="98566" y="33988"/>
                  <a:pt x="102655" y="33988"/>
                  <a:pt x="102655" y="30911"/>
                </a:cubicBezTo>
                <a:cubicBezTo>
                  <a:pt x="102655" y="27838"/>
                  <a:pt x="102655" y="24105"/>
                  <a:pt x="102655" y="20816"/>
                </a:cubicBezTo>
                <a:cubicBezTo>
                  <a:pt x="102655" y="19455"/>
                  <a:pt x="101483" y="18022"/>
                  <a:pt x="100227" y="18605"/>
                </a:cubicBezTo>
                <a:close/>
                <a:moveTo>
                  <a:pt x="100227" y="18605"/>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97" name="Google Shape;1024;p74">
            <a:extLst>
              <a:ext uri="{FF2B5EF4-FFF2-40B4-BE49-F238E27FC236}">
                <a16:creationId xmlns:a16="http://schemas.microsoft.com/office/drawing/2014/main" id="{2395A18D-BEDF-488B-8375-B57DCA32FE86}"/>
              </a:ext>
            </a:extLst>
          </p:cNvPr>
          <p:cNvSpPr/>
          <p:nvPr/>
        </p:nvSpPr>
        <p:spPr>
          <a:xfrm>
            <a:off x="10426944" y="2060249"/>
            <a:ext cx="671513" cy="775494"/>
          </a:xfrm>
          <a:custGeom>
            <a:avLst/>
            <a:gdLst/>
            <a:ahLst/>
            <a:cxnLst/>
            <a:rect l="l" t="t" r="r" b="b"/>
            <a:pathLst>
              <a:path w="120000" h="120000" extrusionOk="0">
                <a:moveTo>
                  <a:pt x="58716" y="0"/>
                </a:moveTo>
                <a:lnTo>
                  <a:pt x="12055" y="20150"/>
                </a:lnTo>
                <a:lnTo>
                  <a:pt x="33133" y="29238"/>
                </a:lnTo>
                <a:cubicBezTo>
                  <a:pt x="47877" y="17316"/>
                  <a:pt x="69583" y="17316"/>
                  <a:pt x="84333" y="29238"/>
                </a:cubicBezTo>
                <a:lnTo>
                  <a:pt x="102400" y="21422"/>
                </a:lnTo>
                <a:cubicBezTo>
                  <a:pt x="102977" y="21683"/>
                  <a:pt x="103200" y="22088"/>
                  <a:pt x="103200" y="22494"/>
                </a:cubicBezTo>
                <a:lnTo>
                  <a:pt x="103200" y="37866"/>
                </a:lnTo>
                <a:cubicBezTo>
                  <a:pt x="101888" y="38261"/>
                  <a:pt x="100927" y="39344"/>
                  <a:pt x="100927" y="40616"/>
                </a:cubicBezTo>
                <a:cubicBezTo>
                  <a:pt x="100927" y="41622"/>
                  <a:pt x="101533" y="42500"/>
                  <a:pt x="102433" y="43022"/>
                </a:cubicBezTo>
                <a:lnTo>
                  <a:pt x="101161" y="48750"/>
                </a:lnTo>
                <a:lnTo>
                  <a:pt x="107411" y="48750"/>
                </a:lnTo>
                <a:lnTo>
                  <a:pt x="106138" y="43022"/>
                </a:lnTo>
                <a:cubicBezTo>
                  <a:pt x="107038" y="42500"/>
                  <a:pt x="107644" y="41622"/>
                  <a:pt x="107644" y="40616"/>
                </a:cubicBezTo>
                <a:cubicBezTo>
                  <a:pt x="107644" y="39344"/>
                  <a:pt x="106683" y="38261"/>
                  <a:pt x="105372" y="37866"/>
                </a:cubicBezTo>
                <a:lnTo>
                  <a:pt x="105372" y="22322"/>
                </a:lnTo>
                <a:cubicBezTo>
                  <a:pt x="105372" y="21666"/>
                  <a:pt x="105183" y="21000"/>
                  <a:pt x="104738" y="20411"/>
                </a:cubicBezTo>
                <a:cubicBezTo>
                  <a:pt x="104361" y="19905"/>
                  <a:pt x="103811" y="19461"/>
                  <a:pt x="103000" y="19105"/>
                </a:cubicBezTo>
                <a:cubicBezTo>
                  <a:pt x="98700" y="17250"/>
                  <a:pt x="58716" y="0"/>
                  <a:pt x="58716" y="0"/>
                </a:cubicBezTo>
                <a:close/>
                <a:moveTo>
                  <a:pt x="59416" y="22000"/>
                </a:moveTo>
                <a:cubicBezTo>
                  <a:pt x="51550" y="22000"/>
                  <a:pt x="43700" y="24561"/>
                  <a:pt x="37338" y="29705"/>
                </a:cubicBezTo>
                <a:cubicBezTo>
                  <a:pt x="36638" y="30277"/>
                  <a:pt x="35938" y="30888"/>
                  <a:pt x="35266" y="31527"/>
                </a:cubicBezTo>
                <a:lnTo>
                  <a:pt x="35266" y="45194"/>
                </a:lnTo>
                <a:cubicBezTo>
                  <a:pt x="40205" y="40505"/>
                  <a:pt x="46244" y="37522"/>
                  <a:pt x="52600" y="36305"/>
                </a:cubicBezTo>
                <a:cubicBezTo>
                  <a:pt x="57088" y="35427"/>
                  <a:pt x="61744" y="35438"/>
                  <a:pt x="66227" y="36305"/>
                </a:cubicBezTo>
                <a:cubicBezTo>
                  <a:pt x="72583" y="37533"/>
                  <a:pt x="78661" y="40505"/>
                  <a:pt x="83594" y="45194"/>
                </a:cubicBezTo>
                <a:cubicBezTo>
                  <a:pt x="83594" y="45194"/>
                  <a:pt x="83594" y="31527"/>
                  <a:pt x="83594" y="31527"/>
                </a:cubicBezTo>
                <a:cubicBezTo>
                  <a:pt x="82922" y="30888"/>
                  <a:pt x="82233" y="30277"/>
                  <a:pt x="81527" y="29705"/>
                </a:cubicBezTo>
                <a:cubicBezTo>
                  <a:pt x="75166" y="24561"/>
                  <a:pt x="67277" y="22000"/>
                  <a:pt x="59416" y="22000"/>
                </a:cubicBezTo>
                <a:close/>
                <a:moveTo>
                  <a:pt x="59316" y="38677"/>
                </a:moveTo>
                <a:cubicBezTo>
                  <a:pt x="57105" y="38677"/>
                  <a:pt x="54894" y="38888"/>
                  <a:pt x="52700" y="39316"/>
                </a:cubicBezTo>
                <a:cubicBezTo>
                  <a:pt x="46305" y="40544"/>
                  <a:pt x="40461" y="43544"/>
                  <a:pt x="35805" y="47972"/>
                </a:cubicBezTo>
                <a:lnTo>
                  <a:pt x="35266" y="48461"/>
                </a:lnTo>
                <a:cubicBezTo>
                  <a:pt x="35883" y="59544"/>
                  <a:pt x="46416" y="68383"/>
                  <a:pt x="59350" y="68383"/>
                </a:cubicBezTo>
                <a:cubicBezTo>
                  <a:pt x="72266" y="68383"/>
                  <a:pt x="82788" y="59577"/>
                  <a:pt x="83427" y="48522"/>
                </a:cubicBezTo>
                <a:lnTo>
                  <a:pt x="82827" y="47972"/>
                </a:lnTo>
                <a:cubicBezTo>
                  <a:pt x="78177" y="43550"/>
                  <a:pt x="72338" y="40555"/>
                  <a:pt x="65927" y="39316"/>
                </a:cubicBezTo>
                <a:cubicBezTo>
                  <a:pt x="63727" y="38888"/>
                  <a:pt x="61527" y="38677"/>
                  <a:pt x="59316" y="38677"/>
                </a:cubicBezTo>
                <a:close/>
                <a:moveTo>
                  <a:pt x="56377" y="69250"/>
                </a:moveTo>
                <a:cubicBezTo>
                  <a:pt x="41633" y="69422"/>
                  <a:pt x="36677" y="70233"/>
                  <a:pt x="32900" y="73072"/>
                </a:cubicBezTo>
                <a:cubicBezTo>
                  <a:pt x="15116" y="86388"/>
                  <a:pt x="4716" y="102605"/>
                  <a:pt x="0" y="120000"/>
                </a:cubicBezTo>
                <a:lnTo>
                  <a:pt x="18233" y="120000"/>
                </a:lnTo>
                <a:cubicBezTo>
                  <a:pt x="19577" y="115650"/>
                  <a:pt x="21405" y="113044"/>
                  <a:pt x="23911" y="108622"/>
                </a:cubicBezTo>
                <a:cubicBezTo>
                  <a:pt x="26377" y="104277"/>
                  <a:pt x="28177" y="101644"/>
                  <a:pt x="31227" y="97450"/>
                </a:cubicBezTo>
                <a:cubicBezTo>
                  <a:pt x="31555" y="97050"/>
                  <a:pt x="33016" y="95288"/>
                  <a:pt x="32900" y="96638"/>
                </a:cubicBezTo>
                <a:cubicBezTo>
                  <a:pt x="32266" y="103744"/>
                  <a:pt x="31761" y="120000"/>
                  <a:pt x="31761" y="120000"/>
                </a:cubicBezTo>
                <a:lnTo>
                  <a:pt x="59950" y="120000"/>
                </a:lnTo>
                <a:lnTo>
                  <a:pt x="60083" y="120000"/>
                </a:lnTo>
                <a:lnTo>
                  <a:pt x="88238" y="120000"/>
                </a:lnTo>
                <a:cubicBezTo>
                  <a:pt x="88238" y="120000"/>
                  <a:pt x="87733" y="103744"/>
                  <a:pt x="87100" y="96638"/>
                </a:cubicBezTo>
                <a:cubicBezTo>
                  <a:pt x="86983" y="95288"/>
                  <a:pt x="88483" y="97050"/>
                  <a:pt x="88805" y="97450"/>
                </a:cubicBezTo>
                <a:cubicBezTo>
                  <a:pt x="91855" y="101644"/>
                  <a:pt x="93622" y="104277"/>
                  <a:pt x="96088" y="108622"/>
                </a:cubicBezTo>
                <a:cubicBezTo>
                  <a:pt x="98594" y="113044"/>
                  <a:pt x="100455" y="115650"/>
                  <a:pt x="101800" y="120000"/>
                </a:cubicBezTo>
                <a:lnTo>
                  <a:pt x="120000" y="120000"/>
                </a:lnTo>
                <a:cubicBezTo>
                  <a:pt x="115288" y="102605"/>
                  <a:pt x="104888" y="86388"/>
                  <a:pt x="87100" y="73072"/>
                </a:cubicBezTo>
                <a:cubicBezTo>
                  <a:pt x="83322" y="70233"/>
                  <a:pt x="78366" y="69422"/>
                  <a:pt x="63622" y="69250"/>
                </a:cubicBezTo>
                <a:lnTo>
                  <a:pt x="64794" y="72811"/>
                </a:lnTo>
                <a:cubicBezTo>
                  <a:pt x="64938" y="73266"/>
                  <a:pt x="64761" y="73738"/>
                  <a:pt x="64327" y="74027"/>
                </a:cubicBezTo>
                <a:lnTo>
                  <a:pt x="62755" y="75066"/>
                </a:lnTo>
                <a:lnTo>
                  <a:pt x="64494" y="89833"/>
                </a:lnTo>
                <a:cubicBezTo>
                  <a:pt x="64500" y="89905"/>
                  <a:pt x="64511" y="89966"/>
                  <a:pt x="64494" y="90038"/>
                </a:cubicBezTo>
                <a:lnTo>
                  <a:pt x="60650" y="105611"/>
                </a:lnTo>
                <a:cubicBezTo>
                  <a:pt x="60577" y="105916"/>
                  <a:pt x="60300" y="106061"/>
                  <a:pt x="60016" y="106105"/>
                </a:cubicBezTo>
                <a:cubicBezTo>
                  <a:pt x="59733" y="106061"/>
                  <a:pt x="59455" y="105916"/>
                  <a:pt x="59383" y="105611"/>
                </a:cubicBezTo>
                <a:lnTo>
                  <a:pt x="55538" y="90038"/>
                </a:lnTo>
                <a:cubicBezTo>
                  <a:pt x="55522" y="89966"/>
                  <a:pt x="55533" y="89905"/>
                  <a:pt x="55538" y="89833"/>
                </a:cubicBezTo>
                <a:lnTo>
                  <a:pt x="57277" y="75066"/>
                </a:lnTo>
                <a:lnTo>
                  <a:pt x="55705" y="74027"/>
                </a:lnTo>
                <a:cubicBezTo>
                  <a:pt x="55272" y="73738"/>
                  <a:pt x="55061" y="73266"/>
                  <a:pt x="55205" y="72811"/>
                </a:cubicBezTo>
                <a:lnTo>
                  <a:pt x="56377" y="69250"/>
                </a:lnTo>
                <a:close/>
                <a:moveTo>
                  <a:pt x="56377" y="69250"/>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121D40"/>
              </a:solidFill>
              <a:effectLst/>
              <a:uLnTx/>
              <a:uFillTx/>
              <a:latin typeface="Lato"/>
              <a:ea typeface="Lato"/>
              <a:cs typeface="Lato"/>
              <a:sym typeface="Lato"/>
            </a:endParaRPr>
          </a:p>
        </p:txBody>
      </p:sp>
      <p:sp>
        <p:nvSpPr>
          <p:cNvPr id="98" name="Google Shape;948;p72">
            <a:extLst>
              <a:ext uri="{FF2B5EF4-FFF2-40B4-BE49-F238E27FC236}">
                <a16:creationId xmlns:a16="http://schemas.microsoft.com/office/drawing/2014/main" id="{54FBAC26-153E-4A29-8FC7-6B1E489D015C}"/>
              </a:ext>
            </a:extLst>
          </p:cNvPr>
          <p:cNvSpPr/>
          <p:nvPr/>
        </p:nvSpPr>
        <p:spPr>
          <a:xfrm>
            <a:off x="5430533" y="2227632"/>
            <a:ext cx="506413" cy="461963"/>
          </a:xfrm>
          <a:custGeom>
            <a:avLst/>
            <a:gdLst/>
            <a:ahLst/>
            <a:cxnLst/>
            <a:rect l="l" t="t" r="r" b="b"/>
            <a:pathLst>
              <a:path w="120000" h="120000" extrusionOk="0">
                <a:moveTo>
                  <a:pt x="98055" y="61844"/>
                </a:moveTo>
                <a:cubicBezTo>
                  <a:pt x="97638" y="73716"/>
                  <a:pt x="93205" y="84805"/>
                  <a:pt x="85466" y="93255"/>
                </a:cubicBezTo>
                <a:cubicBezTo>
                  <a:pt x="77322" y="102133"/>
                  <a:pt x="66500" y="107033"/>
                  <a:pt x="54988" y="107033"/>
                </a:cubicBezTo>
                <a:cubicBezTo>
                  <a:pt x="43477" y="107033"/>
                  <a:pt x="32655" y="102133"/>
                  <a:pt x="24511" y="93255"/>
                </a:cubicBezTo>
                <a:cubicBezTo>
                  <a:pt x="16372" y="84372"/>
                  <a:pt x="11888" y="72561"/>
                  <a:pt x="11888" y="60000"/>
                </a:cubicBezTo>
                <a:cubicBezTo>
                  <a:pt x="11888" y="47444"/>
                  <a:pt x="16372" y="35633"/>
                  <a:pt x="24511" y="26750"/>
                </a:cubicBezTo>
                <a:cubicBezTo>
                  <a:pt x="32655" y="17866"/>
                  <a:pt x="43477" y="12977"/>
                  <a:pt x="54988" y="12977"/>
                </a:cubicBezTo>
                <a:cubicBezTo>
                  <a:pt x="64294" y="12977"/>
                  <a:pt x="73144" y="16172"/>
                  <a:pt x="80494" y="22083"/>
                </a:cubicBezTo>
                <a:lnTo>
                  <a:pt x="88972" y="12827"/>
                </a:lnTo>
                <a:cubicBezTo>
                  <a:pt x="79622" y="4794"/>
                  <a:pt x="67816" y="0"/>
                  <a:pt x="54988" y="0"/>
                </a:cubicBezTo>
                <a:cubicBezTo>
                  <a:pt x="24616" y="0"/>
                  <a:pt x="0" y="26866"/>
                  <a:pt x="0" y="60000"/>
                </a:cubicBezTo>
                <a:cubicBezTo>
                  <a:pt x="0" y="93138"/>
                  <a:pt x="24616" y="120000"/>
                  <a:pt x="54988" y="120000"/>
                </a:cubicBezTo>
                <a:cubicBezTo>
                  <a:pt x="85355" y="120000"/>
                  <a:pt x="109977" y="93138"/>
                  <a:pt x="109977" y="60000"/>
                </a:cubicBezTo>
                <a:cubicBezTo>
                  <a:pt x="109977" y="56494"/>
                  <a:pt x="109700" y="53055"/>
                  <a:pt x="109172" y="49716"/>
                </a:cubicBezTo>
                <a:cubicBezTo>
                  <a:pt x="109172" y="49716"/>
                  <a:pt x="98055" y="61844"/>
                  <a:pt x="98055" y="61844"/>
                </a:cubicBezTo>
                <a:close/>
                <a:moveTo>
                  <a:pt x="120000" y="24138"/>
                </a:moveTo>
                <a:lnTo>
                  <a:pt x="58677" y="91050"/>
                </a:lnTo>
                <a:lnTo>
                  <a:pt x="24883" y="54172"/>
                </a:lnTo>
                <a:lnTo>
                  <a:pt x="39272" y="38472"/>
                </a:lnTo>
                <a:lnTo>
                  <a:pt x="58672" y="59644"/>
                </a:lnTo>
                <a:lnTo>
                  <a:pt x="105605" y="8438"/>
                </a:lnTo>
                <a:cubicBezTo>
                  <a:pt x="105605" y="8438"/>
                  <a:pt x="120000" y="24138"/>
                  <a:pt x="120000" y="24138"/>
                </a:cubicBezTo>
                <a:close/>
                <a:moveTo>
                  <a:pt x="120000" y="24138"/>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121D40"/>
              </a:solidFill>
              <a:effectLst/>
              <a:uLnTx/>
              <a:uFillTx/>
              <a:latin typeface="Lato"/>
              <a:ea typeface="Lato"/>
              <a:cs typeface="Lato"/>
              <a:sym typeface="Lato"/>
            </a:endParaRPr>
          </a:p>
        </p:txBody>
      </p:sp>
      <p:sp>
        <p:nvSpPr>
          <p:cNvPr id="99" name="Rectangle 98">
            <a:extLst>
              <a:ext uri="{FF2B5EF4-FFF2-40B4-BE49-F238E27FC236}">
                <a16:creationId xmlns:a16="http://schemas.microsoft.com/office/drawing/2014/main" id="{87D52289-9A66-474A-BABB-468D851F9C1C}"/>
              </a:ext>
            </a:extLst>
          </p:cNvPr>
          <p:cNvSpPr/>
          <p:nvPr/>
        </p:nvSpPr>
        <p:spPr>
          <a:xfrm>
            <a:off x="3007591" y="4222864"/>
            <a:ext cx="7620000" cy="2479341"/>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00" name="Text Placeholder 7">
            <a:extLst>
              <a:ext uri="{FF2B5EF4-FFF2-40B4-BE49-F238E27FC236}">
                <a16:creationId xmlns:a16="http://schemas.microsoft.com/office/drawing/2014/main" id="{3E965880-92DB-4AAF-B1B0-A749FCD3CE5B}"/>
              </a:ext>
            </a:extLst>
          </p:cNvPr>
          <p:cNvSpPr txBox="1">
            <a:spLocks/>
          </p:cNvSpPr>
          <p:nvPr/>
        </p:nvSpPr>
        <p:spPr>
          <a:xfrm>
            <a:off x="3449900" y="4469690"/>
            <a:ext cx="6708562" cy="2186793"/>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563" lvl="0" indent="-55563" algn="l">
              <a:lnSpc>
                <a:spcPct val="100000"/>
              </a:lnSpc>
              <a:spcBef>
                <a:spcPts val="0"/>
              </a:spcBef>
              <a:spcAft>
                <a:spcPts val="1765"/>
              </a:spcAft>
              <a:buSzPct val="90000"/>
              <a:defRPr/>
            </a:pPr>
            <a:r>
              <a:rPr lang="en-US" sz="1800" b="1" dirty="0">
                <a:solidFill>
                  <a:srgbClr val="7F7F7F"/>
                </a:solidFill>
              </a:rPr>
              <a:t>“We’ve got three boards now hanging around the office covered in praise from our customers. They’re happy, and the people on the floor — our employees — they’re happy as well. It’s a win-win.” </a:t>
            </a:r>
          </a:p>
        </p:txBody>
      </p:sp>
      <p:cxnSp>
        <p:nvCxnSpPr>
          <p:cNvPr id="101" name="Straight Connector 100">
            <a:extLst>
              <a:ext uri="{FF2B5EF4-FFF2-40B4-BE49-F238E27FC236}">
                <a16:creationId xmlns:a16="http://schemas.microsoft.com/office/drawing/2014/main" id="{4513C026-8200-409F-82E7-DA9B00341C73}"/>
              </a:ext>
            </a:extLst>
          </p:cNvPr>
          <p:cNvCxnSpPr>
            <a:cxnSpLocks/>
            <a:endCxn id="100" idx="3"/>
          </p:cNvCxnSpPr>
          <p:nvPr/>
        </p:nvCxnSpPr>
        <p:spPr>
          <a:xfrm>
            <a:off x="3462501" y="5535284"/>
            <a:ext cx="6695961" cy="278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98D2C11-BEA7-4F5C-9045-2966C8DC75BF}"/>
              </a:ext>
            </a:extLst>
          </p:cNvPr>
          <p:cNvSpPr/>
          <p:nvPr/>
        </p:nvSpPr>
        <p:spPr>
          <a:xfrm>
            <a:off x="3007585" y="6656485"/>
            <a:ext cx="7620006" cy="45720"/>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 Placeholder 8">
            <a:extLst>
              <a:ext uri="{FF2B5EF4-FFF2-40B4-BE49-F238E27FC236}">
                <a16:creationId xmlns:a16="http://schemas.microsoft.com/office/drawing/2014/main" id="{05B03FCC-83F1-46C1-A2E4-DD64A334B57E}"/>
              </a:ext>
            </a:extLst>
          </p:cNvPr>
          <p:cNvSpPr txBox="1">
            <a:spLocks/>
          </p:cNvSpPr>
          <p:nvPr/>
        </p:nvSpPr>
        <p:spPr>
          <a:xfrm>
            <a:off x="3422210" y="5713109"/>
            <a:ext cx="4099554" cy="61888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defRPr/>
            </a:pPr>
            <a:r>
              <a:rPr lang="en-US" dirty="0">
                <a:solidFill>
                  <a:srgbClr val="0085CA"/>
                </a:solidFill>
              </a:rPr>
              <a:t>Karl Nolan </a:t>
            </a:r>
          </a:p>
          <a:p>
            <a:pPr lvl="0" algn="l">
              <a:spcBef>
                <a:spcPts val="0"/>
              </a:spcBef>
              <a:defRPr/>
            </a:pPr>
            <a:r>
              <a:rPr lang="en-US" b="0" dirty="0">
                <a:solidFill>
                  <a:srgbClr val="7F7F7F"/>
                </a:solidFill>
              </a:rPr>
              <a:t>CEO </a:t>
            </a:r>
          </a:p>
          <a:p>
            <a:pPr lvl="0" algn="l">
              <a:spcBef>
                <a:spcPts val="0"/>
              </a:spcBef>
              <a:defRPr/>
            </a:pPr>
            <a:r>
              <a:rPr lang="en-US" b="0" dirty="0">
                <a:solidFill>
                  <a:srgbClr val="7F7F7F"/>
                </a:solidFill>
              </a:rPr>
              <a:t>Generali Link</a:t>
            </a:r>
          </a:p>
        </p:txBody>
      </p:sp>
      <p:pic>
        <p:nvPicPr>
          <p:cNvPr id="104" name="Picture 103">
            <a:extLst>
              <a:ext uri="{FF2B5EF4-FFF2-40B4-BE49-F238E27FC236}">
                <a16:creationId xmlns:a16="http://schemas.microsoft.com/office/drawing/2014/main" id="{A96228B2-4CCB-49FD-97DF-5DA30156B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3350" y="5927188"/>
            <a:ext cx="2292802" cy="305706"/>
          </a:xfrm>
          <a:prstGeom prst="rect">
            <a:avLst/>
          </a:prstGeom>
        </p:spPr>
      </p:pic>
    </p:spTree>
    <p:extLst>
      <p:ext uri="{BB962C8B-B14F-4D97-AF65-F5344CB8AC3E}">
        <p14:creationId xmlns:p14="http://schemas.microsoft.com/office/powerpoint/2010/main" val="243198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867890"/>
          </a:xfrm>
        </p:spPr>
        <p:txBody>
          <a:bodyPr/>
          <a:lstStyle/>
          <a:p>
            <a:r>
              <a:rPr lang="en-US" sz="2800" dirty="0"/>
              <a:t>GLOBAL TECHNOLOGY COMPANY SIMPLIFIES HR ON-BOARDING</a:t>
            </a:r>
            <a:endParaRPr lang="en-GB" sz="2800" dirty="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6</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Months to ROI</a:t>
            </a: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1%</a:t>
            </a:r>
          </a:p>
          <a:p>
            <a:pPr lvl="0">
              <a:buClr>
                <a:srgbClr val="000000"/>
              </a:buClr>
              <a:defRPr/>
            </a:pPr>
            <a:r>
              <a:rPr lang="en-US" sz="1200" kern="0" dirty="0">
                <a:solidFill>
                  <a:srgbClr val="7F7F7F"/>
                </a:solidFill>
                <a:latin typeface="Calibri"/>
                <a:ea typeface="Calibri"/>
                <a:cs typeface="Calibri"/>
                <a:sym typeface="Calibri"/>
              </a:rPr>
              <a:t>Errors reduced from 30% to 1% </a:t>
            </a: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7X</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Faster processing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100%</a:t>
            </a:r>
          </a:p>
          <a:p>
            <a:pPr lvl="0">
              <a:buClr>
                <a:srgbClr val="000000"/>
              </a:buClr>
              <a:defRPr/>
            </a:pPr>
            <a:r>
              <a:rPr lang="en-US" sz="1200" kern="0" dirty="0">
                <a:solidFill>
                  <a:srgbClr val="7F7F7F"/>
                </a:solidFill>
                <a:latin typeface="Calibri"/>
                <a:ea typeface="Calibri"/>
                <a:cs typeface="Calibri"/>
                <a:sym typeface="Calibri"/>
              </a:rPr>
              <a:t>of effort automated </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52793"/>
            <a:ext cx="292995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100%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Manual effort reduction</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CUSTOMER: </a:t>
            </a:r>
            <a:br>
              <a:rPr kumimoji="0" lang="en-US" sz="1500" b="1"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Global Technology Company - </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USA, India &amp; China</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Within 2 months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HR Onboarding of new hires.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pic>
        <p:nvPicPr>
          <p:cNvPr id="18" name="Google Shape;863;p64">
            <a:extLst>
              <a:ext uri="{FF2B5EF4-FFF2-40B4-BE49-F238E27FC236}">
                <a16:creationId xmlns:a16="http://schemas.microsoft.com/office/drawing/2014/main" id="{223D2007-A1F1-4F57-AFA5-E8562246A437}"/>
              </a:ext>
            </a:extLst>
          </p:cNvPr>
          <p:cNvPicPr preferRelativeResize="0"/>
          <p:nvPr/>
        </p:nvPicPr>
        <p:blipFill rotWithShape="1">
          <a:blip r:embed="rId2">
            <a:alphaModFix/>
          </a:blip>
          <a:srcRect/>
          <a:stretch/>
        </p:blipFill>
        <p:spPr>
          <a:xfrm>
            <a:off x="1645920" y="0"/>
            <a:ext cx="1645920" cy="6858000"/>
          </a:xfrm>
          <a:prstGeom prst="rect">
            <a:avLst/>
          </a:prstGeom>
          <a:noFill/>
          <a:ln>
            <a:noFill/>
          </a:ln>
        </p:spPr>
      </p:pic>
      <p:sp>
        <p:nvSpPr>
          <p:cNvPr id="23" name="Google Shape;789;p61">
            <a:extLst>
              <a:ext uri="{FF2B5EF4-FFF2-40B4-BE49-F238E27FC236}">
                <a16:creationId xmlns:a16="http://schemas.microsoft.com/office/drawing/2014/main" id="{70456589-E0DD-40EE-936C-B2911CE47534}"/>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latin typeface="Calibri" panose="020F0502020204030204" pitchFamily="34" charset="0"/>
                <a:ea typeface="Calibri"/>
                <a:cs typeface="Calibri" panose="020F0502020204030204" pitchFamily="34" charset="0"/>
                <a:sym typeface="Calibri"/>
              </a:rPr>
              <a:t>More detailed compliance and non-repudiation audit logs. </a:t>
            </a:r>
            <a:endParaRPr kumimoji="0" sz="1200" b="0" i="0" u="none" strike="noStrike" kern="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endParaRP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26" name="Google Shape;870;p64">
            <a:extLst>
              <a:ext uri="{FF2B5EF4-FFF2-40B4-BE49-F238E27FC236}">
                <a16:creationId xmlns:a16="http://schemas.microsoft.com/office/drawing/2014/main" id="{A7FF8A8D-FD9A-4F84-8D45-7FF95769000A}"/>
              </a:ext>
            </a:extLst>
          </p:cNvPr>
          <p:cNvPicPr preferRelativeResize="0"/>
          <p:nvPr/>
        </p:nvPicPr>
        <p:blipFill rotWithShape="1">
          <a:blip r:embed="rId3">
            <a:alphaModFix/>
          </a:blip>
          <a:srcRect/>
          <a:stretch/>
        </p:blipFill>
        <p:spPr>
          <a:xfrm>
            <a:off x="10041467" y="1168400"/>
            <a:ext cx="1320800" cy="1320800"/>
          </a:xfrm>
          <a:prstGeom prst="rect">
            <a:avLst/>
          </a:prstGeom>
          <a:noFill/>
          <a:ln>
            <a:noFill/>
          </a:ln>
        </p:spPr>
      </p:pic>
    </p:spTree>
    <p:extLst>
      <p:ext uri="{BB962C8B-B14F-4D97-AF65-F5344CB8AC3E}">
        <p14:creationId xmlns:p14="http://schemas.microsoft.com/office/powerpoint/2010/main" val="220445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10713A4F-2A36-4960-98A0-40B2BCA019F8}"/>
              </a:ext>
            </a:extLst>
          </p:cNvPr>
          <p:cNvSpPr txBox="1">
            <a:spLocks/>
          </p:cNvSpPr>
          <p:nvPr/>
        </p:nvSpPr>
        <p:spPr>
          <a:xfrm>
            <a:off x="1875210" y="293625"/>
            <a:ext cx="9097589" cy="822325"/>
          </a:xfrm>
          <a:prstGeom prst="rect">
            <a:avLst/>
          </a:prstGeom>
        </p:spPr>
        <p:txBody>
          <a:bodyPr vert="horz" lIns="91440" tIns="45720" rIns="91440" bIns="45720" rtlCol="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kern="1200">
                <a:solidFill>
                  <a:srgbClr val="0085C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sz="3200" dirty="0"/>
              <a:t>Reduce Compliance Cost &amp; Risk</a:t>
            </a:r>
          </a:p>
        </p:txBody>
      </p:sp>
      <p:sp>
        <p:nvSpPr>
          <p:cNvPr id="35" name="Text Placeholder 6">
            <a:extLst>
              <a:ext uri="{FF2B5EF4-FFF2-40B4-BE49-F238E27FC236}">
                <a16:creationId xmlns:a16="http://schemas.microsoft.com/office/drawing/2014/main" id="{AFEE26BC-AFF2-4D66-A078-8C4F074EC4EE}"/>
              </a:ext>
            </a:extLst>
          </p:cNvPr>
          <p:cNvSpPr txBox="1">
            <a:spLocks/>
          </p:cNvSpPr>
          <p:nvPr/>
        </p:nvSpPr>
        <p:spPr>
          <a:xfrm>
            <a:off x="1875210" y="866492"/>
            <a:ext cx="8752381" cy="382891"/>
          </a:xfrm>
          <a:prstGeom prst="rect">
            <a:avLst/>
          </a:prstGeom>
        </p:spPr>
        <p:txBody>
          <a:bodyPr vert="horz" lIns="91440" tIns="45720" rIns="91440" bIns="45720"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kern="1200">
                <a:solidFill>
                  <a:srgbClr val="FF690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dirty="0">
                <a:solidFill>
                  <a:srgbClr val="7F7F7F"/>
                </a:solidFill>
              </a:rPr>
              <a:t>Mitigate, Minimize and Manage Policy and Regulatory Risk</a:t>
            </a:r>
          </a:p>
        </p:txBody>
      </p:sp>
      <p:sp>
        <p:nvSpPr>
          <p:cNvPr id="78" name="Text Placeholder 6">
            <a:extLst>
              <a:ext uri="{FF2B5EF4-FFF2-40B4-BE49-F238E27FC236}">
                <a16:creationId xmlns:a16="http://schemas.microsoft.com/office/drawing/2014/main" id="{62EFEF2C-B087-4775-BF9C-80329C21CAEF}"/>
              </a:ext>
            </a:extLst>
          </p:cNvPr>
          <p:cNvSpPr txBox="1">
            <a:spLocks/>
          </p:cNvSpPr>
          <p:nvPr/>
        </p:nvSpPr>
        <p:spPr>
          <a:xfrm>
            <a:off x="1875210" y="3385888"/>
            <a:ext cx="245774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83" name="Text Placeholder 6">
            <a:extLst>
              <a:ext uri="{FF2B5EF4-FFF2-40B4-BE49-F238E27FC236}">
                <a16:creationId xmlns:a16="http://schemas.microsoft.com/office/drawing/2014/main" id="{87282010-A699-4348-A378-1A5F7C00C57A}"/>
              </a:ext>
            </a:extLst>
          </p:cNvPr>
          <p:cNvSpPr txBox="1">
            <a:spLocks/>
          </p:cNvSpPr>
          <p:nvPr/>
        </p:nvSpPr>
        <p:spPr>
          <a:xfrm>
            <a:off x="4416077" y="3382527"/>
            <a:ext cx="2485448"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88" name="Text Placeholder 6">
            <a:extLst>
              <a:ext uri="{FF2B5EF4-FFF2-40B4-BE49-F238E27FC236}">
                <a16:creationId xmlns:a16="http://schemas.microsoft.com/office/drawing/2014/main" id="{C9BA7B64-DF24-45A1-A350-78B812A8A3BF}"/>
              </a:ext>
            </a:extLst>
          </p:cNvPr>
          <p:cNvSpPr txBox="1">
            <a:spLocks/>
          </p:cNvSpPr>
          <p:nvPr/>
        </p:nvSpPr>
        <p:spPr>
          <a:xfrm>
            <a:off x="7117656" y="3385887"/>
            <a:ext cx="2186190" cy="5909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93" name="Text Placeholder 6">
            <a:extLst>
              <a:ext uri="{FF2B5EF4-FFF2-40B4-BE49-F238E27FC236}">
                <a16:creationId xmlns:a16="http://schemas.microsoft.com/office/drawing/2014/main" id="{798A8E4E-8542-4AB2-A5FB-5A8B02BC1754}"/>
              </a:ext>
            </a:extLst>
          </p:cNvPr>
          <p:cNvSpPr txBox="1">
            <a:spLocks/>
          </p:cNvSpPr>
          <p:nvPr/>
        </p:nvSpPr>
        <p:spPr>
          <a:xfrm>
            <a:off x="9669606" y="3291065"/>
            <a:ext cx="2186190" cy="9317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sym typeface="Arial"/>
            </a:endParaRPr>
          </a:p>
        </p:txBody>
      </p:sp>
      <p:sp>
        <p:nvSpPr>
          <p:cNvPr id="95" name="Google Shape;945;p72">
            <a:extLst>
              <a:ext uri="{FF2B5EF4-FFF2-40B4-BE49-F238E27FC236}">
                <a16:creationId xmlns:a16="http://schemas.microsoft.com/office/drawing/2014/main" id="{3AB3B0A7-90F4-484E-BEDE-90E90DFEAFB9}"/>
              </a:ext>
            </a:extLst>
          </p:cNvPr>
          <p:cNvSpPr/>
          <p:nvPr/>
        </p:nvSpPr>
        <p:spPr>
          <a:xfrm>
            <a:off x="2861192" y="2235740"/>
            <a:ext cx="485775" cy="482600"/>
          </a:xfrm>
          <a:custGeom>
            <a:avLst/>
            <a:gdLst/>
            <a:ahLst/>
            <a:cxnLst/>
            <a:rect l="l" t="t" r="r" b="b"/>
            <a:pathLst>
              <a:path w="120000" h="120000" extrusionOk="0">
                <a:moveTo>
                  <a:pt x="115122" y="36644"/>
                </a:moveTo>
                <a:lnTo>
                  <a:pt x="115861" y="38538"/>
                </a:lnTo>
                <a:cubicBezTo>
                  <a:pt x="118605" y="45516"/>
                  <a:pt x="120000" y="52888"/>
                  <a:pt x="120000" y="60450"/>
                </a:cubicBezTo>
                <a:cubicBezTo>
                  <a:pt x="120000" y="93283"/>
                  <a:pt x="93455" y="120000"/>
                  <a:pt x="60827" y="120000"/>
                </a:cubicBezTo>
                <a:cubicBezTo>
                  <a:pt x="46066" y="120000"/>
                  <a:pt x="31916" y="114438"/>
                  <a:pt x="21083" y="104555"/>
                </a:cubicBezTo>
                <a:lnTo>
                  <a:pt x="22688" y="110044"/>
                </a:lnTo>
                <a:cubicBezTo>
                  <a:pt x="22994" y="111072"/>
                  <a:pt x="22816" y="112133"/>
                  <a:pt x="22205" y="112961"/>
                </a:cubicBezTo>
                <a:cubicBezTo>
                  <a:pt x="21561" y="113827"/>
                  <a:pt x="20516" y="114344"/>
                  <a:pt x="19411" y="114344"/>
                </a:cubicBezTo>
                <a:cubicBezTo>
                  <a:pt x="17888" y="114344"/>
                  <a:pt x="16627" y="113394"/>
                  <a:pt x="16200" y="111922"/>
                </a:cubicBezTo>
                <a:lnTo>
                  <a:pt x="10538" y="92666"/>
                </a:lnTo>
                <a:cubicBezTo>
                  <a:pt x="10244" y="91661"/>
                  <a:pt x="10455" y="90544"/>
                  <a:pt x="11100" y="89677"/>
                </a:cubicBezTo>
                <a:cubicBezTo>
                  <a:pt x="11955" y="88516"/>
                  <a:pt x="13522" y="88022"/>
                  <a:pt x="14827" y="88488"/>
                </a:cubicBezTo>
                <a:lnTo>
                  <a:pt x="33766" y="95383"/>
                </a:lnTo>
                <a:cubicBezTo>
                  <a:pt x="35366" y="95966"/>
                  <a:pt x="36272" y="97561"/>
                  <a:pt x="35977" y="99266"/>
                </a:cubicBezTo>
                <a:cubicBezTo>
                  <a:pt x="35700" y="100905"/>
                  <a:pt x="34388" y="102044"/>
                  <a:pt x="32805" y="102044"/>
                </a:cubicBezTo>
                <a:cubicBezTo>
                  <a:pt x="32422" y="102044"/>
                  <a:pt x="32044" y="101977"/>
                  <a:pt x="31677" y="101850"/>
                </a:cubicBezTo>
                <a:lnTo>
                  <a:pt x="25188" y="99483"/>
                </a:lnTo>
                <a:cubicBezTo>
                  <a:pt x="34855" y="108355"/>
                  <a:pt x="47744" y="113500"/>
                  <a:pt x="60827" y="113500"/>
                </a:cubicBezTo>
                <a:cubicBezTo>
                  <a:pt x="89894" y="113500"/>
                  <a:pt x="113538" y="89705"/>
                  <a:pt x="113538" y="60450"/>
                </a:cubicBezTo>
                <a:cubicBezTo>
                  <a:pt x="113538" y="53705"/>
                  <a:pt x="112300" y="47138"/>
                  <a:pt x="109855" y="40927"/>
                </a:cubicBezTo>
                <a:lnTo>
                  <a:pt x="109116" y="39033"/>
                </a:lnTo>
                <a:close/>
                <a:moveTo>
                  <a:pt x="59172" y="0"/>
                </a:moveTo>
                <a:cubicBezTo>
                  <a:pt x="73677" y="0"/>
                  <a:pt x="87644" y="5383"/>
                  <a:pt x="98388" y="14961"/>
                </a:cubicBezTo>
                <a:lnTo>
                  <a:pt x="96522" y="8611"/>
                </a:lnTo>
                <a:cubicBezTo>
                  <a:pt x="96216" y="7588"/>
                  <a:pt x="96394" y="6522"/>
                  <a:pt x="97011" y="5694"/>
                </a:cubicBezTo>
                <a:cubicBezTo>
                  <a:pt x="97644" y="4827"/>
                  <a:pt x="98694" y="4311"/>
                  <a:pt x="99811" y="4311"/>
                </a:cubicBezTo>
                <a:cubicBezTo>
                  <a:pt x="101322" y="4311"/>
                  <a:pt x="102583" y="5261"/>
                  <a:pt x="103016" y="6727"/>
                </a:cubicBezTo>
                <a:lnTo>
                  <a:pt x="108677" y="25983"/>
                </a:lnTo>
                <a:cubicBezTo>
                  <a:pt x="108972" y="26988"/>
                  <a:pt x="108761" y="28105"/>
                  <a:pt x="108116" y="28972"/>
                </a:cubicBezTo>
                <a:cubicBezTo>
                  <a:pt x="107255" y="30127"/>
                  <a:pt x="105688" y="30627"/>
                  <a:pt x="104394" y="30161"/>
                </a:cubicBezTo>
                <a:lnTo>
                  <a:pt x="85444" y="23266"/>
                </a:lnTo>
                <a:cubicBezTo>
                  <a:pt x="83850" y="22683"/>
                  <a:pt x="82938" y="21094"/>
                  <a:pt x="83238" y="19383"/>
                </a:cubicBezTo>
                <a:cubicBezTo>
                  <a:pt x="83522" y="17750"/>
                  <a:pt x="84827" y="16605"/>
                  <a:pt x="86416" y="16605"/>
                </a:cubicBezTo>
                <a:cubicBezTo>
                  <a:pt x="86794" y="16605"/>
                  <a:pt x="87172" y="16672"/>
                  <a:pt x="87538" y="16805"/>
                </a:cubicBezTo>
                <a:lnTo>
                  <a:pt x="92844" y="18738"/>
                </a:lnTo>
                <a:cubicBezTo>
                  <a:pt x="83450" y="10888"/>
                  <a:pt x="71538" y="6500"/>
                  <a:pt x="59172" y="6500"/>
                </a:cubicBezTo>
                <a:cubicBezTo>
                  <a:pt x="30105" y="6500"/>
                  <a:pt x="6455" y="30294"/>
                  <a:pt x="6455" y="59544"/>
                </a:cubicBezTo>
                <a:cubicBezTo>
                  <a:pt x="6455" y="65394"/>
                  <a:pt x="7394" y="71133"/>
                  <a:pt x="9244" y="76605"/>
                </a:cubicBezTo>
                <a:lnTo>
                  <a:pt x="9888" y="78527"/>
                </a:lnTo>
                <a:lnTo>
                  <a:pt x="3772" y="80622"/>
                </a:lnTo>
                <a:lnTo>
                  <a:pt x="3122" y="78688"/>
                </a:lnTo>
                <a:cubicBezTo>
                  <a:pt x="1050" y="72544"/>
                  <a:pt x="0" y="66105"/>
                  <a:pt x="0" y="59544"/>
                </a:cubicBezTo>
                <a:cubicBezTo>
                  <a:pt x="0" y="26711"/>
                  <a:pt x="26544" y="0"/>
                  <a:pt x="59172" y="0"/>
                </a:cubicBezTo>
                <a:close/>
                <a:moveTo>
                  <a:pt x="59172" y="0"/>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121D40"/>
              </a:solidFill>
              <a:effectLst/>
              <a:uLnTx/>
              <a:uFillTx/>
              <a:latin typeface="Lato"/>
              <a:ea typeface="Lato"/>
              <a:cs typeface="Lato"/>
              <a:sym typeface="Lato"/>
            </a:endParaRPr>
          </a:p>
        </p:txBody>
      </p:sp>
      <p:sp>
        <p:nvSpPr>
          <p:cNvPr id="96" name="Google Shape;876;p71">
            <a:extLst>
              <a:ext uri="{FF2B5EF4-FFF2-40B4-BE49-F238E27FC236}">
                <a16:creationId xmlns:a16="http://schemas.microsoft.com/office/drawing/2014/main" id="{1FB7FE9B-E8BF-472D-8B6F-F2DC52067D79}"/>
              </a:ext>
            </a:extLst>
          </p:cNvPr>
          <p:cNvSpPr/>
          <p:nvPr/>
        </p:nvSpPr>
        <p:spPr>
          <a:xfrm>
            <a:off x="7934526" y="2252571"/>
            <a:ext cx="552450" cy="489744"/>
          </a:xfrm>
          <a:custGeom>
            <a:avLst/>
            <a:gdLst/>
            <a:ahLst/>
            <a:cxnLst/>
            <a:rect l="l" t="t" r="r" b="b"/>
            <a:pathLst>
              <a:path w="120000" h="120000" extrusionOk="0">
                <a:moveTo>
                  <a:pt x="9077" y="0"/>
                </a:moveTo>
                <a:cubicBezTo>
                  <a:pt x="4938" y="0"/>
                  <a:pt x="0" y="3505"/>
                  <a:pt x="0" y="8172"/>
                </a:cubicBezTo>
                <a:lnTo>
                  <a:pt x="0" y="90094"/>
                </a:lnTo>
                <a:cubicBezTo>
                  <a:pt x="0" y="94761"/>
                  <a:pt x="4938" y="100000"/>
                  <a:pt x="9077" y="100000"/>
                </a:cubicBezTo>
                <a:lnTo>
                  <a:pt x="46361" y="100000"/>
                </a:lnTo>
                <a:lnTo>
                  <a:pt x="46361" y="115383"/>
                </a:lnTo>
                <a:lnTo>
                  <a:pt x="32727" y="115383"/>
                </a:lnTo>
                <a:lnTo>
                  <a:pt x="32727" y="120000"/>
                </a:lnTo>
                <a:lnTo>
                  <a:pt x="88638" y="120000"/>
                </a:lnTo>
                <a:lnTo>
                  <a:pt x="88638" y="115383"/>
                </a:lnTo>
                <a:lnTo>
                  <a:pt x="75000" y="115383"/>
                </a:lnTo>
                <a:lnTo>
                  <a:pt x="75000" y="100000"/>
                </a:lnTo>
                <a:lnTo>
                  <a:pt x="114416" y="100000"/>
                </a:lnTo>
                <a:cubicBezTo>
                  <a:pt x="118555" y="100000"/>
                  <a:pt x="120000" y="94761"/>
                  <a:pt x="120000" y="90094"/>
                </a:cubicBezTo>
                <a:lnTo>
                  <a:pt x="120000" y="8172"/>
                </a:lnTo>
                <a:cubicBezTo>
                  <a:pt x="120000" y="3505"/>
                  <a:pt x="118555" y="0"/>
                  <a:pt x="114416" y="0"/>
                </a:cubicBezTo>
                <a:lnTo>
                  <a:pt x="9077" y="0"/>
                </a:lnTo>
                <a:close/>
                <a:moveTo>
                  <a:pt x="9544" y="10766"/>
                </a:moveTo>
                <a:lnTo>
                  <a:pt x="110455" y="10766"/>
                </a:lnTo>
                <a:lnTo>
                  <a:pt x="110455" y="72305"/>
                </a:lnTo>
                <a:lnTo>
                  <a:pt x="9544" y="72305"/>
                </a:lnTo>
                <a:cubicBezTo>
                  <a:pt x="9544" y="72305"/>
                  <a:pt x="9544" y="10766"/>
                  <a:pt x="9544" y="10766"/>
                </a:cubicBezTo>
                <a:close/>
                <a:moveTo>
                  <a:pt x="100227" y="18605"/>
                </a:moveTo>
                <a:cubicBezTo>
                  <a:pt x="97388" y="19933"/>
                  <a:pt x="94588" y="21222"/>
                  <a:pt x="91744" y="22550"/>
                </a:cubicBezTo>
                <a:cubicBezTo>
                  <a:pt x="89344" y="23666"/>
                  <a:pt x="90461" y="28155"/>
                  <a:pt x="92900" y="27016"/>
                </a:cubicBezTo>
                <a:cubicBezTo>
                  <a:pt x="93605" y="26688"/>
                  <a:pt x="94322" y="26338"/>
                  <a:pt x="95027" y="26011"/>
                </a:cubicBezTo>
                <a:cubicBezTo>
                  <a:pt x="90394" y="33366"/>
                  <a:pt x="85766" y="40722"/>
                  <a:pt x="81138" y="48077"/>
                </a:cubicBezTo>
                <a:cubicBezTo>
                  <a:pt x="77905" y="44211"/>
                  <a:pt x="74694" y="40355"/>
                  <a:pt x="71461" y="36488"/>
                </a:cubicBezTo>
                <a:cubicBezTo>
                  <a:pt x="70727" y="35611"/>
                  <a:pt x="69294" y="35377"/>
                  <a:pt x="68566" y="36300"/>
                </a:cubicBezTo>
                <a:cubicBezTo>
                  <a:pt x="62688" y="43727"/>
                  <a:pt x="56800" y="51188"/>
                  <a:pt x="50922" y="58411"/>
                </a:cubicBezTo>
                <a:cubicBezTo>
                  <a:pt x="46250" y="54055"/>
                  <a:pt x="41577" y="48805"/>
                  <a:pt x="36905" y="43988"/>
                </a:cubicBezTo>
                <a:cubicBezTo>
                  <a:pt x="36083" y="43144"/>
                  <a:pt x="34822" y="43166"/>
                  <a:pt x="34005" y="44088"/>
                </a:cubicBezTo>
                <a:cubicBezTo>
                  <a:pt x="29233" y="49472"/>
                  <a:pt x="24461" y="54950"/>
                  <a:pt x="19688" y="60338"/>
                </a:cubicBezTo>
                <a:cubicBezTo>
                  <a:pt x="17822" y="62444"/>
                  <a:pt x="20716" y="65811"/>
                  <a:pt x="22583" y="63700"/>
                </a:cubicBezTo>
                <a:cubicBezTo>
                  <a:pt x="26900" y="58838"/>
                  <a:pt x="31227" y="53394"/>
                  <a:pt x="35538" y="48988"/>
                </a:cubicBezTo>
                <a:cubicBezTo>
                  <a:pt x="40261" y="53394"/>
                  <a:pt x="44966" y="58838"/>
                  <a:pt x="49688" y="63700"/>
                </a:cubicBezTo>
                <a:cubicBezTo>
                  <a:pt x="50472" y="64511"/>
                  <a:pt x="51816" y="64716"/>
                  <a:pt x="52583" y="63750"/>
                </a:cubicBezTo>
                <a:cubicBezTo>
                  <a:pt x="58400" y="56400"/>
                  <a:pt x="64200" y="48855"/>
                  <a:pt x="70016" y="41683"/>
                </a:cubicBezTo>
                <a:cubicBezTo>
                  <a:pt x="73311" y="45650"/>
                  <a:pt x="76600" y="49466"/>
                  <a:pt x="79900" y="53411"/>
                </a:cubicBezTo>
                <a:cubicBezTo>
                  <a:pt x="80866" y="54572"/>
                  <a:pt x="82233" y="54100"/>
                  <a:pt x="82966" y="52933"/>
                </a:cubicBezTo>
                <a:cubicBezTo>
                  <a:pt x="88211" y="44605"/>
                  <a:pt x="93111" y="36266"/>
                  <a:pt x="98566" y="27933"/>
                </a:cubicBezTo>
                <a:cubicBezTo>
                  <a:pt x="98566" y="28855"/>
                  <a:pt x="98566" y="29377"/>
                  <a:pt x="98566" y="30911"/>
                </a:cubicBezTo>
                <a:cubicBezTo>
                  <a:pt x="98566" y="33988"/>
                  <a:pt x="102655" y="33988"/>
                  <a:pt x="102655" y="30911"/>
                </a:cubicBezTo>
                <a:cubicBezTo>
                  <a:pt x="102655" y="27838"/>
                  <a:pt x="102655" y="24105"/>
                  <a:pt x="102655" y="20816"/>
                </a:cubicBezTo>
                <a:cubicBezTo>
                  <a:pt x="102655" y="19455"/>
                  <a:pt x="101483" y="18022"/>
                  <a:pt x="100227" y="18605"/>
                </a:cubicBezTo>
                <a:close/>
                <a:moveTo>
                  <a:pt x="100227" y="18605"/>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Lato"/>
              <a:ea typeface="Lato"/>
              <a:cs typeface="Lato"/>
              <a:sym typeface="Lato"/>
            </a:endParaRPr>
          </a:p>
        </p:txBody>
      </p:sp>
      <p:pic>
        <p:nvPicPr>
          <p:cNvPr id="26" name="Google Shape;454;p46" descr="Image result for equifax">
            <a:extLst>
              <a:ext uri="{FF2B5EF4-FFF2-40B4-BE49-F238E27FC236}">
                <a16:creationId xmlns:a16="http://schemas.microsoft.com/office/drawing/2014/main" id="{4FCDF7E3-4C4D-4C62-8E4E-87DCE4239FA2}"/>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979188" y="5834124"/>
            <a:ext cx="2179274" cy="385009"/>
          </a:xfrm>
          <a:prstGeom prst="rect">
            <a:avLst/>
          </a:prstGeom>
          <a:noFill/>
          <a:ln>
            <a:noFill/>
          </a:ln>
        </p:spPr>
      </p:pic>
      <p:sp>
        <p:nvSpPr>
          <p:cNvPr id="27" name="Rectangle 26">
            <a:extLst>
              <a:ext uri="{FF2B5EF4-FFF2-40B4-BE49-F238E27FC236}">
                <a16:creationId xmlns:a16="http://schemas.microsoft.com/office/drawing/2014/main" id="{8298680E-1850-43D2-BDC9-99F98115F19B}"/>
              </a:ext>
            </a:extLst>
          </p:cNvPr>
          <p:cNvSpPr/>
          <p:nvPr/>
        </p:nvSpPr>
        <p:spPr>
          <a:xfrm>
            <a:off x="3007591" y="4071385"/>
            <a:ext cx="7620000" cy="262183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29" name="Text Placeholder 7">
            <a:extLst>
              <a:ext uri="{FF2B5EF4-FFF2-40B4-BE49-F238E27FC236}">
                <a16:creationId xmlns:a16="http://schemas.microsoft.com/office/drawing/2014/main" id="{D05E8C96-CE5C-460D-904C-F88D510B6DA7}"/>
              </a:ext>
            </a:extLst>
          </p:cNvPr>
          <p:cNvSpPr txBox="1">
            <a:spLocks/>
          </p:cNvSpPr>
          <p:nvPr/>
        </p:nvSpPr>
        <p:spPr>
          <a:xfrm>
            <a:off x="3449900" y="4460703"/>
            <a:ext cx="6708562" cy="2186793"/>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563" lvl="0" indent="-55563" algn="l">
              <a:lnSpc>
                <a:spcPct val="100000"/>
              </a:lnSpc>
              <a:spcBef>
                <a:spcPts val="0"/>
              </a:spcBef>
              <a:spcAft>
                <a:spcPts val="1765"/>
              </a:spcAft>
              <a:buSzPct val="90000"/>
              <a:defRPr/>
            </a:pPr>
            <a:r>
              <a:rPr lang="en-US" sz="1800" b="1" dirty="0">
                <a:solidFill>
                  <a:srgbClr val="7F7F7F"/>
                </a:solidFill>
              </a:rPr>
              <a:t>“RPA with </a:t>
            </a:r>
            <a:r>
              <a:rPr lang="en-US" sz="1800" b="1" dirty="0" err="1">
                <a:solidFill>
                  <a:srgbClr val="7F7F7F"/>
                </a:solidFill>
              </a:rPr>
              <a:t>UiPath</a:t>
            </a:r>
            <a:r>
              <a:rPr lang="en-US" sz="1800" b="1" dirty="0">
                <a:solidFill>
                  <a:srgbClr val="7F7F7F"/>
                </a:solidFill>
              </a:rPr>
              <a:t> was not a cost play. It was more around quality, speed of doing business, and compliance.”</a:t>
            </a:r>
          </a:p>
        </p:txBody>
      </p:sp>
      <p:cxnSp>
        <p:nvCxnSpPr>
          <p:cNvPr id="30" name="Straight Connector 29">
            <a:extLst>
              <a:ext uri="{FF2B5EF4-FFF2-40B4-BE49-F238E27FC236}">
                <a16:creationId xmlns:a16="http://schemas.microsoft.com/office/drawing/2014/main" id="{ABEA9208-0C55-4816-9759-B66CB840A79E}"/>
              </a:ext>
            </a:extLst>
          </p:cNvPr>
          <p:cNvCxnSpPr>
            <a:cxnSpLocks/>
          </p:cNvCxnSpPr>
          <p:nvPr/>
        </p:nvCxnSpPr>
        <p:spPr>
          <a:xfrm>
            <a:off x="3462501" y="5354498"/>
            <a:ext cx="6695961" cy="278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7A74B2E-5B5D-4FD3-8D0E-82766410662A}"/>
              </a:ext>
            </a:extLst>
          </p:cNvPr>
          <p:cNvSpPr/>
          <p:nvPr/>
        </p:nvSpPr>
        <p:spPr>
          <a:xfrm>
            <a:off x="3007585" y="6647498"/>
            <a:ext cx="7620006" cy="45720"/>
          </a:xfrm>
          <a:prstGeom prst="rect">
            <a:avLst/>
          </a:prstGeom>
          <a:solidFill>
            <a:srgbClr val="FF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8">
            <a:extLst>
              <a:ext uri="{FF2B5EF4-FFF2-40B4-BE49-F238E27FC236}">
                <a16:creationId xmlns:a16="http://schemas.microsoft.com/office/drawing/2014/main" id="{23DADD38-15F8-46F2-A7BA-5C32B1A3F30F}"/>
              </a:ext>
            </a:extLst>
          </p:cNvPr>
          <p:cNvSpPr txBox="1">
            <a:spLocks/>
          </p:cNvSpPr>
          <p:nvPr/>
        </p:nvSpPr>
        <p:spPr>
          <a:xfrm>
            <a:off x="3422210" y="5554099"/>
            <a:ext cx="4099554" cy="989096"/>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spcBef>
                <a:spcPts val="0"/>
              </a:spcBef>
              <a:defRPr/>
            </a:pPr>
            <a:r>
              <a:rPr lang="en-US" dirty="0">
                <a:solidFill>
                  <a:srgbClr val="0085CA"/>
                </a:solidFill>
              </a:rPr>
              <a:t>Jairo </a:t>
            </a:r>
            <a:r>
              <a:rPr lang="en-US" dirty="0" err="1">
                <a:solidFill>
                  <a:srgbClr val="0085CA"/>
                </a:solidFill>
              </a:rPr>
              <a:t>Quiros</a:t>
            </a:r>
            <a:r>
              <a:rPr lang="en-US" dirty="0">
                <a:solidFill>
                  <a:srgbClr val="0085CA"/>
                </a:solidFill>
              </a:rPr>
              <a:t> </a:t>
            </a:r>
          </a:p>
          <a:p>
            <a:pPr lvl="0" algn="l">
              <a:spcBef>
                <a:spcPts val="0"/>
              </a:spcBef>
              <a:defRPr/>
            </a:pPr>
            <a:r>
              <a:rPr lang="en-US" b="0" dirty="0">
                <a:solidFill>
                  <a:srgbClr val="7F7F7F"/>
                </a:solidFill>
              </a:rPr>
              <a:t>VP, Global Shared Services </a:t>
            </a:r>
          </a:p>
          <a:p>
            <a:pPr lvl="0" algn="l">
              <a:spcBef>
                <a:spcPts val="0"/>
              </a:spcBef>
              <a:defRPr/>
            </a:pPr>
            <a:r>
              <a:rPr lang="en-US" b="0" dirty="0">
                <a:solidFill>
                  <a:srgbClr val="7F7F7F"/>
                </a:solidFill>
              </a:rPr>
              <a:t>&amp; RPA </a:t>
            </a:r>
            <a:r>
              <a:rPr lang="en-US" b="0" dirty="0" err="1">
                <a:solidFill>
                  <a:srgbClr val="7F7F7F"/>
                </a:solidFill>
              </a:rPr>
              <a:t>CoE</a:t>
            </a:r>
            <a:r>
              <a:rPr lang="en-US" b="0" dirty="0">
                <a:solidFill>
                  <a:srgbClr val="7F7F7F"/>
                </a:solidFill>
              </a:rPr>
              <a:t> Lead</a:t>
            </a:r>
          </a:p>
          <a:p>
            <a:pPr lvl="0" algn="l">
              <a:spcBef>
                <a:spcPts val="0"/>
              </a:spcBef>
              <a:defRPr/>
            </a:pPr>
            <a:r>
              <a:rPr lang="en-US" b="0" dirty="0">
                <a:solidFill>
                  <a:srgbClr val="7F7F7F"/>
                </a:solidFill>
              </a:rPr>
              <a:t>Equifax</a:t>
            </a:r>
          </a:p>
        </p:txBody>
      </p:sp>
      <p:sp>
        <p:nvSpPr>
          <p:cNvPr id="34" name="Text Placeholder 6">
            <a:extLst>
              <a:ext uri="{FF2B5EF4-FFF2-40B4-BE49-F238E27FC236}">
                <a16:creationId xmlns:a16="http://schemas.microsoft.com/office/drawing/2014/main" id="{8D2AC6D3-157D-42B9-83C4-18A4EFD19847}"/>
              </a:ext>
            </a:extLst>
          </p:cNvPr>
          <p:cNvSpPr txBox="1">
            <a:spLocks/>
          </p:cNvSpPr>
          <p:nvPr/>
        </p:nvSpPr>
        <p:spPr>
          <a:xfrm>
            <a:off x="3272703" y="3191862"/>
            <a:ext cx="2186190"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rPr>
              <a:t>100% Audited</a:t>
            </a:r>
          </a:p>
        </p:txBody>
      </p:sp>
      <p:sp>
        <p:nvSpPr>
          <p:cNvPr id="36" name="Oval 35">
            <a:extLst>
              <a:ext uri="{FF2B5EF4-FFF2-40B4-BE49-F238E27FC236}">
                <a16:creationId xmlns:a16="http://schemas.microsoft.com/office/drawing/2014/main" id="{E1336B07-D85D-4700-A7DA-50DE9FECCB1E}"/>
              </a:ext>
            </a:extLst>
          </p:cNvPr>
          <p:cNvSpPr/>
          <p:nvPr/>
        </p:nvSpPr>
        <p:spPr>
          <a:xfrm>
            <a:off x="3776895" y="1849605"/>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Text Placeholder 6">
            <a:extLst>
              <a:ext uri="{FF2B5EF4-FFF2-40B4-BE49-F238E27FC236}">
                <a16:creationId xmlns:a16="http://schemas.microsoft.com/office/drawing/2014/main" id="{8CB667FF-2060-48BD-A8EC-C9BFFC465C2E}"/>
              </a:ext>
            </a:extLst>
          </p:cNvPr>
          <p:cNvSpPr txBox="1">
            <a:spLocks/>
          </p:cNvSpPr>
          <p:nvPr/>
        </p:nvSpPr>
        <p:spPr>
          <a:xfrm>
            <a:off x="5760119" y="3172156"/>
            <a:ext cx="2319194" cy="3665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rPr>
              <a:t>Compliance through all automations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endParaRPr>
          </a:p>
        </p:txBody>
      </p:sp>
      <p:sp>
        <p:nvSpPr>
          <p:cNvPr id="38" name="Oval 37">
            <a:extLst>
              <a:ext uri="{FF2B5EF4-FFF2-40B4-BE49-F238E27FC236}">
                <a16:creationId xmlns:a16="http://schemas.microsoft.com/office/drawing/2014/main" id="{899AFA2D-2459-4F35-B0E0-01C728EB29EE}"/>
              </a:ext>
            </a:extLst>
          </p:cNvPr>
          <p:cNvSpPr/>
          <p:nvPr/>
        </p:nvSpPr>
        <p:spPr>
          <a:xfrm>
            <a:off x="6331616" y="1846244"/>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Text Placeholder 6">
            <a:extLst>
              <a:ext uri="{FF2B5EF4-FFF2-40B4-BE49-F238E27FC236}">
                <a16:creationId xmlns:a16="http://schemas.microsoft.com/office/drawing/2014/main" id="{5B9C28B0-33B9-42AA-B2BE-658843E45AF8}"/>
              </a:ext>
            </a:extLst>
          </p:cNvPr>
          <p:cNvSpPr txBox="1">
            <a:spLocks/>
          </p:cNvSpPr>
          <p:nvPr/>
        </p:nvSpPr>
        <p:spPr>
          <a:xfrm>
            <a:off x="8365254" y="3170680"/>
            <a:ext cx="2186190" cy="3631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1pPr>
            <a:lvl2pPr marL="4572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2pPr>
            <a:lvl3pPr marL="9144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3pPr>
            <a:lvl4pPr marL="1371600" indent="0" algn="l" defTabSz="914400" rtl="0" eaLnBrk="1" latinLnBrk="0" hangingPunct="1">
              <a:lnSpc>
                <a:spcPct val="90000"/>
              </a:lnSpc>
              <a:spcBef>
                <a:spcPts val="500"/>
              </a:spcBef>
              <a:buFont typeface="Arial" panose="020B0604020202020204" pitchFamily="34" charset="0"/>
              <a:buNone/>
              <a:defRPr lang="en-US" sz="2400" b="1" i="0" u="none" strike="noStrike" kern="1200" cap="none" dirty="0" smtClean="0">
                <a:solidFill>
                  <a:schemeClr val="dk1"/>
                </a:solidFill>
                <a:latin typeface="Calibri" panose="020F0502020204030204" pitchFamily="34" charset="0"/>
                <a:ea typeface="Poppins"/>
                <a:cs typeface="Calibri" panose="020F0502020204030204" pitchFamily="34" charset="0"/>
                <a:sym typeface="Arial"/>
              </a:defRPr>
            </a:lvl4pPr>
            <a:lvl5pPr marL="1828800" indent="0" algn="l" defTabSz="914400" rtl="0" eaLnBrk="1" latinLnBrk="0" hangingPunct="1">
              <a:lnSpc>
                <a:spcPct val="90000"/>
              </a:lnSpc>
              <a:spcBef>
                <a:spcPts val="500"/>
              </a:spcBef>
              <a:buFont typeface="Arial" panose="020B0604020202020204" pitchFamily="34" charset="0"/>
              <a:buNone/>
              <a:defRPr lang="en-GB" sz="2400" b="1" i="0" u="none" strike="noStrike" kern="1200" cap="none" dirty="0">
                <a:solidFill>
                  <a:schemeClr val="dk1"/>
                </a:solidFill>
                <a:latin typeface="Calibri" panose="020F0502020204030204" pitchFamily="34" charset="0"/>
                <a:ea typeface="Poppins"/>
                <a:cs typeface="Calibri" panose="020F0502020204030204" pitchFamily="34" charset="0"/>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srgbClr val="7F7F7F"/>
                </a:solidFill>
                <a:effectLst/>
                <a:uLnTx/>
                <a:uFillTx/>
                <a:latin typeface="Calibri" panose="020F0502020204030204" pitchFamily="34" charset="0"/>
                <a:cs typeface="Calibri" panose="020F0502020204030204" pitchFamily="34" charset="0"/>
                <a:sym typeface="Arial"/>
              </a:rPr>
              <a:t>Data Consistency </a:t>
            </a:r>
          </a:p>
        </p:txBody>
      </p:sp>
      <p:sp>
        <p:nvSpPr>
          <p:cNvPr id="40" name="Oval 39">
            <a:extLst>
              <a:ext uri="{FF2B5EF4-FFF2-40B4-BE49-F238E27FC236}">
                <a16:creationId xmlns:a16="http://schemas.microsoft.com/office/drawing/2014/main" id="{BEF734AF-8A5B-41AB-A59D-00053D28A214}"/>
              </a:ext>
            </a:extLst>
          </p:cNvPr>
          <p:cNvSpPr/>
          <p:nvPr/>
        </p:nvSpPr>
        <p:spPr>
          <a:xfrm>
            <a:off x="8883566" y="1849605"/>
            <a:ext cx="1149569" cy="1149569"/>
          </a:xfrm>
          <a:prstGeom prst="ellipse">
            <a:avLst/>
          </a:prstGeom>
          <a:solidFill>
            <a:srgbClr val="00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Google Shape;880;p71">
            <a:extLst>
              <a:ext uri="{FF2B5EF4-FFF2-40B4-BE49-F238E27FC236}">
                <a16:creationId xmlns:a16="http://schemas.microsoft.com/office/drawing/2014/main" id="{F4BD0239-7593-47AD-94A5-FCABD9B297EF}"/>
              </a:ext>
            </a:extLst>
          </p:cNvPr>
          <p:cNvSpPr/>
          <p:nvPr/>
        </p:nvSpPr>
        <p:spPr>
          <a:xfrm>
            <a:off x="9282534" y="2105278"/>
            <a:ext cx="351631" cy="565150"/>
          </a:xfrm>
          <a:custGeom>
            <a:avLst/>
            <a:gdLst/>
            <a:ahLst/>
            <a:cxnLst/>
            <a:rect l="l" t="t" r="r" b="b"/>
            <a:pathLst>
              <a:path w="120000" h="120000" extrusionOk="0">
                <a:moveTo>
                  <a:pt x="58588" y="0"/>
                </a:moveTo>
                <a:cubicBezTo>
                  <a:pt x="52311" y="0"/>
                  <a:pt x="47255" y="3177"/>
                  <a:pt x="47255" y="7077"/>
                </a:cubicBezTo>
                <a:cubicBezTo>
                  <a:pt x="47255" y="8000"/>
                  <a:pt x="47544" y="8866"/>
                  <a:pt x="48061" y="9677"/>
                </a:cubicBezTo>
                <a:lnTo>
                  <a:pt x="37227" y="9677"/>
                </a:lnTo>
                <a:cubicBezTo>
                  <a:pt x="30927" y="9677"/>
                  <a:pt x="25794" y="12866"/>
                  <a:pt x="25794" y="16783"/>
                </a:cubicBezTo>
                <a:lnTo>
                  <a:pt x="25794" y="22138"/>
                </a:lnTo>
                <a:lnTo>
                  <a:pt x="91383" y="22138"/>
                </a:lnTo>
                <a:cubicBezTo>
                  <a:pt x="91383" y="22138"/>
                  <a:pt x="91383" y="16783"/>
                  <a:pt x="91383" y="16783"/>
                </a:cubicBezTo>
                <a:cubicBezTo>
                  <a:pt x="91383" y="12866"/>
                  <a:pt x="86250" y="9677"/>
                  <a:pt x="79950" y="9677"/>
                </a:cubicBezTo>
                <a:lnTo>
                  <a:pt x="69166" y="9677"/>
                </a:lnTo>
                <a:cubicBezTo>
                  <a:pt x="69688" y="8866"/>
                  <a:pt x="69972" y="8000"/>
                  <a:pt x="69972" y="7077"/>
                </a:cubicBezTo>
                <a:cubicBezTo>
                  <a:pt x="69972" y="3177"/>
                  <a:pt x="64866" y="0"/>
                  <a:pt x="58588" y="0"/>
                </a:cubicBezTo>
                <a:close/>
                <a:moveTo>
                  <a:pt x="58588" y="3100"/>
                </a:moveTo>
                <a:cubicBezTo>
                  <a:pt x="62122" y="3100"/>
                  <a:pt x="64988" y="4883"/>
                  <a:pt x="64988" y="7077"/>
                </a:cubicBezTo>
                <a:cubicBezTo>
                  <a:pt x="64988" y="8077"/>
                  <a:pt x="64405" y="8977"/>
                  <a:pt x="63427" y="9677"/>
                </a:cubicBezTo>
                <a:lnTo>
                  <a:pt x="53805" y="9677"/>
                </a:lnTo>
                <a:cubicBezTo>
                  <a:pt x="52822" y="8977"/>
                  <a:pt x="52188" y="8077"/>
                  <a:pt x="52188" y="7077"/>
                </a:cubicBezTo>
                <a:cubicBezTo>
                  <a:pt x="52188" y="4883"/>
                  <a:pt x="55055" y="3100"/>
                  <a:pt x="58588" y="3100"/>
                </a:cubicBezTo>
                <a:close/>
                <a:moveTo>
                  <a:pt x="10327" y="17033"/>
                </a:moveTo>
                <a:cubicBezTo>
                  <a:pt x="5172" y="17033"/>
                  <a:pt x="0" y="20227"/>
                  <a:pt x="0" y="24144"/>
                </a:cubicBezTo>
                <a:lnTo>
                  <a:pt x="0" y="112888"/>
                </a:lnTo>
                <a:cubicBezTo>
                  <a:pt x="0" y="116811"/>
                  <a:pt x="5133" y="120000"/>
                  <a:pt x="11433" y="120000"/>
                </a:cubicBezTo>
                <a:lnTo>
                  <a:pt x="108566" y="120000"/>
                </a:lnTo>
                <a:cubicBezTo>
                  <a:pt x="114866" y="120000"/>
                  <a:pt x="120000" y="116811"/>
                  <a:pt x="120000" y="112888"/>
                </a:cubicBezTo>
                <a:lnTo>
                  <a:pt x="120000" y="24144"/>
                </a:lnTo>
                <a:cubicBezTo>
                  <a:pt x="120000" y="20227"/>
                  <a:pt x="114866" y="17033"/>
                  <a:pt x="108566" y="17033"/>
                </a:cubicBezTo>
                <a:lnTo>
                  <a:pt x="95716" y="17033"/>
                </a:lnTo>
                <a:cubicBezTo>
                  <a:pt x="96161" y="17822"/>
                  <a:pt x="96422" y="18661"/>
                  <a:pt x="96422" y="19538"/>
                </a:cubicBezTo>
                <a:lnTo>
                  <a:pt x="96422" y="25272"/>
                </a:lnTo>
                <a:lnTo>
                  <a:pt x="23577" y="25272"/>
                </a:lnTo>
                <a:lnTo>
                  <a:pt x="23577" y="19538"/>
                </a:lnTo>
                <a:cubicBezTo>
                  <a:pt x="23577" y="18661"/>
                  <a:pt x="23900" y="17627"/>
                  <a:pt x="24283" y="17033"/>
                </a:cubicBezTo>
                <a:lnTo>
                  <a:pt x="10327" y="17033"/>
                </a:lnTo>
                <a:close/>
                <a:moveTo>
                  <a:pt x="13000" y="40616"/>
                </a:moveTo>
                <a:lnTo>
                  <a:pt x="34661" y="40616"/>
                </a:lnTo>
                <a:lnTo>
                  <a:pt x="23172" y="51166"/>
                </a:lnTo>
                <a:lnTo>
                  <a:pt x="17783" y="46911"/>
                </a:lnTo>
                <a:lnTo>
                  <a:pt x="14561" y="48477"/>
                </a:lnTo>
                <a:lnTo>
                  <a:pt x="23427" y="55461"/>
                </a:lnTo>
                <a:lnTo>
                  <a:pt x="39194" y="40961"/>
                </a:lnTo>
                <a:cubicBezTo>
                  <a:pt x="39194" y="40961"/>
                  <a:pt x="39194" y="56900"/>
                  <a:pt x="39194" y="56900"/>
                </a:cubicBezTo>
                <a:lnTo>
                  <a:pt x="13000" y="56900"/>
                </a:lnTo>
                <a:lnTo>
                  <a:pt x="13000" y="40616"/>
                </a:lnTo>
                <a:close/>
                <a:moveTo>
                  <a:pt x="47505" y="40677"/>
                </a:moveTo>
                <a:lnTo>
                  <a:pt x="103677" y="40677"/>
                </a:lnTo>
                <a:cubicBezTo>
                  <a:pt x="103677" y="40677"/>
                  <a:pt x="103677" y="44872"/>
                  <a:pt x="103677" y="44872"/>
                </a:cubicBezTo>
                <a:lnTo>
                  <a:pt x="47505" y="44872"/>
                </a:lnTo>
                <a:lnTo>
                  <a:pt x="47505" y="40677"/>
                </a:lnTo>
                <a:close/>
                <a:moveTo>
                  <a:pt x="47505" y="46688"/>
                </a:moveTo>
                <a:lnTo>
                  <a:pt x="103677" y="46688"/>
                </a:lnTo>
                <a:cubicBezTo>
                  <a:pt x="103677" y="46688"/>
                  <a:pt x="103677" y="50888"/>
                  <a:pt x="103677" y="50888"/>
                </a:cubicBezTo>
                <a:lnTo>
                  <a:pt x="47505" y="50888"/>
                </a:lnTo>
                <a:lnTo>
                  <a:pt x="47505" y="46688"/>
                </a:lnTo>
                <a:close/>
                <a:moveTo>
                  <a:pt x="13000" y="62161"/>
                </a:moveTo>
                <a:lnTo>
                  <a:pt x="35061" y="62161"/>
                </a:lnTo>
                <a:lnTo>
                  <a:pt x="23172" y="73088"/>
                </a:lnTo>
                <a:lnTo>
                  <a:pt x="17783" y="68833"/>
                </a:lnTo>
                <a:lnTo>
                  <a:pt x="14561" y="70394"/>
                </a:lnTo>
                <a:lnTo>
                  <a:pt x="23427" y="77377"/>
                </a:lnTo>
                <a:lnTo>
                  <a:pt x="39194" y="62883"/>
                </a:lnTo>
                <a:cubicBezTo>
                  <a:pt x="39194" y="62883"/>
                  <a:pt x="39194" y="78444"/>
                  <a:pt x="39194" y="78444"/>
                </a:cubicBezTo>
                <a:lnTo>
                  <a:pt x="13000" y="78444"/>
                </a:lnTo>
                <a:lnTo>
                  <a:pt x="13000" y="62161"/>
                </a:lnTo>
                <a:close/>
                <a:moveTo>
                  <a:pt x="47505" y="62600"/>
                </a:moveTo>
                <a:lnTo>
                  <a:pt x="103677" y="62600"/>
                </a:lnTo>
                <a:cubicBezTo>
                  <a:pt x="103677" y="62600"/>
                  <a:pt x="103677" y="66794"/>
                  <a:pt x="103677" y="66794"/>
                </a:cubicBezTo>
                <a:lnTo>
                  <a:pt x="47505" y="66794"/>
                </a:lnTo>
                <a:lnTo>
                  <a:pt x="47505" y="62600"/>
                </a:lnTo>
                <a:close/>
                <a:moveTo>
                  <a:pt x="47505" y="68611"/>
                </a:moveTo>
                <a:lnTo>
                  <a:pt x="103677" y="68611"/>
                </a:lnTo>
                <a:cubicBezTo>
                  <a:pt x="103677" y="68611"/>
                  <a:pt x="103677" y="72805"/>
                  <a:pt x="103677" y="72805"/>
                </a:cubicBezTo>
                <a:lnTo>
                  <a:pt x="47505" y="72805"/>
                </a:lnTo>
                <a:lnTo>
                  <a:pt x="47505" y="68611"/>
                </a:lnTo>
                <a:close/>
                <a:moveTo>
                  <a:pt x="47505" y="85272"/>
                </a:moveTo>
                <a:lnTo>
                  <a:pt x="103677" y="85272"/>
                </a:lnTo>
                <a:cubicBezTo>
                  <a:pt x="103677" y="85272"/>
                  <a:pt x="103677" y="89466"/>
                  <a:pt x="103677" y="89466"/>
                </a:cubicBezTo>
                <a:lnTo>
                  <a:pt x="47505" y="89466"/>
                </a:lnTo>
                <a:lnTo>
                  <a:pt x="47505" y="85272"/>
                </a:lnTo>
                <a:close/>
                <a:moveTo>
                  <a:pt x="13000" y="85461"/>
                </a:moveTo>
                <a:lnTo>
                  <a:pt x="39194" y="85461"/>
                </a:lnTo>
                <a:cubicBezTo>
                  <a:pt x="39194" y="85461"/>
                  <a:pt x="39194" y="101744"/>
                  <a:pt x="39194" y="101744"/>
                </a:cubicBezTo>
                <a:lnTo>
                  <a:pt x="13000" y="101744"/>
                </a:lnTo>
                <a:lnTo>
                  <a:pt x="13000" y="85461"/>
                </a:lnTo>
                <a:close/>
                <a:moveTo>
                  <a:pt x="47505" y="91283"/>
                </a:moveTo>
                <a:lnTo>
                  <a:pt x="103677" y="91283"/>
                </a:lnTo>
                <a:cubicBezTo>
                  <a:pt x="103677" y="91283"/>
                  <a:pt x="103677" y="95477"/>
                  <a:pt x="103677" y="95477"/>
                </a:cubicBezTo>
                <a:lnTo>
                  <a:pt x="47505" y="95477"/>
                </a:lnTo>
                <a:lnTo>
                  <a:pt x="47505" y="91283"/>
                </a:lnTo>
                <a:close/>
                <a:moveTo>
                  <a:pt x="47505" y="91283"/>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Lato"/>
              <a:ea typeface="Lato"/>
              <a:cs typeface="Lato"/>
              <a:sym typeface="Lato"/>
            </a:endParaRPr>
          </a:p>
        </p:txBody>
      </p:sp>
      <p:sp>
        <p:nvSpPr>
          <p:cNvPr id="42" name="Google Shape;954;p72">
            <a:extLst>
              <a:ext uri="{FF2B5EF4-FFF2-40B4-BE49-F238E27FC236}">
                <a16:creationId xmlns:a16="http://schemas.microsoft.com/office/drawing/2014/main" id="{D8084AE0-7AD4-43DF-86A7-EBBAF098AF62}"/>
              </a:ext>
            </a:extLst>
          </p:cNvPr>
          <p:cNvSpPr/>
          <p:nvPr/>
        </p:nvSpPr>
        <p:spPr>
          <a:xfrm>
            <a:off x="6673413" y="2175879"/>
            <a:ext cx="482600" cy="457200"/>
          </a:xfrm>
          <a:custGeom>
            <a:avLst/>
            <a:gdLst/>
            <a:ahLst/>
            <a:cxnLst/>
            <a:rect l="l" t="t" r="r" b="b"/>
            <a:pathLst>
              <a:path w="120000" h="120000" extrusionOk="0">
                <a:moveTo>
                  <a:pt x="91633" y="87961"/>
                </a:moveTo>
                <a:lnTo>
                  <a:pt x="97083" y="120000"/>
                </a:lnTo>
                <a:lnTo>
                  <a:pt x="60000" y="99144"/>
                </a:lnTo>
                <a:lnTo>
                  <a:pt x="22916" y="120000"/>
                </a:lnTo>
                <a:lnTo>
                  <a:pt x="30322" y="76472"/>
                </a:lnTo>
                <a:lnTo>
                  <a:pt x="0" y="45833"/>
                </a:lnTo>
                <a:lnTo>
                  <a:pt x="41655" y="39788"/>
                </a:lnTo>
                <a:lnTo>
                  <a:pt x="60000" y="0"/>
                </a:lnTo>
                <a:lnTo>
                  <a:pt x="72605" y="27344"/>
                </a:lnTo>
                <a:cubicBezTo>
                  <a:pt x="65672" y="34138"/>
                  <a:pt x="61944" y="43350"/>
                  <a:pt x="61944" y="53061"/>
                </a:cubicBezTo>
                <a:cubicBezTo>
                  <a:pt x="61944" y="62438"/>
                  <a:pt x="65416" y="71255"/>
                  <a:pt x="71727" y="77888"/>
                </a:cubicBezTo>
                <a:cubicBezTo>
                  <a:pt x="77150" y="83594"/>
                  <a:pt x="84116" y="87088"/>
                  <a:pt x="91633" y="87961"/>
                </a:cubicBezTo>
                <a:close/>
                <a:moveTo>
                  <a:pt x="91144" y="67027"/>
                </a:moveTo>
                <a:lnTo>
                  <a:pt x="79500" y="54772"/>
                </a:lnTo>
                <a:lnTo>
                  <a:pt x="84455" y="49555"/>
                </a:lnTo>
                <a:lnTo>
                  <a:pt x="91144" y="56594"/>
                </a:lnTo>
                <a:lnTo>
                  <a:pt x="106588" y="40355"/>
                </a:lnTo>
                <a:lnTo>
                  <a:pt x="111550" y="45566"/>
                </a:lnTo>
                <a:cubicBezTo>
                  <a:pt x="111550" y="45566"/>
                  <a:pt x="91144" y="67027"/>
                  <a:pt x="91144" y="67027"/>
                </a:cubicBezTo>
                <a:close/>
                <a:moveTo>
                  <a:pt x="95338" y="27133"/>
                </a:moveTo>
                <a:cubicBezTo>
                  <a:pt x="81722" y="27133"/>
                  <a:pt x="70683" y="38744"/>
                  <a:pt x="70683" y="53061"/>
                </a:cubicBezTo>
                <a:cubicBezTo>
                  <a:pt x="70683" y="67377"/>
                  <a:pt x="81722" y="78988"/>
                  <a:pt x="95338" y="78988"/>
                </a:cubicBezTo>
                <a:cubicBezTo>
                  <a:pt x="108955" y="78988"/>
                  <a:pt x="120000" y="67377"/>
                  <a:pt x="120000" y="53061"/>
                </a:cubicBezTo>
                <a:cubicBezTo>
                  <a:pt x="120000" y="38744"/>
                  <a:pt x="108955" y="27133"/>
                  <a:pt x="95338" y="27133"/>
                </a:cubicBezTo>
                <a:close/>
                <a:moveTo>
                  <a:pt x="95338" y="27133"/>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121D40"/>
              </a:solidFill>
              <a:effectLst/>
              <a:uLnTx/>
              <a:uFillTx/>
              <a:latin typeface="Lato"/>
              <a:ea typeface="Lato"/>
              <a:cs typeface="Lato"/>
              <a:sym typeface="Lato"/>
            </a:endParaRPr>
          </a:p>
        </p:txBody>
      </p:sp>
      <p:sp>
        <p:nvSpPr>
          <p:cNvPr id="43" name="Google Shape;867;p71">
            <a:extLst>
              <a:ext uri="{FF2B5EF4-FFF2-40B4-BE49-F238E27FC236}">
                <a16:creationId xmlns:a16="http://schemas.microsoft.com/office/drawing/2014/main" id="{CC7AFB86-EC50-4BB4-BAC3-3450A77C2421}"/>
              </a:ext>
            </a:extLst>
          </p:cNvPr>
          <p:cNvSpPr/>
          <p:nvPr/>
        </p:nvSpPr>
        <p:spPr>
          <a:xfrm>
            <a:off x="3984966" y="2215652"/>
            <a:ext cx="733425" cy="438150"/>
          </a:xfrm>
          <a:custGeom>
            <a:avLst/>
            <a:gdLst/>
            <a:ahLst/>
            <a:cxnLst/>
            <a:rect l="l" t="t" r="r" b="b"/>
            <a:pathLst>
              <a:path w="120000" h="120000" extrusionOk="0">
                <a:moveTo>
                  <a:pt x="59855" y="0"/>
                </a:moveTo>
                <a:cubicBezTo>
                  <a:pt x="51522" y="0"/>
                  <a:pt x="44711" y="11355"/>
                  <a:pt x="44677" y="25338"/>
                </a:cubicBezTo>
                <a:cubicBezTo>
                  <a:pt x="44672" y="39550"/>
                  <a:pt x="51400" y="51005"/>
                  <a:pt x="59805" y="51022"/>
                </a:cubicBezTo>
                <a:cubicBezTo>
                  <a:pt x="68344" y="51027"/>
                  <a:pt x="75161" y="39627"/>
                  <a:pt x="75138" y="25422"/>
                </a:cubicBezTo>
                <a:cubicBezTo>
                  <a:pt x="75111" y="11338"/>
                  <a:pt x="68294" y="0"/>
                  <a:pt x="59855" y="0"/>
                </a:cubicBezTo>
                <a:close/>
                <a:moveTo>
                  <a:pt x="29061" y="4166"/>
                </a:moveTo>
                <a:cubicBezTo>
                  <a:pt x="22644" y="4166"/>
                  <a:pt x="17400" y="12922"/>
                  <a:pt x="17377" y="23688"/>
                </a:cubicBezTo>
                <a:cubicBezTo>
                  <a:pt x="17366" y="34627"/>
                  <a:pt x="22538" y="43416"/>
                  <a:pt x="29011" y="43427"/>
                </a:cubicBezTo>
                <a:cubicBezTo>
                  <a:pt x="35583" y="43433"/>
                  <a:pt x="40844" y="34711"/>
                  <a:pt x="40827" y="23772"/>
                </a:cubicBezTo>
                <a:cubicBezTo>
                  <a:pt x="40805" y="12927"/>
                  <a:pt x="35555" y="4166"/>
                  <a:pt x="29061" y="4166"/>
                </a:cubicBezTo>
                <a:close/>
                <a:moveTo>
                  <a:pt x="90366" y="4166"/>
                </a:moveTo>
                <a:cubicBezTo>
                  <a:pt x="83872" y="4166"/>
                  <a:pt x="78627" y="12927"/>
                  <a:pt x="78605" y="23772"/>
                </a:cubicBezTo>
                <a:cubicBezTo>
                  <a:pt x="78588" y="34711"/>
                  <a:pt x="83844" y="43433"/>
                  <a:pt x="90422" y="43427"/>
                </a:cubicBezTo>
                <a:cubicBezTo>
                  <a:pt x="96888" y="43416"/>
                  <a:pt x="102061" y="34627"/>
                  <a:pt x="102055" y="23688"/>
                </a:cubicBezTo>
                <a:cubicBezTo>
                  <a:pt x="102033" y="12922"/>
                  <a:pt x="96783" y="4166"/>
                  <a:pt x="90366" y="4166"/>
                </a:cubicBezTo>
                <a:close/>
                <a:moveTo>
                  <a:pt x="23350" y="45811"/>
                </a:moveTo>
                <a:cubicBezTo>
                  <a:pt x="22977" y="45811"/>
                  <a:pt x="22583" y="45883"/>
                  <a:pt x="22211" y="45988"/>
                </a:cubicBezTo>
                <a:cubicBezTo>
                  <a:pt x="19733" y="46672"/>
                  <a:pt x="17783" y="49616"/>
                  <a:pt x="15955" y="52277"/>
                </a:cubicBezTo>
                <a:cubicBezTo>
                  <a:pt x="7333" y="64777"/>
                  <a:pt x="2283" y="79738"/>
                  <a:pt x="0" y="99177"/>
                </a:cubicBezTo>
                <a:lnTo>
                  <a:pt x="8844" y="99177"/>
                </a:lnTo>
                <a:cubicBezTo>
                  <a:pt x="9494" y="93622"/>
                  <a:pt x="10394" y="89788"/>
                  <a:pt x="11611" y="85638"/>
                </a:cubicBezTo>
                <a:cubicBezTo>
                  <a:pt x="12805" y="81561"/>
                  <a:pt x="14233" y="77372"/>
                  <a:pt x="15566" y="73405"/>
                </a:cubicBezTo>
                <a:cubicBezTo>
                  <a:pt x="15683" y="73488"/>
                  <a:pt x="15805" y="73405"/>
                  <a:pt x="15927" y="73494"/>
                </a:cubicBezTo>
                <a:cubicBezTo>
                  <a:pt x="15938" y="73722"/>
                  <a:pt x="15955" y="74483"/>
                  <a:pt x="15955" y="74705"/>
                </a:cubicBezTo>
                <a:cubicBezTo>
                  <a:pt x="15955" y="81394"/>
                  <a:pt x="15411" y="99177"/>
                  <a:pt x="15411" y="99177"/>
                </a:cubicBezTo>
                <a:lnTo>
                  <a:pt x="25727" y="99177"/>
                </a:lnTo>
                <a:cubicBezTo>
                  <a:pt x="23894" y="106116"/>
                  <a:pt x="22505" y="114444"/>
                  <a:pt x="21511" y="120000"/>
                </a:cubicBezTo>
                <a:lnTo>
                  <a:pt x="32994" y="120000"/>
                </a:lnTo>
                <a:cubicBezTo>
                  <a:pt x="33838" y="115833"/>
                  <a:pt x="35011" y="108994"/>
                  <a:pt x="36588" y="103600"/>
                </a:cubicBezTo>
                <a:cubicBezTo>
                  <a:pt x="38138" y="98305"/>
                  <a:pt x="39977" y="93483"/>
                  <a:pt x="41705" y="88327"/>
                </a:cubicBezTo>
                <a:cubicBezTo>
                  <a:pt x="41855" y="88433"/>
                  <a:pt x="42011" y="88650"/>
                  <a:pt x="42172" y="88761"/>
                </a:cubicBezTo>
                <a:cubicBezTo>
                  <a:pt x="42188" y="89066"/>
                  <a:pt x="42222" y="88988"/>
                  <a:pt x="42222" y="89283"/>
                </a:cubicBezTo>
                <a:cubicBezTo>
                  <a:pt x="42222" y="97972"/>
                  <a:pt x="41527" y="120000"/>
                  <a:pt x="41527" y="120000"/>
                </a:cubicBezTo>
                <a:lnTo>
                  <a:pt x="78111" y="120000"/>
                </a:lnTo>
                <a:cubicBezTo>
                  <a:pt x="78111" y="120000"/>
                  <a:pt x="76377" y="101188"/>
                  <a:pt x="76377" y="94227"/>
                </a:cubicBezTo>
                <a:cubicBezTo>
                  <a:pt x="76377" y="93188"/>
                  <a:pt x="76377" y="92161"/>
                  <a:pt x="76377" y="90500"/>
                </a:cubicBezTo>
                <a:cubicBezTo>
                  <a:pt x="76377" y="91250"/>
                  <a:pt x="77838" y="92294"/>
                  <a:pt x="78061" y="92838"/>
                </a:cubicBezTo>
                <a:cubicBezTo>
                  <a:pt x="81344" y="101450"/>
                  <a:pt x="84194" y="110283"/>
                  <a:pt x="85661" y="120000"/>
                </a:cubicBezTo>
                <a:lnTo>
                  <a:pt x="97194" y="120000"/>
                </a:lnTo>
                <a:cubicBezTo>
                  <a:pt x="96238" y="114444"/>
                  <a:pt x="94861" y="106116"/>
                  <a:pt x="93055" y="99177"/>
                </a:cubicBezTo>
                <a:lnTo>
                  <a:pt x="104616" y="99177"/>
                </a:lnTo>
                <a:cubicBezTo>
                  <a:pt x="104616" y="99177"/>
                  <a:pt x="104072" y="81355"/>
                  <a:pt x="104072" y="74661"/>
                </a:cubicBezTo>
                <a:cubicBezTo>
                  <a:pt x="104072" y="74438"/>
                  <a:pt x="104083" y="73811"/>
                  <a:pt x="104100" y="73577"/>
                </a:cubicBezTo>
                <a:cubicBezTo>
                  <a:pt x="104222" y="73494"/>
                  <a:pt x="104344" y="73400"/>
                  <a:pt x="104461" y="73316"/>
                </a:cubicBezTo>
                <a:cubicBezTo>
                  <a:pt x="105788" y="77283"/>
                  <a:pt x="107222" y="81605"/>
                  <a:pt x="108416" y="85683"/>
                </a:cubicBezTo>
                <a:cubicBezTo>
                  <a:pt x="109633" y="89833"/>
                  <a:pt x="110533" y="93622"/>
                  <a:pt x="111183" y="99177"/>
                </a:cubicBezTo>
                <a:lnTo>
                  <a:pt x="120000" y="99177"/>
                </a:lnTo>
                <a:cubicBezTo>
                  <a:pt x="117716" y="79738"/>
                  <a:pt x="112694" y="64777"/>
                  <a:pt x="104072" y="52277"/>
                </a:cubicBezTo>
                <a:cubicBezTo>
                  <a:pt x="102238" y="49616"/>
                  <a:pt x="100266" y="46850"/>
                  <a:pt x="97788" y="46161"/>
                </a:cubicBezTo>
                <a:cubicBezTo>
                  <a:pt x="97416" y="46061"/>
                  <a:pt x="97050" y="45900"/>
                  <a:pt x="96677" y="45900"/>
                </a:cubicBezTo>
                <a:cubicBezTo>
                  <a:pt x="95350" y="45894"/>
                  <a:pt x="94000" y="45861"/>
                  <a:pt x="92672" y="45855"/>
                </a:cubicBezTo>
                <a:lnTo>
                  <a:pt x="93238" y="49155"/>
                </a:lnTo>
                <a:cubicBezTo>
                  <a:pt x="93311" y="49583"/>
                  <a:pt x="93216" y="50055"/>
                  <a:pt x="93005" y="50327"/>
                </a:cubicBezTo>
                <a:lnTo>
                  <a:pt x="92255" y="51277"/>
                </a:lnTo>
                <a:lnTo>
                  <a:pt x="93083" y="65116"/>
                </a:lnTo>
                <a:cubicBezTo>
                  <a:pt x="93088" y="65183"/>
                  <a:pt x="93088" y="65272"/>
                  <a:pt x="93083" y="65338"/>
                </a:cubicBezTo>
                <a:lnTo>
                  <a:pt x="91222" y="79955"/>
                </a:lnTo>
                <a:cubicBezTo>
                  <a:pt x="91138" y="80627"/>
                  <a:pt x="90561" y="80627"/>
                  <a:pt x="90472" y="79955"/>
                </a:cubicBezTo>
                <a:lnTo>
                  <a:pt x="88583" y="65338"/>
                </a:lnTo>
                <a:cubicBezTo>
                  <a:pt x="88577" y="65272"/>
                  <a:pt x="88577" y="65183"/>
                  <a:pt x="88583" y="65116"/>
                </a:cubicBezTo>
                <a:lnTo>
                  <a:pt x="89383" y="51322"/>
                </a:lnTo>
                <a:lnTo>
                  <a:pt x="88661" y="50411"/>
                </a:lnTo>
                <a:cubicBezTo>
                  <a:pt x="88444" y="50127"/>
                  <a:pt x="88338" y="49677"/>
                  <a:pt x="88427" y="49238"/>
                </a:cubicBezTo>
                <a:lnTo>
                  <a:pt x="89127" y="45855"/>
                </a:lnTo>
                <a:cubicBezTo>
                  <a:pt x="87577" y="45855"/>
                  <a:pt x="86027" y="45894"/>
                  <a:pt x="84472" y="45900"/>
                </a:cubicBezTo>
                <a:cubicBezTo>
                  <a:pt x="82761" y="45911"/>
                  <a:pt x="81188" y="46838"/>
                  <a:pt x="79872" y="48677"/>
                </a:cubicBezTo>
                <a:cubicBezTo>
                  <a:pt x="77927" y="51377"/>
                  <a:pt x="76072" y="54283"/>
                  <a:pt x="74338" y="57355"/>
                </a:cubicBezTo>
                <a:cubicBezTo>
                  <a:pt x="74111" y="57033"/>
                  <a:pt x="73894" y="56672"/>
                  <a:pt x="73666" y="56355"/>
                </a:cubicBezTo>
                <a:cubicBezTo>
                  <a:pt x="71950" y="53966"/>
                  <a:pt x="69916" y="52983"/>
                  <a:pt x="67694" y="52972"/>
                </a:cubicBezTo>
                <a:cubicBezTo>
                  <a:pt x="65677" y="52966"/>
                  <a:pt x="63655" y="53016"/>
                  <a:pt x="61644" y="53016"/>
                </a:cubicBezTo>
                <a:lnTo>
                  <a:pt x="62522" y="57438"/>
                </a:lnTo>
                <a:cubicBezTo>
                  <a:pt x="62633" y="58005"/>
                  <a:pt x="62516" y="58638"/>
                  <a:pt x="62238" y="59000"/>
                </a:cubicBezTo>
                <a:lnTo>
                  <a:pt x="61305" y="60216"/>
                </a:lnTo>
                <a:lnTo>
                  <a:pt x="62338" y="78133"/>
                </a:lnTo>
                <a:cubicBezTo>
                  <a:pt x="62344" y="78222"/>
                  <a:pt x="62350" y="78311"/>
                  <a:pt x="62338" y="78394"/>
                </a:cubicBezTo>
                <a:lnTo>
                  <a:pt x="59855" y="97394"/>
                </a:lnTo>
                <a:cubicBezTo>
                  <a:pt x="59744" y="98266"/>
                  <a:pt x="59011" y="98266"/>
                  <a:pt x="58900" y="97394"/>
                </a:cubicBezTo>
                <a:lnTo>
                  <a:pt x="56472" y="78394"/>
                </a:lnTo>
                <a:cubicBezTo>
                  <a:pt x="56461" y="78311"/>
                  <a:pt x="56466" y="78222"/>
                  <a:pt x="56472" y="78133"/>
                </a:cubicBezTo>
                <a:lnTo>
                  <a:pt x="57555" y="60127"/>
                </a:lnTo>
                <a:lnTo>
                  <a:pt x="56572" y="58916"/>
                </a:lnTo>
                <a:cubicBezTo>
                  <a:pt x="56300" y="58566"/>
                  <a:pt x="56194" y="57955"/>
                  <a:pt x="56288" y="57394"/>
                </a:cubicBezTo>
                <a:lnTo>
                  <a:pt x="57011" y="53061"/>
                </a:lnTo>
                <a:cubicBezTo>
                  <a:pt x="55288" y="53061"/>
                  <a:pt x="53566" y="53050"/>
                  <a:pt x="51844" y="53061"/>
                </a:cubicBezTo>
                <a:cubicBezTo>
                  <a:pt x="51355" y="53061"/>
                  <a:pt x="50855" y="53188"/>
                  <a:pt x="50366" y="53316"/>
                </a:cubicBezTo>
                <a:cubicBezTo>
                  <a:pt x="48455" y="53850"/>
                  <a:pt x="46766" y="55000"/>
                  <a:pt x="45222" y="56572"/>
                </a:cubicBezTo>
                <a:cubicBezTo>
                  <a:pt x="43616" y="53788"/>
                  <a:pt x="41933" y="51150"/>
                  <a:pt x="40155" y="48677"/>
                </a:cubicBezTo>
                <a:cubicBezTo>
                  <a:pt x="38838" y="46838"/>
                  <a:pt x="37266" y="45911"/>
                  <a:pt x="35550" y="45900"/>
                </a:cubicBezTo>
                <a:cubicBezTo>
                  <a:pt x="34000" y="45894"/>
                  <a:pt x="32450" y="45855"/>
                  <a:pt x="30900" y="45855"/>
                </a:cubicBezTo>
                <a:lnTo>
                  <a:pt x="31572" y="49238"/>
                </a:lnTo>
                <a:cubicBezTo>
                  <a:pt x="31661" y="49677"/>
                  <a:pt x="31583" y="50127"/>
                  <a:pt x="31366" y="50411"/>
                </a:cubicBezTo>
                <a:lnTo>
                  <a:pt x="30638" y="51322"/>
                </a:lnTo>
                <a:lnTo>
                  <a:pt x="31438" y="65116"/>
                </a:lnTo>
                <a:cubicBezTo>
                  <a:pt x="31444" y="65183"/>
                  <a:pt x="31450" y="65272"/>
                  <a:pt x="31438" y="65338"/>
                </a:cubicBezTo>
                <a:lnTo>
                  <a:pt x="29527" y="79955"/>
                </a:lnTo>
                <a:cubicBezTo>
                  <a:pt x="29438" y="80627"/>
                  <a:pt x="28861" y="80583"/>
                  <a:pt x="28777" y="79911"/>
                </a:cubicBezTo>
                <a:lnTo>
                  <a:pt x="26916" y="65338"/>
                </a:lnTo>
                <a:cubicBezTo>
                  <a:pt x="26911" y="65272"/>
                  <a:pt x="26911" y="65183"/>
                  <a:pt x="26916" y="65116"/>
                </a:cubicBezTo>
                <a:lnTo>
                  <a:pt x="27772" y="51277"/>
                </a:lnTo>
                <a:lnTo>
                  <a:pt x="26994" y="50327"/>
                </a:lnTo>
                <a:cubicBezTo>
                  <a:pt x="26783" y="50055"/>
                  <a:pt x="26688" y="49583"/>
                  <a:pt x="26761" y="49155"/>
                </a:cubicBezTo>
                <a:lnTo>
                  <a:pt x="27327" y="45811"/>
                </a:lnTo>
                <a:cubicBezTo>
                  <a:pt x="26000" y="45816"/>
                  <a:pt x="24677" y="45805"/>
                  <a:pt x="23350" y="45811"/>
                </a:cubicBezTo>
                <a:close/>
                <a:moveTo>
                  <a:pt x="35011" y="63077"/>
                </a:moveTo>
                <a:lnTo>
                  <a:pt x="40233" y="63077"/>
                </a:lnTo>
                <a:cubicBezTo>
                  <a:pt x="39916" y="64466"/>
                  <a:pt x="39633" y="64466"/>
                  <a:pt x="39327" y="64466"/>
                </a:cubicBezTo>
                <a:lnTo>
                  <a:pt x="35011" y="64466"/>
                </a:lnTo>
                <a:cubicBezTo>
                  <a:pt x="35011" y="64466"/>
                  <a:pt x="35011" y="63077"/>
                  <a:pt x="35011" y="63077"/>
                </a:cubicBezTo>
                <a:close/>
                <a:moveTo>
                  <a:pt x="95411" y="63077"/>
                </a:moveTo>
                <a:lnTo>
                  <a:pt x="102027" y="63077"/>
                </a:lnTo>
                <a:cubicBezTo>
                  <a:pt x="102027" y="63077"/>
                  <a:pt x="102027" y="64466"/>
                  <a:pt x="102027" y="64466"/>
                </a:cubicBezTo>
                <a:lnTo>
                  <a:pt x="95411" y="64466"/>
                </a:lnTo>
                <a:lnTo>
                  <a:pt x="95411" y="63077"/>
                </a:lnTo>
                <a:close/>
                <a:moveTo>
                  <a:pt x="64794" y="76961"/>
                </a:moveTo>
                <a:lnTo>
                  <a:pt x="71416" y="76961"/>
                </a:lnTo>
                <a:cubicBezTo>
                  <a:pt x="71416" y="76961"/>
                  <a:pt x="71416" y="78350"/>
                  <a:pt x="71416" y="78350"/>
                </a:cubicBezTo>
                <a:lnTo>
                  <a:pt x="64794" y="78350"/>
                </a:lnTo>
                <a:lnTo>
                  <a:pt x="64794" y="76961"/>
                </a:lnTo>
                <a:close/>
                <a:moveTo>
                  <a:pt x="64794" y="76961"/>
                </a:moveTo>
              </a:path>
            </a:pathLst>
          </a:custGeom>
          <a:solidFill>
            <a:srgbClr val="FFFEFE"/>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Lato"/>
              <a:ea typeface="Lato"/>
              <a:cs typeface="Lato"/>
              <a:sym typeface="Lato"/>
            </a:endParaRPr>
          </a:p>
        </p:txBody>
      </p:sp>
    </p:spTree>
    <p:extLst>
      <p:ext uri="{BB962C8B-B14F-4D97-AF65-F5344CB8AC3E}">
        <p14:creationId xmlns:p14="http://schemas.microsoft.com/office/powerpoint/2010/main" val="130785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7;p34">
            <a:extLst>
              <a:ext uri="{FF2B5EF4-FFF2-40B4-BE49-F238E27FC236}">
                <a16:creationId xmlns:a16="http://schemas.microsoft.com/office/drawing/2014/main" id="{70B55052-0A5C-4E6C-A691-F946EA1012DE}"/>
              </a:ext>
            </a:extLst>
          </p:cNvPr>
          <p:cNvGrpSpPr/>
          <p:nvPr/>
        </p:nvGrpSpPr>
        <p:grpSpPr>
          <a:xfrm>
            <a:off x="2454573" y="2747967"/>
            <a:ext cx="3372302" cy="3223522"/>
            <a:chOff x="2939228" y="2731859"/>
            <a:chExt cx="1325324" cy="1266853"/>
          </a:xfrm>
        </p:grpSpPr>
        <p:pic>
          <p:nvPicPr>
            <p:cNvPr id="4" name="Google Shape;218;p34">
              <a:extLst>
                <a:ext uri="{FF2B5EF4-FFF2-40B4-BE49-F238E27FC236}">
                  <a16:creationId xmlns:a16="http://schemas.microsoft.com/office/drawing/2014/main" id="{5BE90E1E-34E3-4EA2-B0FA-F450DB1CDAEB}"/>
                </a:ext>
              </a:extLst>
            </p:cNvPr>
            <p:cNvPicPr preferRelativeResize="0"/>
            <p:nvPr/>
          </p:nvPicPr>
          <p:blipFill rotWithShape="1">
            <a:blip r:embed="rId3">
              <a:alphaModFix/>
            </a:blip>
            <a:srcRect/>
            <a:stretch/>
          </p:blipFill>
          <p:spPr>
            <a:xfrm>
              <a:off x="2939228" y="2731859"/>
              <a:ext cx="1325324" cy="1266853"/>
            </a:xfrm>
            <a:prstGeom prst="rect">
              <a:avLst/>
            </a:prstGeom>
            <a:noFill/>
            <a:ln>
              <a:noFill/>
            </a:ln>
          </p:spPr>
        </p:pic>
        <p:pic>
          <p:nvPicPr>
            <p:cNvPr id="5" name="Google Shape;219;p34">
              <a:extLst>
                <a:ext uri="{FF2B5EF4-FFF2-40B4-BE49-F238E27FC236}">
                  <a16:creationId xmlns:a16="http://schemas.microsoft.com/office/drawing/2014/main" id="{2E4AB03B-FADA-42EF-A84F-2B2250989E5F}"/>
                </a:ext>
              </a:extLst>
            </p:cNvPr>
            <p:cNvPicPr preferRelativeResize="0"/>
            <p:nvPr/>
          </p:nvPicPr>
          <p:blipFill rotWithShape="1">
            <a:blip r:embed="rId4">
              <a:alphaModFix/>
            </a:blip>
            <a:srcRect/>
            <a:stretch/>
          </p:blipFill>
          <p:spPr>
            <a:xfrm>
              <a:off x="2983412" y="2789992"/>
              <a:ext cx="1222682" cy="698740"/>
            </a:xfrm>
            <a:prstGeom prst="rect">
              <a:avLst/>
            </a:prstGeom>
            <a:noFill/>
            <a:ln>
              <a:noFill/>
            </a:ln>
          </p:spPr>
        </p:pic>
      </p:grpSp>
      <p:sp>
        <p:nvSpPr>
          <p:cNvPr id="6" name="Google Shape;220;p34">
            <a:extLst>
              <a:ext uri="{FF2B5EF4-FFF2-40B4-BE49-F238E27FC236}">
                <a16:creationId xmlns:a16="http://schemas.microsoft.com/office/drawing/2014/main" id="{CC6A09A3-17AE-4419-8737-52C9C75AC536}"/>
              </a:ext>
            </a:extLst>
          </p:cNvPr>
          <p:cNvSpPr txBox="1"/>
          <p:nvPr/>
        </p:nvSpPr>
        <p:spPr>
          <a:xfrm>
            <a:off x="2338662" y="1719740"/>
            <a:ext cx="3609789" cy="399321"/>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85CA"/>
                </a:solidFill>
                <a:effectLst/>
                <a:uLnTx/>
                <a:uFillTx/>
                <a:latin typeface="Calibri" panose="020F0502020204030204" pitchFamily="34" charset="0"/>
                <a:ea typeface="Calibri"/>
                <a:cs typeface="Calibri" panose="020F0502020204030204" pitchFamily="34" charset="0"/>
                <a:sym typeface="Calibri"/>
              </a:rPr>
              <a:t>ROBOTIC PROCESS AUTOMATION</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sym typeface="Arial"/>
              </a:rPr>
              <a:t>Record, program, execute and share!</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sym typeface="Arial"/>
            </a:endParaRPr>
          </a:p>
        </p:txBody>
      </p:sp>
      <p:sp>
        <p:nvSpPr>
          <p:cNvPr id="7" name="Google Shape;222;p34">
            <a:extLst>
              <a:ext uri="{FF2B5EF4-FFF2-40B4-BE49-F238E27FC236}">
                <a16:creationId xmlns:a16="http://schemas.microsoft.com/office/drawing/2014/main" id="{150CB9CE-5B41-4085-9B13-F14811E77EFA}"/>
              </a:ext>
            </a:extLst>
          </p:cNvPr>
          <p:cNvSpPr/>
          <p:nvPr/>
        </p:nvSpPr>
        <p:spPr>
          <a:xfrm>
            <a:off x="6848531" y="1815626"/>
            <a:ext cx="5304098" cy="4676614"/>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 name="Google Shape;223;p34">
            <a:extLst>
              <a:ext uri="{FF2B5EF4-FFF2-40B4-BE49-F238E27FC236}">
                <a16:creationId xmlns:a16="http://schemas.microsoft.com/office/drawing/2014/main" id="{82DEC75D-789A-486C-9D95-F99E49A5320B}"/>
              </a:ext>
            </a:extLst>
          </p:cNvPr>
          <p:cNvSpPr/>
          <p:nvPr/>
        </p:nvSpPr>
        <p:spPr>
          <a:xfrm>
            <a:off x="6865751" y="1837632"/>
            <a:ext cx="5304099" cy="495462"/>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 name="Google Shape;224;p34">
            <a:extLst>
              <a:ext uri="{FF2B5EF4-FFF2-40B4-BE49-F238E27FC236}">
                <a16:creationId xmlns:a16="http://schemas.microsoft.com/office/drawing/2014/main" id="{EEF528EC-1D58-49DC-AE78-6529CCE80041}"/>
              </a:ext>
            </a:extLst>
          </p:cNvPr>
          <p:cNvSpPr txBox="1"/>
          <p:nvPr/>
        </p:nvSpPr>
        <p:spPr>
          <a:xfrm>
            <a:off x="7448734" y="1719740"/>
            <a:ext cx="4172789" cy="399321"/>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85CA"/>
                </a:solidFill>
                <a:effectLst/>
                <a:uLnTx/>
                <a:uFillTx/>
                <a:latin typeface="Calibri"/>
                <a:ea typeface="Calibri"/>
                <a:cs typeface="Calibri"/>
                <a:sym typeface="Calibri"/>
              </a:rPr>
              <a:t>CUSTOMER OUTCOMES</a:t>
            </a:r>
            <a:endParaRPr kumimoji="0" lang="en-US" sz="1400" b="0" i="0" u="none" strike="noStrike" kern="0" cap="none" spc="0" normalizeH="0" baseline="0" noProof="0" dirty="0">
              <a:ln>
                <a:noFill/>
              </a:ln>
              <a:solidFill>
                <a:srgbClr val="0085CA"/>
              </a:solidFill>
              <a:effectLst/>
              <a:uLnTx/>
              <a:uFillTx/>
              <a:latin typeface="Arial"/>
              <a:cs typeface="Arial"/>
              <a:sym typeface="Arial"/>
            </a:endParaRPr>
          </a:p>
        </p:txBody>
      </p:sp>
      <p:sp>
        <p:nvSpPr>
          <p:cNvPr id="11" name="Google Shape;230;p34">
            <a:extLst>
              <a:ext uri="{FF2B5EF4-FFF2-40B4-BE49-F238E27FC236}">
                <a16:creationId xmlns:a16="http://schemas.microsoft.com/office/drawing/2014/main" id="{6DB760C2-13A0-4FC5-8CCE-417569A62AA8}"/>
              </a:ext>
            </a:extLst>
          </p:cNvPr>
          <p:cNvSpPr txBox="1"/>
          <p:nvPr/>
        </p:nvSpPr>
        <p:spPr>
          <a:xfrm>
            <a:off x="7349477" y="3490866"/>
            <a:ext cx="2253541" cy="52322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7F7F7F"/>
                </a:solidFill>
                <a:effectLst/>
                <a:uLnTx/>
                <a:uFillTx/>
                <a:latin typeface="Calibri"/>
                <a:ea typeface="Calibri"/>
                <a:cs typeface="Calibri"/>
                <a:sym typeface="Calibri"/>
              </a:rPr>
              <a:t>Accelerate Benefits from Digital Transformation </a:t>
            </a:r>
            <a:endParaRPr kumimoji="0" sz="1400" b="1" i="0" u="none" strike="noStrike" kern="0" cap="none" spc="0" normalizeH="0" baseline="0" noProof="0">
              <a:ln>
                <a:noFill/>
              </a:ln>
              <a:solidFill>
                <a:srgbClr val="7F7F7F"/>
              </a:solidFill>
              <a:effectLst/>
              <a:uLnTx/>
              <a:uFillTx/>
              <a:latin typeface="Arial"/>
              <a:cs typeface="Arial"/>
              <a:sym typeface="Arial"/>
            </a:endParaRPr>
          </a:p>
        </p:txBody>
      </p:sp>
      <p:sp>
        <p:nvSpPr>
          <p:cNvPr id="15" name="Google Shape;234;p34">
            <a:extLst>
              <a:ext uri="{FF2B5EF4-FFF2-40B4-BE49-F238E27FC236}">
                <a16:creationId xmlns:a16="http://schemas.microsoft.com/office/drawing/2014/main" id="{D013F33E-4F6B-4875-B9A7-6FCB0FDC374F}"/>
              </a:ext>
            </a:extLst>
          </p:cNvPr>
          <p:cNvSpPr txBox="1"/>
          <p:nvPr/>
        </p:nvSpPr>
        <p:spPr>
          <a:xfrm>
            <a:off x="9737986" y="5435324"/>
            <a:ext cx="1757444" cy="523220"/>
          </a:xfrm>
          <a:prstGeom prst="rect">
            <a:avLst/>
          </a:prstGeom>
          <a:noFill/>
          <a:ln>
            <a:noFill/>
          </a:ln>
        </p:spPr>
        <p:txBody>
          <a:bodyPr spcFirstLastPara="1" wrap="square" lIns="91425" tIns="45700" rIns="91425" bIns="45700" anchor="t" anchorCtr="0">
            <a:noAutofit/>
          </a:bodyPr>
          <a:lstStyle/>
          <a:p>
            <a:pPr algn="ctr">
              <a:defRPr/>
            </a:pPr>
            <a:r>
              <a:rPr lang="en-US" sz="1400" b="1">
                <a:solidFill>
                  <a:srgbClr val="7F7F7F"/>
                </a:solidFill>
                <a:ea typeface="Calibri"/>
                <a:cs typeface="Calibri"/>
                <a:sym typeface="Calibri"/>
              </a:rPr>
              <a:t>Increase Employee Satisfaction &amp; Engagement</a:t>
            </a:r>
          </a:p>
        </p:txBody>
      </p:sp>
      <p:sp>
        <p:nvSpPr>
          <p:cNvPr id="19" name="Google Shape;238;p34">
            <a:extLst>
              <a:ext uri="{FF2B5EF4-FFF2-40B4-BE49-F238E27FC236}">
                <a16:creationId xmlns:a16="http://schemas.microsoft.com/office/drawing/2014/main" id="{5EEF499C-81AC-43AB-BB55-B2E23E284B5F}"/>
              </a:ext>
            </a:extLst>
          </p:cNvPr>
          <p:cNvSpPr txBox="1"/>
          <p:nvPr/>
        </p:nvSpPr>
        <p:spPr>
          <a:xfrm>
            <a:off x="9765717" y="3470270"/>
            <a:ext cx="1701983" cy="52322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7F7F7F"/>
                </a:solidFill>
                <a:effectLst/>
                <a:uLnTx/>
                <a:uFillTx/>
                <a:latin typeface="Calibri"/>
                <a:ea typeface="Calibri"/>
                <a:cs typeface="Calibri"/>
                <a:sym typeface="Calibri"/>
              </a:rPr>
              <a:t>  Improve Customer Satisfaction </a:t>
            </a:r>
            <a:endParaRPr kumimoji="0" sz="1400" b="1" i="0" u="none" strike="noStrike" kern="0" cap="none" spc="0" normalizeH="0" baseline="0" noProof="0" dirty="0">
              <a:ln>
                <a:noFill/>
              </a:ln>
              <a:solidFill>
                <a:srgbClr val="7F7F7F"/>
              </a:solidFill>
              <a:effectLst/>
              <a:uLnTx/>
              <a:uFillTx/>
              <a:latin typeface="Arial"/>
              <a:cs typeface="Arial"/>
              <a:sym typeface="Arial"/>
            </a:endParaRPr>
          </a:p>
        </p:txBody>
      </p:sp>
      <p:sp>
        <p:nvSpPr>
          <p:cNvPr id="23" name="Google Shape;246;p34">
            <a:extLst>
              <a:ext uri="{FF2B5EF4-FFF2-40B4-BE49-F238E27FC236}">
                <a16:creationId xmlns:a16="http://schemas.microsoft.com/office/drawing/2014/main" id="{82AEE91B-F3C9-4445-B4F1-6BA25D3848CB}"/>
              </a:ext>
            </a:extLst>
          </p:cNvPr>
          <p:cNvSpPr txBox="1"/>
          <p:nvPr/>
        </p:nvSpPr>
        <p:spPr>
          <a:xfrm>
            <a:off x="7545481" y="5435324"/>
            <a:ext cx="1861533" cy="523220"/>
          </a:xfrm>
          <a:prstGeom prst="rect">
            <a:avLst/>
          </a:prstGeom>
          <a:noFill/>
          <a:ln>
            <a:noFill/>
          </a:ln>
        </p:spPr>
        <p:txBody>
          <a:bodyPr spcFirstLastPara="1" wrap="square" lIns="91425" tIns="45700" rIns="91425" bIns="45700" anchor="t" anchorCtr="0">
            <a:noAutofit/>
          </a:bodyPr>
          <a:lstStyle/>
          <a:p>
            <a:pPr lvl="0" algn="ctr">
              <a:defRPr/>
            </a:pPr>
            <a:r>
              <a:rPr lang="en-US" sz="1400" b="1" dirty="0">
                <a:solidFill>
                  <a:srgbClr val="7F7F7F"/>
                </a:solidFill>
                <a:ea typeface="Calibri"/>
                <a:cs typeface="Calibri"/>
                <a:sym typeface="Calibri"/>
              </a:rPr>
              <a:t>Reduce Compliance Cost &amp; Risk</a:t>
            </a:r>
          </a:p>
        </p:txBody>
      </p:sp>
      <p:cxnSp>
        <p:nvCxnSpPr>
          <p:cNvPr id="26" name="Google Shape;249;p34">
            <a:extLst>
              <a:ext uri="{FF2B5EF4-FFF2-40B4-BE49-F238E27FC236}">
                <a16:creationId xmlns:a16="http://schemas.microsoft.com/office/drawing/2014/main" id="{07F55288-2D63-4929-844C-0EFC7B1A9B82}"/>
              </a:ext>
            </a:extLst>
          </p:cNvPr>
          <p:cNvCxnSpPr/>
          <p:nvPr/>
        </p:nvCxnSpPr>
        <p:spPr>
          <a:xfrm>
            <a:off x="6848531" y="1855488"/>
            <a:ext cx="0" cy="4224421"/>
          </a:xfrm>
          <a:prstGeom prst="straightConnector1">
            <a:avLst/>
          </a:prstGeom>
          <a:noFill/>
          <a:ln w="38100" cap="flat" cmpd="sng">
            <a:solidFill>
              <a:srgbClr val="FF6900"/>
            </a:solidFill>
            <a:prstDash val="solid"/>
            <a:miter lim="800000"/>
            <a:headEnd type="none" w="sm" len="sm"/>
            <a:tailEnd type="none" w="sm" len="sm"/>
          </a:ln>
        </p:spPr>
      </p:cxnSp>
      <p:sp>
        <p:nvSpPr>
          <p:cNvPr id="27" name="Title 1">
            <a:extLst>
              <a:ext uri="{FF2B5EF4-FFF2-40B4-BE49-F238E27FC236}">
                <a16:creationId xmlns:a16="http://schemas.microsoft.com/office/drawing/2014/main" id="{82A2FDEC-FCBD-4479-878A-FC31C27B480D}"/>
              </a:ext>
            </a:extLst>
          </p:cNvPr>
          <p:cNvSpPr>
            <a:spLocks noGrp="1"/>
          </p:cNvSpPr>
          <p:nvPr>
            <p:ph type="title"/>
          </p:nvPr>
        </p:nvSpPr>
        <p:spPr>
          <a:xfrm>
            <a:off x="2048260" y="215868"/>
            <a:ext cx="9573263" cy="1071032"/>
          </a:xfrm>
        </p:spPr>
        <p:txBody>
          <a:bodyPr/>
          <a:lstStyle/>
          <a:p>
            <a:pPr>
              <a:spcBef>
                <a:spcPct val="0"/>
              </a:spcBef>
            </a:pPr>
            <a:r>
              <a:rPr lang="en-US" sz="3200" dirty="0">
                <a:solidFill>
                  <a:srgbClr val="0085CA"/>
                </a:solidFill>
                <a:latin typeface="Calibri" panose="020F0502020204030204" pitchFamily="34" charset="0"/>
                <a:cs typeface="Calibri" panose="020F0502020204030204" pitchFamily="34" charset="0"/>
              </a:rPr>
              <a:t>Digital Transformation Outcomes </a:t>
            </a:r>
            <a:br>
              <a:rPr lang="en-US" sz="3200" dirty="0">
                <a:solidFill>
                  <a:srgbClr val="0085CA"/>
                </a:solidFill>
                <a:latin typeface="Calibri" panose="020F0502020204030204" pitchFamily="34" charset="0"/>
                <a:cs typeface="Calibri" panose="020F0502020204030204" pitchFamily="34" charset="0"/>
              </a:rPr>
            </a:br>
            <a:r>
              <a:rPr lang="en-US" sz="3200" dirty="0">
                <a:solidFill>
                  <a:srgbClr val="0085CA"/>
                </a:solidFill>
                <a:latin typeface="Calibri" panose="020F0502020204030204" pitchFamily="34" charset="0"/>
                <a:cs typeface="Calibri" panose="020F0502020204030204" pitchFamily="34" charset="0"/>
              </a:rPr>
              <a:t>are Now Real and Immediate</a:t>
            </a:r>
          </a:p>
        </p:txBody>
      </p:sp>
      <p:grpSp>
        <p:nvGrpSpPr>
          <p:cNvPr id="32" name="Group 31">
            <a:extLst>
              <a:ext uri="{FF2B5EF4-FFF2-40B4-BE49-F238E27FC236}">
                <a16:creationId xmlns:a16="http://schemas.microsoft.com/office/drawing/2014/main" id="{8FBAE4A8-4FF2-FB4D-A3A5-30F6F8294A5C}"/>
              </a:ext>
            </a:extLst>
          </p:cNvPr>
          <p:cNvGrpSpPr/>
          <p:nvPr/>
        </p:nvGrpSpPr>
        <p:grpSpPr>
          <a:xfrm>
            <a:off x="7918750" y="2297442"/>
            <a:ext cx="1114996" cy="1114996"/>
            <a:chOff x="7918750" y="2409783"/>
            <a:chExt cx="1114996" cy="1114996"/>
          </a:xfrm>
        </p:grpSpPr>
        <p:sp>
          <p:nvSpPr>
            <p:cNvPr id="12" name="Google Shape;231;p34">
              <a:extLst>
                <a:ext uri="{FF2B5EF4-FFF2-40B4-BE49-F238E27FC236}">
                  <a16:creationId xmlns:a16="http://schemas.microsoft.com/office/drawing/2014/main" id="{879D6E30-683D-4F37-AEFA-A2925B1E3887}"/>
                </a:ext>
              </a:extLst>
            </p:cNvPr>
            <p:cNvSpPr/>
            <p:nvPr/>
          </p:nvSpPr>
          <p:spPr>
            <a:xfrm>
              <a:off x="7918750" y="2409783"/>
              <a:ext cx="1114996" cy="1114996"/>
            </a:xfrm>
            <a:prstGeom prst="ellipse">
              <a:avLst/>
            </a:prstGeom>
            <a:solidFill>
              <a:srgbClr val="0085CA"/>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 name="Picture 27">
              <a:extLst>
                <a:ext uri="{FF2B5EF4-FFF2-40B4-BE49-F238E27FC236}">
                  <a16:creationId xmlns:a16="http://schemas.microsoft.com/office/drawing/2014/main" id="{0CC9C52A-0BAB-584D-AA18-41AA95C1A688}"/>
                </a:ext>
              </a:extLst>
            </p:cNvPr>
            <p:cNvPicPr>
              <a:picLocks noChangeAspect="1"/>
            </p:cNvPicPr>
            <p:nvPr/>
          </p:nvPicPr>
          <p:blipFill>
            <a:blip r:embed="rId5"/>
            <a:stretch>
              <a:fillRect/>
            </a:stretch>
          </p:blipFill>
          <p:spPr>
            <a:xfrm>
              <a:off x="8197230" y="2694545"/>
              <a:ext cx="558034" cy="558034"/>
            </a:xfrm>
            <a:prstGeom prst="rect">
              <a:avLst/>
            </a:prstGeom>
          </p:spPr>
        </p:pic>
      </p:grpSp>
      <p:grpSp>
        <p:nvGrpSpPr>
          <p:cNvPr id="33" name="Group 32">
            <a:extLst>
              <a:ext uri="{FF2B5EF4-FFF2-40B4-BE49-F238E27FC236}">
                <a16:creationId xmlns:a16="http://schemas.microsoft.com/office/drawing/2014/main" id="{A056473D-7B0C-3E4E-B8D3-87A1E3F39434}"/>
              </a:ext>
            </a:extLst>
          </p:cNvPr>
          <p:cNvGrpSpPr/>
          <p:nvPr/>
        </p:nvGrpSpPr>
        <p:grpSpPr>
          <a:xfrm>
            <a:off x="10059211" y="2297442"/>
            <a:ext cx="1114996" cy="1114996"/>
            <a:chOff x="10059211" y="2371182"/>
            <a:chExt cx="1114996" cy="1114996"/>
          </a:xfrm>
        </p:grpSpPr>
        <p:sp>
          <p:nvSpPr>
            <p:cNvPr id="20" name="Google Shape;239;p34">
              <a:extLst>
                <a:ext uri="{FF2B5EF4-FFF2-40B4-BE49-F238E27FC236}">
                  <a16:creationId xmlns:a16="http://schemas.microsoft.com/office/drawing/2014/main" id="{6E12C6DB-67C1-4A78-AE6E-5C6FDC542995}"/>
                </a:ext>
              </a:extLst>
            </p:cNvPr>
            <p:cNvSpPr/>
            <p:nvPr/>
          </p:nvSpPr>
          <p:spPr>
            <a:xfrm>
              <a:off x="10059211" y="2371182"/>
              <a:ext cx="1114996" cy="1114996"/>
            </a:xfrm>
            <a:prstGeom prst="ellipse">
              <a:avLst/>
            </a:prstGeom>
            <a:solidFill>
              <a:srgbClr val="0085CA"/>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9" name="Picture 28">
              <a:extLst>
                <a:ext uri="{FF2B5EF4-FFF2-40B4-BE49-F238E27FC236}">
                  <a16:creationId xmlns:a16="http://schemas.microsoft.com/office/drawing/2014/main" id="{A8B211FB-9E12-5D4B-A206-0A01D3FFB393}"/>
                </a:ext>
              </a:extLst>
            </p:cNvPr>
            <p:cNvPicPr>
              <a:picLocks noChangeAspect="1"/>
            </p:cNvPicPr>
            <p:nvPr/>
          </p:nvPicPr>
          <p:blipFill>
            <a:blip r:embed="rId6"/>
            <a:stretch>
              <a:fillRect/>
            </a:stretch>
          </p:blipFill>
          <p:spPr>
            <a:xfrm>
              <a:off x="10346992" y="2704994"/>
              <a:ext cx="539432" cy="530132"/>
            </a:xfrm>
            <a:prstGeom prst="rect">
              <a:avLst/>
            </a:prstGeom>
          </p:spPr>
        </p:pic>
      </p:grpSp>
      <p:grpSp>
        <p:nvGrpSpPr>
          <p:cNvPr id="35" name="Group 34">
            <a:extLst>
              <a:ext uri="{FF2B5EF4-FFF2-40B4-BE49-F238E27FC236}">
                <a16:creationId xmlns:a16="http://schemas.microsoft.com/office/drawing/2014/main" id="{E6F8E7A7-CFE7-7C42-B57D-A0F29A44D452}"/>
              </a:ext>
            </a:extLst>
          </p:cNvPr>
          <p:cNvGrpSpPr/>
          <p:nvPr/>
        </p:nvGrpSpPr>
        <p:grpSpPr>
          <a:xfrm>
            <a:off x="10035065" y="4258142"/>
            <a:ext cx="1114996" cy="1114996"/>
            <a:chOff x="10035065" y="4258142"/>
            <a:chExt cx="1114996" cy="1114996"/>
          </a:xfrm>
        </p:grpSpPr>
        <p:sp>
          <p:nvSpPr>
            <p:cNvPr id="16" name="Google Shape;235;p34">
              <a:extLst>
                <a:ext uri="{FF2B5EF4-FFF2-40B4-BE49-F238E27FC236}">
                  <a16:creationId xmlns:a16="http://schemas.microsoft.com/office/drawing/2014/main" id="{588EFCDB-4450-466E-B240-24695451F1A2}"/>
                </a:ext>
              </a:extLst>
            </p:cNvPr>
            <p:cNvSpPr/>
            <p:nvPr/>
          </p:nvSpPr>
          <p:spPr>
            <a:xfrm>
              <a:off x="10035065" y="4258142"/>
              <a:ext cx="1114996" cy="1114996"/>
            </a:xfrm>
            <a:prstGeom prst="ellipse">
              <a:avLst/>
            </a:prstGeom>
            <a:solidFill>
              <a:srgbClr val="0085CA"/>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0" name="Picture 29">
              <a:extLst>
                <a:ext uri="{FF2B5EF4-FFF2-40B4-BE49-F238E27FC236}">
                  <a16:creationId xmlns:a16="http://schemas.microsoft.com/office/drawing/2014/main" id="{40C38BEF-2A12-614F-BF8A-CF133E5A317C}"/>
                </a:ext>
              </a:extLst>
            </p:cNvPr>
            <p:cNvPicPr>
              <a:picLocks noChangeAspect="1"/>
            </p:cNvPicPr>
            <p:nvPr/>
          </p:nvPicPr>
          <p:blipFill>
            <a:blip r:embed="rId7"/>
            <a:stretch>
              <a:fillRect/>
            </a:stretch>
          </p:blipFill>
          <p:spPr>
            <a:xfrm>
              <a:off x="10262393" y="4479804"/>
              <a:ext cx="660340" cy="623138"/>
            </a:xfrm>
            <a:prstGeom prst="rect">
              <a:avLst/>
            </a:prstGeom>
          </p:spPr>
        </p:pic>
      </p:grpSp>
      <p:grpSp>
        <p:nvGrpSpPr>
          <p:cNvPr id="34" name="Group 33">
            <a:extLst>
              <a:ext uri="{FF2B5EF4-FFF2-40B4-BE49-F238E27FC236}">
                <a16:creationId xmlns:a16="http://schemas.microsoft.com/office/drawing/2014/main" id="{8869D30B-9321-A744-AD2D-99919964C447}"/>
              </a:ext>
            </a:extLst>
          </p:cNvPr>
          <p:cNvGrpSpPr/>
          <p:nvPr/>
        </p:nvGrpSpPr>
        <p:grpSpPr>
          <a:xfrm>
            <a:off x="7904025" y="4258142"/>
            <a:ext cx="1114996" cy="1114996"/>
            <a:chOff x="7904025" y="4268639"/>
            <a:chExt cx="1114996" cy="1114996"/>
          </a:xfrm>
        </p:grpSpPr>
        <p:sp>
          <p:nvSpPr>
            <p:cNvPr id="24" name="Google Shape;247;p34">
              <a:extLst>
                <a:ext uri="{FF2B5EF4-FFF2-40B4-BE49-F238E27FC236}">
                  <a16:creationId xmlns:a16="http://schemas.microsoft.com/office/drawing/2014/main" id="{2C60FBD2-81E9-479C-B6AE-47D493128BE8}"/>
                </a:ext>
              </a:extLst>
            </p:cNvPr>
            <p:cNvSpPr/>
            <p:nvPr/>
          </p:nvSpPr>
          <p:spPr>
            <a:xfrm>
              <a:off x="7904025" y="4268639"/>
              <a:ext cx="1114996" cy="1114996"/>
            </a:xfrm>
            <a:prstGeom prst="ellipse">
              <a:avLst/>
            </a:prstGeom>
            <a:solidFill>
              <a:srgbClr val="0085CA"/>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1" name="Picture 30">
              <a:extLst>
                <a:ext uri="{FF2B5EF4-FFF2-40B4-BE49-F238E27FC236}">
                  <a16:creationId xmlns:a16="http://schemas.microsoft.com/office/drawing/2014/main" id="{6F40C881-DA49-EB4F-B45A-FFD0201533D8}"/>
                </a:ext>
              </a:extLst>
            </p:cNvPr>
            <p:cNvPicPr>
              <a:picLocks noChangeAspect="1"/>
            </p:cNvPicPr>
            <p:nvPr/>
          </p:nvPicPr>
          <p:blipFill>
            <a:blip r:embed="rId8"/>
            <a:stretch>
              <a:fillRect/>
            </a:stretch>
          </p:blipFill>
          <p:spPr>
            <a:xfrm>
              <a:off x="8091910" y="4559567"/>
              <a:ext cx="706844" cy="548734"/>
            </a:xfrm>
            <a:prstGeom prst="rect">
              <a:avLst/>
            </a:prstGeom>
          </p:spPr>
        </p:pic>
      </p:grpSp>
    </p:spTree>
    <p:extLst>
      <p:ext uri="{BB962C8B-B14F-4D97-AF65-F5344CB8AC3E}">
        <p14:creationId xmlns:p14="http://schemas.microsoft.com/office/powerpoint/2010/main" val="2615139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867890"/>
          </a:xfrm>
        </p:spPr>
        <p:txBody>
          <a:bodyPr/>
          <a:lstStyle/>
          <a:p>
            <a:r>
              <a:rPr lang="en-US" sz="2800" dirty="0"/>
              <a:t>RADICALLY HIGHER ACCURACY IN PUBLIC COMPANY AUDIT DELIVERY</a:t>
            </a:r>
            <a:endParaRPr lang="en-GB" sz="2800" dirty="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ea typeface="Calibri"/>
                <a:cs typeface="Calibri"/>
                <a:sym typeface="Calibri"/>
              </a:rPr>
              <a:t>54,000</a:t>
            </a:r>
          </a:p>
          <a:p>
            <a:pPr lvl="0">
              <a:buClr>
                <a:srgbClr val="000000"/>
              </a:buClr>
              <a:defRPr/>
            </a:pPr>
            <a:r>
              <a:rPr lang="en-US" sz="1200" kern="0" dirty="0">
                <a:solidFill>
                  <a:srgbClr val="7F7F7F"/>
                </a:solidFill>
                <a:ea typeface="Calibri"/>
                <a:cs typeface="Calibri"/>
                <a:sym typeface="Calibri"/>
              </a:rPr>
              <a:t>Hours saved annually</a:t>
            </a: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4092983"/>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1200" kern="0" dirty="0">
                <a:solidFill>
                  <a:srgbClr val="7F7F7F"/>
                </a:solidFill>
                <a:ea typeface="Calibri"/>
                <a:cs typeface="Calibri"/>
                <a:sym typeface="Calibri"/>
              </a:rPr>
              <a:t>Replaced IBM Watson which achieved only a 25%, maximum accuracy improvement </a:t>
            </a:r>
            <a:endParaRPr lang="en-US" sz="1200" kern="0" dirty="0">
              <a:solidFill>
                <a:srgbClr val="7F7F7F"/>
              </a:solidFill>
              <a:latin typeface="Calibri"/>
              <a:ea typeface="Calibri"/>
              <a:cs typeface="Calibri"/>
              <a:sym typeface="Calibri"/>
            </a:endParaRP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45%</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Faster processing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45%</a:t>
            </a:r>
          </a:p>
          <a:p>
            <a:pPr lvl="0">
              <a:buClr>
                <a:srgbClr val="000000"/>
              </a:buClr>
              <a:defRPr/>
            </a:pPr>
            <a:r>
              <a:rPr lang="en-US" sz="1200" kern="0" dirty="0">
                <a:solidFill>
                  <a:srgbClr val="7F7F7F"/>
                </a:solidFill>
                <a:latin typeface="Calibri"/>
                <a:ea typeface="Calibri"/>
                <a:cs typeface="Calibri"/>
                <a:sym typeface="Calibri"/>
              </a:rPr>
              <a:t>of effort automated </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52793"/>
            <a:ext cx="292995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85%</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Maximum accuracy improvement</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ea typeface="Calibri"/>
                <a:cs typeface="Calibri"/>
                <a:sym typeface="Calibri"/>
              </a:rPr>
              <a:t>KPMG Global Delivery Center</a:t>
            </a:r>
            <a:br>
              <a:rPr lang="en-US" sz="1500" kern="0" dirty="0">
                <a:solidFill>
                  <a:srgbClr val="7F7F7F"/>
                </a:solidFill>
                <a:ea typeface="Calibri"/>
                <a:cs typeface="Calibri"/>
                <a:sym typeface="Calibri"/>
              </a:rPr>
            </a:br>
            <a:r>
              <a:rPr lang="en-US" sz="1500" kern="0" dirty="0">
                <a:solidFill>
                  <a:srgbClr val="7F7F7F"/>
                </a:solidFill>
                <a:ea typeface="Calibri"/>
                <a:cs typeface="Calibri"/>
                <a:sym typeface="Calibri"/>
              </a:rPr>
              <a:t>(GDC)</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Within 2 months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10Q and 10K audit and validation process pre-filling (automating Footing, Cross-Footing, PY tie-outs and consistency checks)</a:t>
            </a: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3" name="Google Shape;789;p61">
            <a:extLst>
              <a:ext uri="{FF2B5EF4-FFF2-40B4-BE49-F238E27FC236}">
                <a16:creationId xmlns:a16="http://schemas.microsoft.com/office/drawing/2014/main" id="{70456589-E0DD-40EE-936C-B2911CE47534}"/>
              </a:ext>
            </a:extLst>
          </p:cNvPr>
          <p:cNvSpPr txBox="1"/>
          <p:nvPr/>
        </p:nvSpPr>
        <p:spPr>
          <a:xfrm>
            <a:off x="9106876" y="4933285"/>
            <a:ext cx="2551398"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dirty="0">
                <a:solidFill>
                  <a:srgbClr val="7F7F7F"/>
                </a:solidFill>
                <a:ea typeface="Calibri"/>
                <a:cs typeface="Calibri"/>
                <a:sym typeface="Calibri"/>
              </a:rPr>
              <a:t>Natural language processing applied to textual content, extraction of tables, and validation of financial data</a:t>
            </a: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19" name="Picture 18">
            <a:extLst>
              <a:ext uri="{FF2B5EF4-FFF2-40B4-BE49-F238E27FC236}">
                <a16:creationId xmlns:a16="http://schemas.microsoft.com/office/drawing/2014/main" id="{5722E874-0361-4031-A6BA-EC6E00AE8E5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43999" y="0"/>
            <a:ext cx="1682715" cy="6858000"/>
          </a:xfrm>
          <a:prstGeom prst="rect">
            <a:avLst/>
          </a:prstGeom>
        </p:spPr>
      </p:pic>
      <p:pic>
        <p:nvPicPr>
          <p:cNvPr id="2050" name="Picture 2" descr="Image result for kpmg logo">
            <a:extLst>
              <a:ext uri="{FF2B5EF4-FFF2-40B4-BE49-F238E27FC236}">
                <a16:creationId xmlns:a16="http://schemas.microsoft.com/office/drawing/2014/main" id="{D147152B-C532-43D9-8FD9-81A4DE950AB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47996" y="1373459"/>
            <a:ext cx="1828114" cy="75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867890"/>
          </a:xfrm>
        </p:spPr>
        <p:txBody>
          <a:bodyPr/>
          <a:lstStyle/>
          <a:p>
            <a:r>
              <a:rPr lang="en-US" sz="2800"/>
              <a:t>FRENCH INVESTMENT BANK STREAMLINES INTERNATIONAL PAYMENTS</a:t>
            </a:r>
            <a:endParaRPr lang="en-GB" sz="280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11</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Months to ROI</a:t>
            </a: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Zero</a:t>
            </a:r>
          </a:p>
          <a:p>
            <a:pPr lvl="0">
              <a:buClr>
                <a:srgbClr val="000000"/>
              </a:buClr>
              <a:defRPr/>
            </a:pPr>
            <a:r>
              <a:rPr lang="en-US" sz="1200" kern="0" dirty="0">
                <a:solidFill>
                  <a:srgbClr val="7F7F7F"/>
                </a:solidFill>
                <a:latin typeface="Calibri"/>
                <a:ea typeface="Calibri"/>
                <a:cs typeface="Calibri"/>
                <a:sym typeface="Calibri"/>
              </a:rPr>
              <a:t>Errors reduced to 0%</a:t>
            </a: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90%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Processing time reduction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100%</a:t>
            </a:r>
          </a:p>
          <a:p>
            <a:pPr lvl="0">
              <a:buClr>
                <a:srgbClr val="000000"/>
              </a:buClr>
              <a:defRPr/>
            </a:pPr>
            <a:r>
              <a:rPr lang="en-US" sz="1200" kern="0" dirty="0">
                <a:solidFill>
                  <a:srgbClr val="7F7F7F"/>
                </a:solidFill>
                <a:latin typeface="Calibri"/>
                <a:ea typeface="Calibri"/>
                <a:cs typeface="Calibri"/>
                <a:sym typeface="Calibri"/>
              </a:rPr>
              <a:t>of effort automated </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724691"/>
            <a:ext cx="2026345"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20%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Gain in employee’s capacity for higher value work.</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ea typeface="Calibri"/>
                <a:cs typeface="Calibri"/>
                <a:sym typeface="Calibri"/>
              </a:rPr>
              <a:t>Investment Bank, France</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Within 4 weeks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Sub-process of the bank’s payment system; makes international payments on behalf of client</a:t>
            </a: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3" name="Google Shape;789;p61">
            <a:extLst>
              <a:ext uri="{FF2B5EF4-FFF2-40B4-BE49-F238E27FC236}">
                <a16:creationId xmlns:a16="http://schemas.microsoft.com/office/drawing/2014/main" id="{70456589-E0DD-40EE-936C-B2911CE47534}"/>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latin typeface="Calibri"/>
                <a:ea typeface="Calibri"/>
                <a:cs typeface="Calibri"/>
                <a:sym typeface="Calibri"/>
              </a:rPr>
              <a:t>More detailed compliance and non-repudiation audit logs. </a:t>
            </a:r>
            <a:endParaRPr kumimoji="0" sz="1200" b="0" i="0" u="none" strike="noStrike" kern="0" cap="none" spc="0" normalizeH="0" baseline="0" noProof="0">
              <a:ln>
                <a:noFill/>
              </a:ln>
              <a:solidFill>
                <a:srgbClr val="7F7F7F"/>
              </a:solidFill>
              <a:effectLst/>
              <a:uLnTx/>
              <a:uFillTx/>
              <a:latin typeface="Arial"/>
              <a:cs typeface="Arial"/>
              <a:sym typeface="Arial"/>
            </a:endParaRP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19" name="Picture 18">
            <a:extLst>
              <a:ext uri="{FF2B5EF4-FFF2-40B4-BE49-F238E27FC236}">
                <a16:creationId xmlns:a16="http://schemas.microsoft.com/office/drawing/2014/main" id="{CAA4ECAB-ACE6-437E-ACD7-52E7CC3ACDDE}"/>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a:xfrm>
            <a:off x="1645920" y="0"/>
            <a:ext cx="1645920" cy="6858000"/>
          </a:xfrm>
          <a:prstGeom prst="rect">
            <a:avLst/>
          </a:prstGeom>
        </p:spPr>
      </p:pic>
    </p:spTree>
    <p:extLst>
      <p:ext uri="{BB962C8B-B14F-4D97-AF65-F5344CB8AC3E}">
        <p14:creationId xmlns:p14="http://schemas.microsoft.com/office/powerpoint/2010/main" val="330754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56470"/>
            <a:ext cx="6380848" cy="867890"/>
          </a:xfrm>
        </p:spPr>
        <p:txBody>
          <a:bodyPr/>
          <a:lstStyle/>
          <a:p>
            <a:r>
              <a:rPr lang="en-US" sz="2800"/>
              <a:t>RETAIL BANK BOLSTERS ITS FRAUD PREVENTION CAPABILITIES</a:t>
            </a:r>
            <a:endParaRPr lang="en-GB" sz="280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ea typeface="Calibri"/>
                <a:cs typeface="Calibri"/>
                <a:sym typeface="Calibri"/>
              </a:rPr>
              <a:t>5</a:t>
            </a:r>
          </a:p>
          <a:p>
            <a:pPr lvl="0">
              <a:buClr>
                <a:srgbClr val="000000"/>
              </a:buClr>
              <a:defRPr/>
            </a:pPr>
            <a:r>
              <a:rPr lang="en-US" sz="1200" kern="0" dirty="0">
                <a:solidFill>
                  <a:srgbClr val="7F7F7F"/>
                </a:solidFill>
                <a:ea typeface="Calibri"/>
                <a:cs typeface="Calibri"/>
                <a:sym typeface="Calibri"/>
              </a:rPr>
              <a:t>Months to ROI</a:t>
            </a: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1" y="4981603"/>
            <a:ext cx="218574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12x</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latin typeface="Calibri"/>
                <a:ea typeface="Calibri"/>
                <a:cs typeface="Calibri"/>
                <a:sym typeface="Calibri"/>
              </a:rPr>
              <a:t>Faster processing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95%</a:t>
            </a:r>
          </a:p>
          <a:p>
            <a:pPr lvl="0">
              <a:buClr>
                <a:srgbClr val="000000"/>
              </a:buClr>
              <a:defRPr/>
            </a:pPr>
            <a:r>
              <a:rPr lang="en-US" sz="1200" kern="0" dirty="0">
                <a:solidFill>
                  <a:srgbClr val="7F7F7F"/>
                </a:solidFill>
                <a:latin typeface="Calibri"/>
                <a:ea typeface="Calibri"/>
                <a:cs typeface="Calibri"/>
                <a:sym typeface="Calibri"/>
              </a:rPr>
              <a:t>of effort automated </a:t>
            </a: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5" y="2619549"/>
            <a:ext cx="292995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50%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of Analyst review time freed for higher value work.</a:t>
            </a: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905670" cy="3728526"/>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ea typeface="Calibri"/>
                <a:cs typeface="Calibri"/>
                <a:sym typeface="Calibri"/>
              </a:rPr>
              <a:t>Retail Bank, Greece</a:t>
            </a:r>
          </a:p>
          <a:p>
            <a:pPr lvl="0">
              <a:lnSpc>
                <a:spcPct val="140000"/>
              </a:lnSpc>
              <a:buClr>
                <a:srgbClr val="000000"/>
              </a:buClr>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lnSpc>
                <a:spcPct val="140000"/>
              </a:lnSpc>
              <a:buClr>
                <a:srgbClr val="000000"/>
              </a:buCl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latin typeface="Calibri" panose="020F0502020204030204" pitchFamily="34" charset="0"/>
                <a:ea typeface="Arial"/>
                <a:cs typeface="Calibri" panose="020F0502020204030204" pitchFamily="34" charset="0"/>
                <a:sym typeface="Arial"/>
              </a:rPr>
              <a:t>2 months</a:t>
            </a:r>
          </a:p>
          <a:p>
            <a:pPr lvl="0">
              <a:lnSpc>
                <a:spcPct val="140000"/>
              </a:lnSpc>
              <a:buClr>
                <a:srgbClr val="000000"/>
              </a:buClr>
            </a:pP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a:p>
            <a:pPr lvl="0">
              <a:lnSpc>
                <a:spcPct val="140000"/>
              </a:lnSpc>
              <a:buClr>
                <a:srgbClr val="000000"/>
              </a:buClr>
            </a:pPr>
            <a:r>
              <a:rPr lang="en-US" sz="1500" b="1" kern="0" dirty="0">
                <a:solidFill>
                  <a:srgbClr val="7F7F7F"/>
                </a:solidFill>
                <a:latin typeface="Calibri" panose="020F0502020204030204" pitchFamily="34" charset="0"/>
                <a:ea typeface="Calibri"/>
                <a:cs typeface="Calibri" panose="020F0502020204030204" pitchFamily="34" charset="0"/>
                <a:sym typeface="Calibri"/>
              </a:rPr>
              <a:t>PROCESSES AUTOMATED:</a:t>
            </a:r>
            <a:br>
              <a:rPr lang="en-US" sz="1500" kern="0" dirty="0">
                <a:solidFill>
                  <a:srgbClr val="7F7F7F"/>
                </a:solidFill>
                <a:latin typeface="Calibri" panose="020F0502020204030204" pitchFamily="34" charset="0"/>
                <a:ea typeface="Calibri"/>
                <a:cs typeface="Calibri" panose="020F0502020204030204" pitchFamily="34" charset="0"/>
                <a:sym typeface="Calibri"/>
              </a:rPr>
            </a:br>
            <a:r>
              <a:rPr lang="en-US" sz="1500" kern="0" dirty="0">
                <a:solidFill>
                  <a:srgbClr val="7F7F7F"/>
                </a:solidFill>
                <a:latin typeface="Calibri" panose="020F0502020204030204" pitchFamily="34" charset="0"/>
                <a:ea typeface="Calibri"/>
                <a:cs typeface="Calibri" panose="020F0502020204030204" pitchFamily="34" charset="0"/>
                <a:sym typeface="Calibri"/>
              </a:rPr>
              <a:t>Retail Fraud Prevention, a subset of the Credit Underwriting process</a:t>
            </a:r>
            <a:endParaRPr kumimoji="0" lang="en-US" sz="15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endParaRPr>
          </a:p>
        </p:txBody>
      </p: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3" name="Google Shape;789;p61">
            <a:extLst>
              <a:ext uri="{FF2B5EF4-FFF2-40B4-BE49-F238E27FC236}">
                <a16:creationId xmlns:a16="http://schemas.microsoft.com/office/drawing/2014/main" id="{70456589-E0DD-40EE-936C-B2911CE47534}"/>
              </a:ext>
            </a:extLst>
          </p:cNvPr>
          <p:cNvSpPr txBox="1"/>
          <p:nvPr/>
        </p:nvSpPr>
        <p:spPr>
          <a:xfrm>
            <a:off x="9106876" y="4933285"/>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ea typeface="Calibri"/>
                <a:cs typeface="Calibri"/>
                <a:sym typeface="Calibri"/>
              </a:rPr>
              <a:t>More detailed compliance and non-repudiation audit logs. </a:t>
            </a:r>
          </a:p>
        </p:txBody>
      </p:sp>
      <p:cxnSp>
        <p:nvCxnSpPr>
          <p:cNvPr id="24" name="Google Shape;794;p61">
            <a:extLst>
              <a:ext uri="{FF2B5EF4-FFF2-40B4-BE49-F238E27FC236}">
                <a16:creationId xmlns:a16="http://schemas.microsoft.com/office/drawing/2014/main" id="{B1C69AE6-730C-451F-B42E-F2AA0CD70E31}"/>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25" name="Google Shape;901;p66">
            <a:extLst>
              <a:ext uri="{FF2B5EF4-FFF2-40B4-BE49-F238E27FC236}">
                <a16:creationId xmlns:a16="http://schemas.microsoft.com/office/drawing/2014/main" id="{9A9933A4-01CE-43AA-9F1C-3529C42F6201}"/>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20" name="Picture 19">
            <a:extLst>
              <a:ext uri="{FF2B5EF4-FFF2-40B4-BE49-F238E27FC236}">
                <a16:creationId xmlns:a16="http://schemas.microsoft.com/office/drawing/2014/main" id="{00637798-9692-4BC9-99FB-2182A9655E98}"/>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a:xfrm>
            <a:off x="1645920" y="0"/>
            <a:ext cx="1645920" cy="6858000"/>
          </a:xfrm>
          <a:prstGeom prst="rect">
            <a:avLst/>
          </a:prstGeom>
        </p:spPr>
      </p:pic>
      <p:pic>
        <p:nvPicPr>
          <p:cNvPr id="21" name="Picture 20" descr="2011-634465821927748699-774.jpg">
            <a:extLst>
              <a:ext uri="{FF2B5EF4-FFF2-40B4-BE49-F238E27FC236}">
                <a16:creationId xmlns:a16="http://schemas.microsoft.com/office/drawing/2014/main" id="{8A996896-F7AA-43B9-9D2B-AE52C56D3F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81812" y="1457255"/>
            <a:ext cx="1954689" cy="645897"/>
          </a:xfrm>
          <a:prstGeom prst="rect">
            <a:avLst/>
          </a:prstGeom>
        </p:spPr>
      </p:pic>
      <p:sp>
        <p:nvSpPr>
          <p:cNvPr id="38" name="Google Shape;787;p61">
            <a:extLst>
              <a:ext uri="{FF2B5EF4-FFF2-40B4-BE49-F238E27FC236}">
                <a16:creationId xmlns:a16="http://schemas.microsoft.com/office/drawing/2014/main" id="{90E838E0-B7C4-4B9F-BBCE-506D0D59E5F9}"/>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lvl="0">
              <a:buClr>
                <a:srgbClr val="000000"/>
              </a:buClr>
              <a:defRPr/>
            </a:pPr>
            <a:r>
              <a:rPr lang="en-US" sz="4800" kern="0" dirty="0">
                <a:solidFill>
                  <a:srgbClr val="0085CA"/>
                </a:solidFill>
                <a:latin typeface="Calibri"/>
                <a:ea typeface="Calibri"/>
                <a:cs typeface="Calibri"/>
                <a:sym typeface="Calibri"/>
              </a:rPr>
              <a:t>Zero</a:t>
            </a:r>
          </a:p>
          <a:p>
            <a:pPr lvl="0">
              <a:buClr>
                <a:srgbClr val="000000"/>
              </a:buClr>
              <a:defRPr/>
            </a:pPr>
            <a:r>
              <a:rPr lang="en-US" sz="1200" kern="0" dirty="0">
                <a:solidFill>
                  <a:srgbClr val="7F7F7F"/>
                </a:solidFill>
                <a:latin typeface="Calibri"/>
                <a:ea typeface="Calibri"/>
                <a:cs typeface="Calibri"/>
                <a:sym typeface="Calibri"/>
              </a:rPr>
              <a:t>Errors reduced to 0%</a:t>
            </a:r>
          </a:p>
        </p:txBody>
      </p:sp>
    </p:spTree>
    <p:extLst>
      <p:ext uri="{BB962C8B-B14F-4D97-AF65-F5344CB8AC3E}">
        <p14:creationId xmlns:p14="http://schemas.microsoft.com/office/powerpoint/2010/main" val="172964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45225-1194-46E6-9071-57C3B9B59BAD}"/>
              </a:ext>
            </a:extLst>
          </p:cNvPr>
          <p:cNvSpPr>
            <a:spLocks noGrp="1"/>
          </p:cNvSpPr>
          <p:nvPr>
            <p:ph type="title"/>
          </p:nvPr>
        </p:nvSpPr>
        <p:spPr>
          <a:xfrm>
            <a:off x="2048256" y="365760"/>
            <a:ext cx="5550408" cy="627834"/>
          </a:xfrm>
        </p:spPr>
        <p:txBody>
          <a:bodyPr/>
          <a:lstStyle/>
          <a:p>
            <a:pPr>
              <a:spcBef>
                <a:spcPct val="0"/>
              </a:spcBef>
              <a:buClr>
                <a:schemeClr val="accent1">
                  <a:lumMod val="60000"/>
                  <a:lumOff val="40000"/>
                </a:schemeClr>
              </a:buClr>
              <a:buSzPts val="3200"/>
            </a:pPr>
            <a:r>
              <a:rPr lang="en-US" sz="3200">
                <a:solidFill>
                  <a:srgbClr val="0085CA"/>
                </a:solidFill>
                <a:latin typeface="+mn-lt"/>
              </a:rPr>
              <a:t>Link to Use Case Slides Deck</a:t>
            </a:r>
          </a:p>
        </p:txBody>
      </p:sp>
      <p:sp>
        <p:nvSpPr>
          <p:cNvPr id="3" name="Text Placeholder 2">
            <a:extLst>
              <a:ext uri="{FF2B5EF4-FFF2-40B4-BE49-F238E27FC236}">
                <a16:creationId xmlns:a16="http://schemas.microsoft.com/office/drawing/2014/main" id="{32D748CA-1BF3-4F3F-AE39-C85886A94DDF}"/>
              </a:ext>
            </a:extLst>
          </p:cNvPr>
          <p:cNvSpPr>
            <a:spLocks noGrp="1"/>
          </p:cNvSpPr>
          <p:nvPr>
            <p:ph type="body" sz="quarter" idx="4294967295"/>
          </p:nvPr>
        </p:nvSpPr>
        <p:spPr>
          <a:xfrm>
            <a:off x="2048255" y="1416050"/>
            <a:ext cx="5233988" cy="941388"/>
          </a:xfrm>
        </p:spPr>
        <p:txBody>
          <a:bodyPr/>
          <a:lstStyle/>
          <a:p>
            <a:r>
              <a:rPr lang="en-US" dirty="0"/>
              <a:t>This slide is hidden</a:t>
            </a:r>
          </a:p>
          <a:p>
            <a:r>
              <a:rPr lang="en-US" dirty="0">
                <a:hlinkClick r:id="rId3"/>
              </a:rPr>
              <a:t>Use case slides</a:t>
            </a:r>
            <a:endParaRPr lang="en-US" dirty="0"/>
          </a:p>
        </p:txBody>
      </p:sp>
    </p:spTree>
    <p:extLst>
      <p:ext uri="{BB962C8B-B14F-4D97-AF65-F5344CB8AC3E}">
        <p14:creationId xmlns:p14="http://schemas.microsoft.com/office/powerpoint/2010/main" val="1173603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32658"/>
            <a:ext cx="7700862" cy="867890"/>
          </a:xfrm>
        </p:spPr>
        <p:txBody>
          <a:bodyPr/>
          <a:lstStyle/>
          <a:p>
            <a:r>
              <a:rPr lang="fr-FR" sz="2800"/>
              <a:t>INTELLIGENT ASSISTANT SUPPORTS </a:t>
            </a:r>
            <a:br>
              <a:rPr lang="fr-FR" sz="2800"/>
            </a:br>
            <a:r>
              <a:rPr lang="fr-FR" sz="2800"/>
              <a:t>PORTFOLIO MANAGEMENT</a:t>
            </a:r>
            <a:endParaRPr lang="en-GB" sz="280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11</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Months to ROI</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Zero</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Error rate reduced to 0% </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0" y="4981603"/>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54%</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Faster processing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8" name="Google Shape;789;p61">
            <a:extLst>
              <a:ext uri="{FF2B5EF4-FFF2-40B4-BE49-F238E27FC236}">
                <a16:creationId xmlns:a16="http://schemas.microsoft.com/office/drawing/2014/main" id="{8C9CE684-48BD-FD4C-8F58-9E8BC082F9D2}"/>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lvl="0">
              <a:buClr>
                <a:srgbClr val="000000"/>
              </a:buClr>
              <a:defRPr/>
            </a:pPr>
            <a:r>
              <a:rPr lang="en-US" sz="1200" kern="0">
                <a:solidFill>
                  <a:srgbClr val="7F7F7F"/>
                </a:solidFill>
                <a:ea typeface="Calibri"/>
                <a:cs typeface="Calibri"/>
                <a:sym typeface="Calibri"/>
              </a:rPr>
              <a:t>Improved governance, control. More granular compliance log files</a:t>
            </a: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65%</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of effort automated </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6" y="2752793"/>
            <a:ext cx="261543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35%</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lvl="0">
              <a:buClr>
                <a:srgbClr val="000000"/>
              </a:buClr>
              <a:defRPr/>
            </a:pPr>
            <a:r>
              <a:rPr lang="en-US" sz="1200" kern="0" dirty="0">
                <a:solidFill>
                  <a:srgbClr val="7F7F7F"/>
                </a:solidFill>
                <a:ea typeface="Calibri"/>
                <a:cs typeface="Calibri"/>
                <a:sym typeface="Calibri"/>
              </a:rPr>
              <a:t>More capacity for higher-value work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714832" cy="3158659"/>
          </a:xfrm>
          <a:prstGeom prst="rect">
            <a:avLst/>
          </a:prstGeom>
          <a:noFill/>
          <a:ln>
            <a:noFill/>
          </a:ln>
        </p:spPr>
        <p:txBody>
          <a:bodyPr spcFirstLastPara="1" wrap="square" lIns="91425" tIns="45700" rIns="91425" bIns="45700" anchor="t" anchorCtr="0">
            <a:noAutofit/>
          </a:bodyPr>
          <a:lstStyle/>
          <a:p>
            <a:pPr lvl="0">
              <a:lnSpc>
                <a:spcPct val="140000"/>
              </a:lnSpc>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err="1">
                <a:solidFill>
                  <a:srgbClr val="7F7F7F"/>
                </a:solidFill>
                <a:ea typeface="Calibri"/>
                <a:cs typeface="Calibri"/>
                <a:sym typeface="Calibri"/>
              </a:rPr>
              <a:t>Curo</a:t>
            </a:r>
            <a:r>
              <a:rPr lang="en-US" sz="1500" kern="0" dirty="0">
                <a:solidFill>
                  <a:srgbClr val="7F7F7F"/>
                </a:solidFill>
                <a:ea typeface="Calibri"/>
                <a:cs typeface="Calibri"/>
                <a:sym typeface="Calibri"/>
              </a:rPr>
              <a:t> Fund Services, South Africa</a:t>
            </a: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kumimoji="0" lang="en-US" sz="1500" b="0" i="0" u="none" strike="noStrike" kern="0" cap="none" spc="0" normalizeH="0" baseline="0" noProof="0" dirty="0">
                <a:ln>
                  <a:noFill/>
                </a:ln>
                <a:solidFill>
                  <a:srgbClr val="7F7F7F"/>
                </a:solidFill>
                <a:effectLst/>
                <a:uLnTx/>
                <a:uFillTx/>
                <a:latin typeface="Calibri"/>
                <a:ea typeface="Calibri"/>
                <a:cs typeface="Calibri"/>
                <a:sym typeface="Calibri"/>
              </a:rPr>
              <a:t>5 Months</a:t>
            </a: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lvl="0">
              <a:buClr>
                <a:srgbClr val="000000"/>
              </a:buClr>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PROCESSES AUTOMATED: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lang="en-US" sz="1500" kern="0" dirty="0">
                <a:solidFill>
                  <a:srgbClr val="7F7F7F"/>
                </a:solidFill>
                <a:ea typeface="Calibri"/>
                <a:cs typeface="Calibri"/>
                <a:sym typeface="Calibri"/>
              </a:rPr>
              <a:t>Daily closing positions, a process within Portfolio Management Systems</a:t>
            </a:r>
            <a:endParaRPr kumimoji="0" sz="1400" b="0" i="0" u="none" strike="noStrike" kern="0" cap="none" spc="0" normalizeH="0" baseline="0" noProof="0" dirty="0">
              <a:ln>
                <a:noFill/>
              </a:ln>
              <a:solidFill>
                <a:srgbClr val="7F7F7F"/>
              </a:solidFill>
              <a:effectLst/>
              <a:uLnTx/>
              <a:uFillTx/>
              <a:latin typeface="Arial"/>
              <a:cs typeface="Arial"/>
              <a:sym typeface="Arial"/>
            </a:endParaRPr>
          </a:p>
        </p:txBody>
      </p:sp>
      <p:cxnSp>
        <p:nvCxnSpPr>
          <p:cNvPr id="12" name="Google Shape;794;p61">
            <a:extLst>
              <a:ext uri="{FF2B5EF4-FFF2-40B4-BE49-F238E27FC236}">
                <a16:creationId xmlns:a16="http://schemas.microsoft.com/office/drawing/2014/main" id="{7829FD5F-06C6-5346-A200-2005DB103ED5}"/>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sp>
        <p:nvSpPr>
          <p:cNvPr id="32" name="Google Shape;901;p66">
            <a:extLst>
              <a:ext uri="{FF2B5EF4-FFF2-40B4-BE49-F238E27FC236}">
                <a16:creationId xmlns:a16="http://schemas.microsoft.com/office/drawing/2014/main" id="{70723215-3A65-4CB3-864E-AC6E8A17291E}"/>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pic>
        <p:nvPicPr>
          <p:cNvPr id="20" name="Picture 19">
            <a:extLst>
              <a:ext uri="{FF2B5EF4-FFF2-40B4-BE49-F238E27FC236}">
                <a16:creationId xmlns:a16="http://schemas.microsoft.com/office/drawing/2014/main" id="{717B34CD-5A46-414E-9210-D22FAAFF7632}"/>
              </a:ext>
            </a:extLst>
          </p:cNvPr>
          <p:cNvPicPr>
            <a:picLocks/>
          </p:cNvPicPr>
          <p:nvPr/>
        </p:nvPicPr>
        <p:blipFill rotWithShape="1">
          <a:blip r:embed="rId2" cstate="email">
            <a:extLst>
              <a:ext uri="{28A0092B-C50C-407E-A947-70E740481C1C}">
                <a14:useLocalDpi xmlns:a14="http://schemas.microsoft.com/office/drawing/2010/main"/>
              </a:ext>
            </a:extLst>
          </a:blip>
          <a:srcRect/>
          <a:stretch/>
        </p:blipFill>
        <p:spPr>
          <a:xfrm>
            <a:off x="1645920" y="0"/>
            <a:ext cx="1645920" cy="6858000"/>
          </a:xfrm>
          <a:prstGeom prst="rect">
            <a:avLst/>
          </a:prstGeom>
        </p:spPr>
      </p:pic>
      <p:pic>
        <p:nvPicPr>
          <p:cNvPr id="21" name="Picture 20" descr="Curo1.png">
            <a:extLst>
              <a:ext uri="{FF2B5EF4-FFF2-40B4-BE49-F238E27FC236}">
                <a16:creationId xmlns:a16="http://schemas.microsoft.com/office/drawing/2014/main" id="{198810EF-B1DA-44A9-AB69-A9FCAA1B5A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2766" y="1296407"/>
            <a:ext cx="1786011" cy="1025681"/>
          </a:xfrm>
          <a:prstGeom prst="rect">
            <a:avLst/>
          </a:prstGeom>
        </p:spPr>
      </p:pic>
    </p:spTree>
    <p:extLst>
      <p:ext uri="{BB962C8B-B14F-4D97-AF65-F5344CB8AC3E}">
        <p14:creationId xmlns:p14="http://schemas.microsoft.com/office/powerpoint/2010/main" val="39372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A6C-7E06-7B4B-863A-296AAC405EB4}"/>
              </a:ext>
            </a:extLst>
          </p:cNvPr>
          <p:cNvSpPr>
            <a:spLocks noGrp="1"/>
          </p:cNvSpPr>
          <p:nvPr>
            <p:ph type="title"/>
          </p:nvPr>
        </p:nvSpPr>
        <p:spPr>
          <a:xfrm>
            <a:off x="3602038" y="1332658"/>
            <a:ext cx="7700862" cy="867890"/>
          </a:xfrm>
        </p:spPr>
        <p:txBody>
          <a:bodyPr/>
          <a:lstStyle/>
          <a:p>
            <a:r>
              <a:rPr lang="en" sz="2800" dirty="0"/>
              <a:t>AUTOMATION AMBITION AT A </a:t>
            </a:r>
            <a:br>
              <a:rPr lang="en" sz="2800" dirty="0"/>
            </a:br>
            <a:r>
              <a:rPr lang="en" sz="2800" dirty="0"/>
              <a:t>GLOBAL FMCG COMPANY</a:t>
            </a:r>
            <a:endParaRPr lang="en-GB" sz="2800" dirty="0"/>
          </a:p>
        </p:txBody>
      </p:sp>
      <p:sp>
        <p:nvSpPr>
          <p:cNvPr id="5" name="Google Shape;786;p61">
            <a:extLst>
              <a:ext uri="{FF2B5EF4-FFF2-40B4-BE49-F238E27FC236}">
                <a16:creationId xmlns:a16="http://schemas.microsoft.com/office/drawing/2014/main" id="{FBC870B6-D002-8D4F-B76A-599B0A2DB1FC}"/>
              </a:ext>
            </a:extLst>
          </p:cNvPr>
          <p:cNvSpPr txBox="1"/>
          <p:nvPr/>
        </p:nvSpPr>
        <p:spPr>
          <a:xfrm>
            <a:off x="6714420" y="3877246"/>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Months to ROI</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6" name="Google Shape;787;p61">
            <a:extLst>
              <a:ext uri="{FF2B5EF4-FFF2-40B4-BE49-F238E27FC236}">
                <a16:creationId xmlns:a16="http://schemas.microsoft.com/office/drawing/2014/main" id="{10556420-5BF7-7D45-AEF6-85EB1ADE94DA}"/>
              </a:ext>
            </a:extLst>
          </p:cNvPr>
          <p:cNvSpPr txBox="1"/>
          <p:nvPr/>
        </p:nvSpPr>
        <p:spPr>
          <a:xfrm>
            <a:off x="9106876" y="3877246"/>
            <a:ext cx="2478083"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Zero</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Error rate reduced to 0% </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7" name="Google Shape;788;p61">
            <a:extLst>
              <a:ext uri="{FF2B5EF4-FFF2-40B4-BE49-F238E27FC236}">
                <a16:creationId xmlns:a16="http://schemas.microsoft.com/office/drawing/2014/main" id="{4CAEF0FE-B227-D24E-BF03-83A4FD1E7A11}"/>
              </a:ext>
            </a:extLst>
          </p:cNvPr>
          <p:cNvSpPr txBox="1"/>
          <p:nvPr/>
        </p:nvSpPr>
        <p:spPr>
          <a:xfrm>
            <a:off x="6714420" y="4981603"/>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60%</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Less cycle time</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8" name="Google Shape;789;p61">
            <a:extLst>
              <a:ext uri="{FF2B5EF4-FFF2-40B4-BE49-F238E27FC236}">
                <a16:creationId xmlns:a16="http://schemas.microsoft.com/office/drawing/2014/main" id="{8C9CE684-48BD-FD4C-8F58-9E8BC082F9D2}"/>
              </a:ext>
            </a:extLst>
          </p:cNvPr>
          <p:cNvSpPr txBox="1"/>
          <p:nvPr/>
        </p:nvSpPr>
        <p:spPr>
          <a:xfrm>
            <a:off x="9106876" y="4981603"/>
            <a:ext cx="2478083" cy="1136489"/>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7F7F7F"/>
                </a:solidFill>
                <a:effectLst/>
                <a:uLnTx/>
                <a:uFillTx/>
                <a:latin typeface="Calibri"/>
                <a:ea typeface="Calibri"/>
                <a:cs typeface="Calibri"/>
                <a:sym typeface="Calibri"/>
              </a:rPr>
              <a:t>Higher accuracy in maintenance prediction</a:t>
            </a:r>
            <a:endParaRPr kumimoji="0" sz="1200" i="0" u="none" strike="noStrike" kern="0" cap="none" spc="0" normalizeH="0" baseline="0" noProof="0">
              <a:ln>
                <a:noFill/>
              </a:ln>
              <a:solidFill>
                <a:srgbClr val="7F7F7F"/>
              </a:solidFill>
              <a:effectLst/>
              <a:uLnTx/>
              <a:uFillTx/>
              <a:latin typeface="Arial"/>
              <a:cs typeface="Arial"/>
              <a:sym typeface="Arial"/>
            </a:endParaRPr>
          </a:p>
        </p:txBody>
      </p:sp>
      <p:sp>
        <p:nvSpPr>
          <p:cNvPr id="9" name="Google Shape;790;p61">
            <a:extLst>
              <a:ext uri="{FF2B5EF4-FFF2-40B4-BE49-F238E27FC236}">
                <a16:creationId xmlns:a16="http://schemas.microsoft.com/office/drawing/2014/main" id="{58212F74-B29C-284C-B87A-4817B5883671}"/>
              </a:ext>
            </a:extLst>
          </p:cNvPr>
          <p:cNvSpPr txBox="1"/>
          <p:nvPr/>
        </p:nvSpPr>
        <p:spPr>
          <a:xfrm>
            <a:off x="6714420" y="2752793"/>
            <a:ext cx="2319137"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85%</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of effort automated </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0" name="Google Shape;791;p61">
            <a:extLst>
              <a:ext uri="{FF2B5EF4-FFF2-40B4-BE49-F238E27FC236}">
                <a16:creationId xmlns:a16="http://schemas.microsoft.com/office/drawing/2014/main" id="{482EFBD1-CE36-DE4B-8545-A11A8DD45CAA}"/>
              </a:ext>
            </a:extLst>
          </p:cNvPr>
          <p:cNvSpPr txBox="1"/>
          <p:nvPr/>
        </p:nvSpPr>
        <p:spPr>
          <a:xfrm>
            <a:off x="9106876" y="2752793"/>
            <a:ext cx="2615432" cy="113648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0" i="0" u="none" strike="noStrike" kern="0" cap="none" spc="0" normalizeH="0" baseline="0" noProof="0" dirty="0">
                <a:ln>
                  <a:noFill/>
                </a:ln>
                <a:solidFill>
                  <a:srgbClr val="0085CA"/>
                </a:solidFill>
                <a:effectLst/>
                <a:uLnTx/>
                <a:uFillTx/>
                <a:latin typeface="Calibri"/>
                <a:ea typeface="Calibri"/>
                <a:cs typeface="Calibri"/>
                <a:sym typeface="Calibri"/>
              </a:rPr>
              <a:t>160k</a:t>
            </a:r>
            <a:endParaRPr kumimoji="0" sz="1400" b="0" i="0" u="none" strike="noStrike" kern="0" cap="none" spc="0" normalizeH="0" baseline="0" noProof="0" dirty="0">
              <a:ln>
                <a:noFill/>
              </a:ln>
              <a:solidFill>
                <a:srgbClr val="0085CA"/>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7F7F7F"/>
                </a:solidFill>
                <a:effectLst/>
                <a:uLnTx/>
                <a:uFillTx/>
                <a:latin typeface="Calibri"/>
                <a:ea typeface="Calibri"/>
                <a:cs typeface="Calibri"/>
                <a:sym typeface="Calibri"/>
              </a:rPr>
              <a:t>Man/hours freed for higher value work</a:t>
            </a: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 name="Google Shape;792;p61">
            <a:extLst>
              <a:ext uri="{FF2B5EF4-FFF2-40B4-BE49-F238E27FC236}">
                <a16:creationId xmlns:a16="http://schemas.microsoft.com/office/drawing/2014/main" id="{F57674D7-4F26-FE46-B933-EDFB758DC7BA}"/>
              </a:ext>
            </a:extLst>
          </p:cNvPr>
          <p:cNvSpPr txBox="1"/>
          <p:nvPr/>
        </p:nvSpPr>
        <p:spPr>
          <a:xfrm>
            <a:off x="3602038" y="2796965"/>
            <a:ext cx="2714832" cy="315865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CUSTOMER: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kumimoji="0" lang="en-US" sz="1500" b="0" i="0" u="none" strike="noStrike" kern="0" cap="none" spc="0" normalizeH="0" baseline="0" noProof="0" dirty="0">
                <a:ln>
                  <a:noFill/>
                </a:ln>
                <a:solidFill>
                  <a:srgbClr val="7F7F7F"/>
                </a:solidFill>
                <a:effectLst/>
                <a:uLnTx/>
                <a:uFillTx/>
                <a:latin typeface="Calibri"/>
                <a:ea typeface="Calibri"/>
                <a:cs typeface="Calibri"/>
                <a:sym typeface="Calibri"/>
              </a:rPr>
              <a:t>Unilever, London &amp; Rotterdam</a:t>
            </a: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IMPLEMENTATION TIME: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kumimoji="0" lang="en-US" sz="1500" b="0" i="0" u="none" strike="noStrike" kern="0" cap="none" spc="0" normalizeH="0" baseline="0" noProof="0" dirty="0">
                <a:ln>
                  <a:noFill/>
                </a:ln>
                <a:solidFill>
                  <a:srgbClr val="7F7F7F"/>
                </a:solidFill>
                <a:effectLst/>
                <a:uLnTx/>
                <a:uFillTx/>
                <a:latin typeface="Calibri"/>
                <a:ea typeface="Calibri"/>
                <a:cs typeface="Calibri"/>
                <a:sym typeface="Calibri"/>
              </a:rPr>
              <a:t>7 Months</a:t>
            </a:r>
          </a:p>
          <a:p>
            <a:pPr marL="0" marR="0" lvl="0" indent="0" algn="l" defTabSz="914400" rtl="0" eaLnBrk="1" fontAlgn="auto" latinLnBrk="0" hangingPunct="1">
              <a:lnSpc>
                <a:spcPct val="14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7F7F7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t>PROCESSES AUTOMATED: </a:t>
            </a:r>
            <a:br>
              <a:rPr kumimoji="0" lang="en-US" sz="1500" b="1" i="0" u="none" strike="noStrike" kern="0" cap="none" spc="0" normalizeH="0" baseline="0" noProof="0" dirty="0">
                <a:ln>
                  <a:noFill/>
                </a:ln>
                <a:solidFill>
                  <a:srgbClr val="7F7F7F"/>
                </a:solidFill>
                <a:effectLst/>
                <a:uLnTx/>
                <a:uFillTx/>
                <a:latin typeface="Calibri"/>
                <a:ea typeface="Calibri"/>
                <a:cs typeface="Calibri"/>
                <a:sym typeface="Calibri"/>
              </a:rPr>
            </a:br>
            <a:r>
              <a:rPr kumimoji="0" lang="en-US" sz="1500" b="0" i="0" u="none" strike="noStrike" kern="0" cap="none" spc="0" normalizeH="0" baseline="0" noProof="0" dirty="0">
                <a:ln>
                  <a:noFill/>
                </a:ln>
                <a:solidFill>
                  <a:srgbClr val="7F7F7F"/>
                </a:solidFill>
                <a:effectLst/>
                <a:uLnTx/>
                <a:uFillTx/>
                <a:latin typeface="Calibri"/>
                <a:ea typeface="Calibri"/>
                <a:cs typeface="Calibri"/>
                <a:sym typeface="Calibri"/>
              </a:rPr>
              <a:t>P2P, O2C, R2A, SCM, MDM &amp; Analytics across global business services lines. </a:t>
            </a:r>
            <a:endParaRPr kumimoji="0" sz="1400" b="0" i="0" u="none" strike="noStrike" kern="0" cap="none" spc="0" normalizeH="0" baseline="0" noProof="0" dirty="0">
              <a:ln>
                <a:noFill/>
              </a:ln>
              <a:solidFill>
                <a:srgbClr val="7F7F7F"/>
              </a:solidFill>
              <a:effectLst/>
              <a:uLnTx/>
              <a:uFillTx/>
              <a:latin typeface="Arial"/>
              <a:cs typeface="Arial"/>
              <a:sym typeface="Arial"/>
            </a:endParaRPr>
          </a:p>
        </p:txBody>
      </p:sp>
      <p:cxnSp>
        <p:nvCxnSpPr>
          <p:cNvPr id="12" name="Google Shape;794;p61">
            <a:extLst>
              <a:ext uri="{FF2B5EF4-FFF2-40B4-BE49-F238E27FC236}">
                <a16:creationId xmlns:a16="http://schemas.microsoft.com/office/drawing/2014/main" id="{7829FD5F-06C6-5346-A200-2005DB103ED5}"/>
              </a:ext>
            </a:extLst>
          </p:cNvPr>
          <p:cNvCxnSpPr/>
          <p:nvPr/>
        </p:nvCxnSpPr>
        <p:spPr>
          <a:xfrm rot="10800000">
            <a:off x="9007490"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3" name="Google Shape;795;p61">
            <a:extLst>
              <a:ext uri="{FF2B5EF4-FFF2-40B4-BE49-F238E27FC236}">
                <a16:creationId xmlns:a16="http://schemas.microsoft.com/office/drawing/2014/main" id="{3576DF30-A0DA-314E-813C-E1978E1201B1}"/>
              </a:ext>
            </a:extLst>
          </p:cNvPr>
          <p:cNvCxnSpPr/>
          <p:nvPr/>
        </p:nvCxnSpPr>
        <p:spPr>
          <a:xfrm rot="10800000">
            <a:off x="6626079" y="5105364"/>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4" name="Google Shape;796;p61">
            <a:extLst>
              <a:ext uri="{FF2B5EF4-FFF2-40B4-BE49-F238E27FC236}">
                <a16:creationId xmlns:a16="http://schemas.microsoft.com/office/drawing/2014/main" id="{CA3BEA4E-A6F2-6849-80EB-6983D98BCD0F}"/>
              </a:ext>
            </a:extLst>
          </p:cNvPr>
          <p:cNvCxnSpPr/>
          <p:nvPr/>
        </p:nvCxnSpPr>
        <p:spPr>
          <a:xfrm rot="10800000">
            <a:off x="9007490"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5" name="Google Shape;797;p61">
            <a:extLst>
              <a:ext uri="{FF2B5EF4-FFF2-40B4-BE49-F238E27FC236}">
                <a16:creationId xmlns:a16="http://schemas.microsoft.com/office/drawing/2014/main" id="{DE215E2A-AAB7-724A-AEA4-1055E36AEB26}"/>
              </a:ext>
            </a:extLst>
          </p:cNvPr>
          <p:cNvCxnSpPr/>
          <p:nvPr/>
        </p:nvCxnSpPr>
        <p:spPr>
          <a:xfrm rot="10800000">
            <a:off x="6626079" y="4008778"/>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6" name="Google Shape;798;p61">
            <a:extLst>
              <a:ext uri="{FF2B5EF4-FFF2-40B4-BE49-F238E27FC236}">
                <a16:creationId xmlns:a16="http://schemas.microsoft.com/office/drawing/2014/main" id="{6FC53D37-A399-2749-8585-E60D6E80BB66}"/>
              </a:ext>
            </a:extLst>
          </p:cNvPr>
          <p:cNvCxnSpPr/>
          <p:nvPr/>
        </p:nvCxnSpPr>
        <p:spPr>
          <a:xfrm rot="10800000">
            <a:off x="9007490" y="2884325"/>
            <a:ext cx="0" cy="828261"/>
          </a:xfrm>
          <a:prstGeom prst="straightConnector1">
            <a:avLst/>
          </a:prstGeom>
          <a:noFill/>
          <a:ln w="38100" cap="flat" cmpd="sng">
            <a:solidFill>
              <a:srgbClr val="FF6900"/>
            </a:solidFill>
            <a:prstDash val="solid"/>
            <a:miter lim="800000"/>
            <a:headEnd type="none" w="sm" len="sm"/>
            <a:tailEnd type="none" w="sm" len="sm"/>
          </a:ln>
        </p:spPr>
      </p:cxnSp>
      <p:cxnSp>
        <p:nvCxnSpPr>
          <p:cNvPr id="17" name="Google Shape;799;p61">
            <a:extLst>
              <a:ext uri="{FF2B5EF4-FFF2-40B4-BE49-F238E27FC236}">
                <a16:creationId xmlns:a16="http://schemas.microsoft.com/office/drawing/2014/main" id="{8F11498C-442A-814D-BC54-97B5E061CB59}"/>
              </a:ext>
            </a:extLst>
          </p:cNvPr>
          <p:cNvCxnSpPr/>
          <p:nvPr/>
        </p:nvCxnSpPr>
        <p:spPr>
          <a:xfrm rot="10800000">
            <a:off x="6626079" y="2884325"/>
            <a:ext cx="0" cy="828261"/>
          </a:xfrm>
          <a:prstGeom prst="straightConnector1">
            <a:avLst/>
          </a:prstGeom>
          <a:noFill/>
          <a:ln w="38100" cap="flat" cmpd="sng">
            <a:solidFill>
              <a:srgbClr val="FF6900"/>
            </a:solidFill>
            <a:prstDash val="solid"/>
            <a:miter lim="800000"/>
            <a:headEnd type="none" w="sm" len="sm"/>
            <a:tailEnd type="none" w="sm" len="sm"/>
          </a:ln>
        </p:spPr>
      </p:cxnSp>
      <p:pic>
        <p:nvPicPr>
          <p:cNvPr id="18" name="Google Shape;800;p61" descr="unilever-logo-vector-768x768.png">
            <a:extLst>
              <a:ext uri="{FF2B5EF4-FFF2-40B4-BE49-F238E27FC236}">
                <a16:creationId xmlns:a16="http://schemas.microsoft.com/office/drawing/2014/main" id="{59157A0E-7139-4D2F-ACBC-C866ABBD8D2F}"/>
              </a:ext>
            </a:extLst>
          </p:cNvPr>
          <p:cNvPicPr preferRelativeResize="0"/>
          <p:nvPr/>
        </p:nvPicPr>
        <p:blipFill rotWithShape="1">
          <a:blip r:embed="rId3">
            <a:alphaModFix/>
          </a:blip>
          <a:srcRect/>
          <a:stretch/>
        </p:blipFill>
        <p:spPr>
          <a:xfrm>
            <a:off x="9789160" y="1148079"/>
            <a:ext cx="1280160" cy="1280160"/>
          </a:xfrm>
          <a:prstGeom prst="rect">
            <a:avLst/>
          </a:prstGeom>
          <a:solidFill>
            <a:schemeClr val="lt1"/>
          </a:solidFill>
          <a:ln>
            <a:noFill/>
          </a:ln>
        </p:spPr>
      </p:pic>
      <p:pic>
        <p:nvPicPr>
          <p:cNvPr id="19" name="Google Shape;793;p61">
            <a:extLst>
              <a:ext uri="{FF2B5EF4-FFF2-40B4-BE49-F238E27FC236}">
                <a16:creationId xmlns:a16="http://schemas.microsoft.com/office/drawing/2014/main" id="{EF0B9621-876D-4F85-B863-C08E00917A78}"/>
              </a:ext>
            </a:extLst>
          </p:cNvPr>
          <p:cNvPicPr preferRelativeResize="0"/>
          <p:nvPr/>
        </p:nvPicPr>
        <p:blipFill rotWithShape="1">
          <a:blip r:embed="rId4">
            <a:alphaModFix/>
          </a:blip>
          <a:srcRect/>
          <a:stretch/>
        </p:blipFill>
        <p:spPr>
          <a:xfrm>
            <a:off x="1646909" y="0"/>
            <a:ext cx="1645920" cy="6858000"/>
          </a:xfrm>
          <a:prstGeom prst="rect">
            <a:avLst/>
          </a:prstGeom>
          <a:noFill/>
          <a:ln>
            <a:noFill/>
          </a:ln>
        </p:spPr>
      </p:pic>
      <p:sp>
        <p:nvSpPr>
          <p:cNvPr id="32" name="Google Shape;901;p66">
            <a:extLst>
              <a:ext uri="{FF2B5EF4-FFF2-40B4-BE49-F238E27FC236}">
                <a16:creationId xmlns:a16="http://schemas.microsoft.com/office/drawing/2014/main" id="{70723215-3A65-4CB3-864E-AC6E8A17291E}"/>
              </a:ext>
            </a:extLst>
          </p:cNvPr>
          <p:cNvSpPr txBox="1"/>
          <p:nvPr/>
        </p:nvSpPr>
        <p:spPr>
          <a:xfrm>
            <a:off x="3602038" y="946041"/>
            <a:ext cx="6480658" cy="3139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1" i="0" u="none" strike="noStrike" cap="none">
                <a:solidFill>
                  <a:srgbClr val="1A5686"/>
                </a:solidFill>
                <a:latin typeface="Arial"/>
                <a:ea typeface="Arial"/>
                <a:cs typeface="Arial"/>
                <a:sym typeface="Arial"/>
              </a:rPr>
              <a:t>ENTERPRISE RPA STORIES – BACK OFFICE</a:t>
            </a:r>
            <a:endParaRPr/>
          </a:p>
        </p:txBody>
      </p:sp>
    </p:spTree>
    <p:extLst>
      <p:ext uri="{BB962C8B-B14F-4D97-AF65-F5344CB8AC3E}">
        <p14:creationId xmlns:p14="http://schemas.microsoft.com/office/powerpoint/2010/main" val="329380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1647131" y="182880"/>
            <a:ext cx="8554144" cy="590931"/>
          </a:xfrm>
          <a:prstGeom prst="rect">
            <a:avLst/>
          </a:prstGeom>
          <a:noFill/>
          <a:ln>
            <a:noFill/>
          </a:ln>
        </p:spPr>
        <p:txBody>
          <a:bodyPr spcFirstLastPara="1" wrap="square" lIns="91425" tIns="45700" rIns="91425" bIns="45700" anchor="t" anchorCtr="0">
            <a:noAutofit/>
          </a:bodyPr>
          <a:lstStyle/>
          <a:p>
            <a:r>
              <a:rPr lang="en-US" sz="3600" b="1" i="0" u="none" strike="noStrike" cap="none">
                <a:solidFill>
                  <a:srgbClr val="FF0000"/>
                </a:solidFill>
                <a:latin typeface="Calibri"/>
                <a:ea typeface="Calibri"/>
                <a:cs typeface="Calibri"/>
                <a:sym typeface="Calibri"/>
              </a:rPr>
              <a:t>Tear Sheet</a:t>
            </a:r>
            <a:r>
              <a:rPr lang="en-US">
                <a:solidFill>
                  <a:srgbClr val="FF0000"/>
                </a:solidFill>
              </a:rPr>
              <a:t>: Framing your presentation for Industry or Department</a:t>
            </a:r>
            <a:br>
              <a:rPr lang="en-US">
                <a:solidFill>
                  <a:srgbClr val="FF0000"/>
                </a:solidFill>
              </a:rPr>
            </a:br>
            <a:r>
              <a:rPr lang="en-US" sz="2800" b="0" i="1">
                <a:solidFill>
                  <a:srgbClr val="FF0000"/>
                </a:solidFill>
              </a:rPr>
              <a:t>Instructions for</a:t>
            </a:r>
            <a:r>
              <a:rPr lang="en-US" sz="2800" b="0" i="1" u="none" strike="noStrike" cap="none">
                <a:solidFill>
                  <a:srgbClr val="FF0000"/>
                </a:solidFill>
                <a:latin typeface="Calibri"/>
                <a:ea typeface="Calibri"/>
                <a:cs typeface="Calibri"/>
                <a:sym typeface="Calibri"/>
              </a:rPr>
              <a:t> </a:t>
            </a:r>
            <a:r>
              <a:rPr lang="en-US" sz="2800" b="0" i="1">
                <a:solidFill>
                  <a:srgbClr val="FF0000"/>
                </a:solidFill>
              </a:rPr>
              <a:t>Presenter, read</a:t>
            </a:r>
            <a:r>
              <a:rPr lang="en-US" sz="2800" b="0" i="1" u="none" strike="noStrike" cap="none">
                <a:solidFill>
                  <a:srgbClr val="FF0000"/>
                </a:solidFill>
                <a:latin typeface="Calibri"/>
                <a:ea typeface="Calibri"/>
                <a:cs typeface="Calibri"/>
                <a:sym typeface="Calibri"/>
              </a:rPr>
              <a:t> first then remove </a:t>
            </a:r>
            <a:r>
              <a:rPr lang="en-US" sz="2800" b="0" i="1">
                <a:solidFill>
                  <a:srgbClr val="FF0000"/>
                </a:solidFill>
              </a:rPr>
              <a:t>before pr</a:t>
            </a:r>
            <a:r>
              <a:rPr lang="en-US" sz="2800" i="1">
                <a:solidFill>
                  <a:srgbClr val="FF0000"/>
                </a:solidFill>
              </a:rPr>
              <a:t>esenting</a:t>
            </a:r>
            <a:endParaRPr lang="en-US" sz="2800" b="1" i="1" u="none" strike="noStrike" cap="none">
              <a:solidFill>
                <a:srgbClr val="FF0000"/>
              </a:solidFill>
              <a:latin typeface="Calibri"/>
              <a:ea typeface="Calibri"/>
              <a:cs typeface="Calibri"/>
            </a:endParaRPr>
          </a:p>
        </p:txBody>
      </p:sp>
      <p:sp>
        <p:nvSpPr>
          <p:cNvPr id="35" name="Rectangle 34">
            <a:extLst>
              <a:ext uri="{FF2B5EF4-FFF2-40B4-BE49-F238E27FC236}">
                <a16:creationId xmlns:a16="http://schemas.microsoft.com/office/drawing/2014/main" id="{E051C343-0D1F-4B56-9041-7D860A4E3C45}"/>
              </a:ext>
            </a:extLst>
          </p:cNvPr>
          <p:cNvSpPr/>
          <p:nvPr/>
        </p:nvSpPr>
        <p:spPr>
          <a:xfrm>
            <a:off x="1759984" y="1826676"/>
            <a:ext cx="10249790" cy="5001369"/>
          </a:xfrm>
          <a:prstGeom prst="rect">
            <a:avLst/>
          </a:prstGeom>
        </p:spPr>
        <p:txBody>
          <a:bodyPr wrap="square" lIns="0" tIns="0" rIns="0" bIns="0" anchor="t">
            <a:spAutoFit/>
          </a:bodyPr>
          <a:lstStyle/>
          <a:p>
            <a:pPr marR="0" lvl="0" defTabSz="914400" rtl="0" eaLnBrk="1" fontAlgn="auto" latinLnBrk="0" hangingPunct="1">
              <a:lnSpc>
                <a:spcPct val="100000"/>
              </a:lnSpc>
              <a:spcBef>
                <a:spcPts val="0"/>
              </a:spcBef>
              <a:spcAft>
                <a:spcPts val="0"/>
              </a:spcAft>
              <a:buClr>
                <a:srgbClr val="000000"/>
              </a:buClr>
              <a:buSzTx/>
              <a:tabLst/>
              <a:defRPr/>
            </a:pPr>
            <a:endParaRPr lang="en-US" sz="1300" b="0" i="0" u="none" strike="noStrike" kern="0" cap="none" spc="0" baseline="0" noProof="0">
              <a:solidFill>
                <a:srgbClr val="121D40"/>
              </a:solidFill>
              <a:cs typeface="Arial" panose="020B0604020202020204" pitchFamily="34" charset="0"/>
            </a:endParaRPr>
          </a:p>
          <a:p>
            <a:pPr>
              <a:defRPr/>
            </a:pPr>
            <a:r>
              <a:rPr kumimoji="0" lang="en-US" sz="1300" b="0" i="0" u="none" strike="noStrike" kern="0" cap="none" spc="0" normalizeH="0" baseline="0" noProof="0">
                <a:ln>
                  <a:noFill/>
                </a:ln>
                <a:solidFill>
                  <a:srgbClr val="121D40"/>
                </a:solidFill>
                <a:effectLst/>
                <a:uLnTx/>
                <a:uFillTx/>
                <a:sym typeface="Arial"/>
              </a:rPr>
              <a:t>The </a:t>
            </a:r>
            <a:r>
              <a:rPr lang="en-US" sz="1300">
                <a:solidFill>
                  <a:srgbClr val="121D40"/>
                </a:solidFill>
              </a:rPr>
              <a:t>Industry vertical or Departmental horizontal solution slides are used to customize the master UiPath Customer Facing Presentation for your early conversations with customers in those specific industries or departments. </a:t>
            </a:r>
          </a:p>
          <a:p>
            <a:pPr>
              <a:defRPr/>
            </a:pPr>
            <a:endParaRPr lang="en-US" sz="1300">
              <a:solidFill>
                <a:srgbClr val="121D40"/>
              </a:solidFill>
            </a:endParaRPr>
          </a:p>
          <a:p>
            <a:pPr>
              <a:defRPr/>
            </a:pPr>
            <a:r>
              <a:rPr lang="en-US" sz="1300">
                <a:solidFill>
                  <a:srgbClr val="121D40"/>
                </a:solidFill>
              </a:rPr>
              <a:t>There are currently the following industry- or departmental- CFD slide inserts available:</a:t>
            </a:r>
          </a:p>
          <a:p>
            <a:pPr>
              <a:defRPr/>
            </a:pPr>
            <a:endParaRPr lang="en-US" sz="1300">
              <a:solidFill>
                <a:srgbClr val="121D40"/>
              </a:solidFill>
            </a:endParaRPr>
          </a:p>
          <a:p>
            <a:pPr marL="285750" indent="-285750">
              <a:buFont typeface="Arial" panose="020B0604020202020204" pitchFamily="34" charset="0"/>
              <a:buChar char="•"/>
              <a:defRPr/>
            </a:pPr>
            <a:r>
              <a:rPr lang="en-US" sz="1300">
                <a:solidFill>
                  <a:srgbClr val="121D40"/>
                </a:solidFill>
                <a:hlinkClick r:id="rId3"/>
              </a:rPr>
              <a:t>HR</a:t>
            </a:r>
            <a:r>
              <a:rPr lang="en-US" sz="1300">
                <a:solidFill>
                  <a:srgbClr val="121D40"/>
                </a:solidFill>
              </a:rPr>
              <a:t> | </a:t>
            </a:r>
            <a:r>
              <a:rPr lang="en-US" sz="1300">
                <a:solidFill>
                  <a:srgbClr val="121D40"/>
                </a:solidFill>
                <a:hlinkClick r:id="rId4"/>
              </a:rPr>
              <a:t>Insurance</a:t>
            </a:r>
            <a:endParaRPr lang="en-US" sz="1300">
              <a:solidFill>
                <a:srgbClr val="121D40"/>
              </a:solidFill>
            </a:endParaRPr>
          </a:p>
          <a:p>
            <a:pPr>
              <a:defRPr/>
            </a:pPr>
            <a:endParaRPr lang="en-US" sz="1300">
              <a:solidFill>
                <a:srgbClr val="121D40"/>
              </a:solidFill>
            </a:endParaRPr>
          </a:p>
          <a:p>
            <a:pPr>
              <a:defRPr/>
            </a:pPr>
            <a:r>
              <a:rPr lang="en-US" sz="1300">
                <a:solidFill>
                  <a:srgbClr val="121D40"/>
                </a:solidFill>
              </a:rPr>
              <a:t>Industries coming Q1: Banking and Financial Services, Healthcare, and Government</a:t>
            </a:r>
          </a:p>
          <a:p>
            <a:pPr>
              <a:defRPr/>
            </a:pPr>
            <a:r>
              <a:rPr lang="en-US" sz="1300">
                <a:solidFill>
                  <a:srgbClr val="121D40"/>
                </a:solidFill>
              </a:rPr>
              <a:t>Horizontals coming in Q1: Finance and Accounting, Contact Center, Legal</a:t>
            </a:r>
            <a:endParaRPr lang="en-US" sz="1300" kern="0">
              <a:solidFill>
                <a:srgbClr val="121D40"/>
              </a:solidFill>
              <a:cs typeface="Arial" panose="020B0604020202020204" pitchFamily="34" charset="0"/>
            </a:endParaRPr>
          </a:p>
          <a:p>
            <a:pPr>
              <a:defRPr/>
            </a:pPr>
            <a:endParaRPr lang="en-US" sz="1300">
              <a:solidFill>
                <a:srgbClr val="121D40"/>
              </a:solidFill>
            </a:endParaRPr>
          </a:p>
          <a:p>
            <a:pPr marL="342900" lvl="2" indent="-342900">
              <a:buChar char="•"/>
              <a:defRPr/>
            </a:pPr>
            <a:r>
              <a:rPr lang="en-US" sz="1300" kern="0">
                <a:solidFill>
                  <a:srgbClr val="121D40"/>
                </a:solidFill>
                <a:sym typeface="Arial"/>
              </a:rPr>
              <a:t>The first section </a:t>
            </a:r>
            <a:r>
              <a:rPr lang="en-US" sz="1300">
                <a:solidFill>
                  <a:srgbClr val="121D40"/>
                </a:solidFill>
              </a:rPr>
              <a:t>of every one of the solution CFD insert deck, </a:t>
            </a:r>
            <a:r>
              <a:rPr lang="en-US" sz="1300" b="1">
                <a:solidFill>
                  <a:srgbClr val="121D40"/>
                </a:solidFill>
              </a:rPr>
              <a:t> </a:t>
            </a:r>
            <a:r>
              <a:rPr lang="en-US" sz="1300" b="1" kern="0">
                <a:solidFill>
                  <a:srgbClr val="121D40"/>
                </a:solidFill>
                <a:sym typeface="Arial"/>
              </a:rPr>
              <a:t>– Industry Trends --</a:t>
            </a:r>
            <a:r>
              <a:rPr lang="en-US" sz="1300" kern="0">
                <a:solidFill>
                  <a:srgbClr val="121D40"/>
                </a:solidFill>
                <a:sym typeface="Arial"/>
              </a:rPr>
              <a:t> sets up industry and economic buyer challenges, and positions UiPath as understanding the customers’ industry landscape. </a:t>
            </a:r>
            <a:r>
              <a:rPr lang="en-US" sz="1300">
                <a:solidFill>
                  <a:srgbClr val="121D40"/>
                </a:solidFill>
              </a:rPr>
              <a:t>These slides should</a:t>
            </a:r>
            <a:r>
              <a:rPr lang="en-US" sz="1300" kern="0">
                <a:solidFill>
                  <a:srgbClr val="121D40"/>
                </a:solidFill>
                <a:sym typeface="Arial"/>
              </a:rPr>
              <a:t> </a:t>
            </a:r>
            <a:r>
              <a:rPr lang="en-US" sz="1300">
                <a:solidFill>
                  <a:srgbClr val="121D40"/>
                </a:solidFill>
              </a:rPr>
              <a:t>be selected by the Seller to</a:t>
            </a:r>
            <a:r>
              <a:rPr lang="en-US" sz="1300" kern="0">
                <a:solidFill>
                  <a:srgbClr val="121D40"/>
                </a:solidFill>
                <a:sym typeface="Arial"/>
              </a:rPr>
              <a:t> </a:t>
            </a:r>
            <a:r>
              <a:rPr lang="en-US" sz="1300">
                <a:solidFill>
                  <a:srgbClr val="121D40"/>
                </a:solidFill>
              </a:rPr>
              <a:t>go into</a:t>
            </a:r>
            <a:r>
              <a:rPr lang="en-US" sz="1300" kern="0">
                <a:solidFill>
                  <a:srgbClr val="121D40"/>
                </a:solidFill>
                <a:sym typeface="Arial"/>
              </a:rPr>
              <a:t> </a:t>
            </a:r>
            <a:r>
              <a:rPr lang="en-US" sz="1300">
                <a:solidFill>
                  <a:srgbClr val="121D40"/>
                </a:solidFill>
              </a:rPr>
              <a:t>this section of the presentation.</a:t>
            </a:r>
            <a:endParaRPr lang="en-US" sz="1300" b="1" u="sng">
              <a:solidFill>
                <a:srgbClr val="FF0000"/>
              </a:solidFill>
            </a:endParaRPr>
          </a:p>
          <a:p>
            <a:pPr marL="342900" lvl="2" indent="-342900">
              <a:buChar char="•"/>
              <a:defRPr/>
            </a:pPr>
            <a:r>
              <a:rPr lang="en-US" sz="1300">
                <a:solidFill>
                  <a:srgbClr val="121D40"/>
                </a:solidFill>
              </a:rPr>
              <a:t>The second section</a:t>
            </a:r>
            <a:r>
              <a:rPr lang="en-US" sz="1300" b="1">
                <a:solidFill>
                  <a:srgbClr val="121D40"/>
                </a:solidFill>
              </a:rPr>
              <a:t> – Use Cases –</a:t>
            </a:r>
            <a:r>
              <a:rPr lang="en-US" sz="1300">
                <a:solidFill>
                  <a:srgbClr val="121D40"/>
                </a:solidFill>
              </a:rPr>
              <a:t> provides common processes that companies in specific industries or in companies' specific departments would find beneficial to automate. This section also includes a link to the Process Heat Map for Insurance, which can be used for whiteboarding sessions to discuss which processes the customer is most interested in transforming through.  This should go right after Industry Trends in this opening section</a:t>
            </a:r>
            <a:endParaRPr lang="en-US" sz="1300"/>
          </a:p>
          <a:p>
            <a:pPr marL="342900" lvl="2" indent="-342900">
              <a:buFont typeface="Arial"/>
              <a:buChar char="•"/>
              <a:defRPr/>
            </a:pPr>
            <a:r>
              <a:rPr lang="en-US" sz="1300">
                <a:solidFill>
                  <a:srgbClr val="121D40"/>
                </a:solidFill>
              </a:rPr>
              <a:t>The second section</a:t>
            </a:r>
            <a:r>
              <a:rPr lang="en-US" sz="1300" b="1">
                <a:solidFill>
                  <a:srgbClr val="121D40"/>
                </a:solidFill>
              </a:rPr>
              <a:t> – Customer Stories –</a:t>
            </a:r>
            <a:r>
              <a:rPr lang="en-US" sz="1300">
                <a:solidFill>
                  <a:srgbClr val="121D40"/>
                </a:solidFill>
              </a:rPr>
              <a:t> selects the best case studies or public references for specific solution areas. This should normally be placed into the Customer Stories section of the CFD</a:t>
            </a:r>
            <a:endParaRPr lang="en-US" sz="1300"/>
          </a:p>
          <a:p>
            <a:pPr marL="342900" lvl="2" indent="-342900">
              <a:buChar char="•"/>
              <a:defRPr/>
            </a:pPr>
            <a:r>
              <a:rPr lang="en-US" sz="1300">
                <a:solidFill>
                  <a:srgbClr val="121D40"/>
                </a:solidFill>
              </a:rPr>
              <a:t>The fourth and final section</a:t>
            </a:r>
            <a:r>
              <a:rPr lang="en-US" sz="1300" b="1">
                <a:solidFill>
                  <a:srgbClr val="121D40"/>
                </a:solidFill>
              </a:rPr>
              <a:t> – Getting Started– </a:t>
            </a:r>
            <a:r>
              <a:rPr lang="en-US" sz="1300">
                <a:solidFill>
                  <a:srgbClr val="121D40"/>
                </a:solidFill>
              </a:rPr>
              <a:t>sets up a specific call to action for your Insurance customers. This should go into the standard Getting Started section of your presentation.</a:t>
            </a:r>
            <a:endParaRPr lang="en-US" sz="1300">
              <a:solidFill>
                <a:srgbClr val="121D40">
                  <a:lumMod val="50000"/>
                </a:srgbClr>
              </a:solidFill>
              <a:cs typeface="Arial" panose="020B0604020202020204" pitchFamily="34" charset="0"/>
            </a:endParaRPr>
          </a:p>
          <a:p>
            <a:pPr marL="285750" indent="-285750">
              <a:buFont typeface="Arial" panose="020B0604020202020204" pitchFamily="34" charset="0"/>
              <a:buChar char="•"/>
              <a:defRPr/>
            </a:pPr>
            <a:endParaRPr lang="en-US" sz="1300">
              <a:solidFill>
                <a:srgbClr val="121D40">
                  <a:lumMod val="50000"/>
                </a:srgbClr>
              </a:solidFill>
              <a:cs typeface="Arial" panose="020B0604020202020204" pitchFamily="34" charset="0"/>
            </a:endParaRPr>
          </a:p>
          <a:p>
            <a:pPr>
              <a:defRPr/>
            </a:pPr>
            <a:r>
              <a:rPr lang="en-US" sz="1300">
                <a:solidFill>
                  <a:srgbClr val="121D40"/>
                </a:solidFill>
              </a:rPr>
              <a:t>Refer to the relevant Solution Battlecard in </a:t>
            </a:r>
            <a:r>
              <a:rPr lang="en-US" sz="1300">
                <a:solidFill>
                  <a:srgbClr val="121D40"/>
                </a:solidFill>
                <a:hlinkClick r:id="rId5"/>
              </a:rPr>
              <a:t>Sales Toolbox</a:t>
            </a:r>
            <a:r>
              <a:rPr lang="en-US" sz="1300">
                <a:solidFill>
                  <a:srgbClr val="121D40"/>
                </a:solidFill>
              </a:rPr>
              <a:t> to prepare for your customer meeting, and to further guide you in customizing your customer conversation.</a:t>
            </a:r>
            <a:endParaRPr lang="en-US" sz="1300"/>
          </a:p>
        </p:txBody>
      </p:sp>
    </p:spTree>
    <p:extLst>
      <p:ext uri="{BB962C8B-B14F-4D97-AF65-F5344CB8AC3E}">
        <p14:creationId xmlns:p14="http://schemas.microsoft.com/office/powerpoint/2010/main" val="82001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EEE0EFB-7972-451F-AF6A-1980028CE31E}"/>
              </a:ext>
            </a:extLst>
          </p:cNvPr>
          <p:cNvSpPr>
            <a:spLocks noGrp="1"/>
          </p:cNvSpPr>
          <p:nvPr>
            <p:ph type="body" sz="quarter" idx="4294967295"/>
          </p:nvPr>
        </p:nvSpPr>
        <p:spPr>
          <a:xfrm>
            <a:off x="7198967" y="3049588"/>
            <a:ext cx="8451850" cy="593725"/>
          </a:xfrm>
        </p:spPr>
        <p:txBody>
          <a:bodyPr>
            <a:noAutofit/>
          </a:bodyPr>
          <a:lstStyle/>
          <a:p>
            <a:pPr marL="0" indent="0">
              <a:buNone/>
            </a:pPr>
            <a:r>
              <a:rPr lang="en-US" sz="3200" b="1" dirty="0">
                <a:solidFill>
                  <a:schemeClr val="bg1"/>
                </a:solidFill>
                <a:ea typeface="Calibri" charset="0"/>
              </a:rPr>
              <a:t>About UiPath</a:t>
            </a:r>
          </a:p>
        </p:txBody>
      </p:sp>
      <p:pic>
        <p:nvPicPr>
          <p:cNvPr id="12" name="Picture 11">
            <a:extLst>
              <a:ext uri="{FF2B5EF4-FFF2-40B4-BE49-F238E27FC236}">
                <a16:creationId xmlns:a16="http://schemas.microsoft.com/office/drawing/2014/main" id="{EE561F2F-5C03-4E88-BFC7-B8EF5E3217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cxnSp>
        <p:nvCxnSpPr>
          <p:cNvPr id="3" name="Straight Connector 2"/>
          <p:cNvCxnSpPr>
            <a:cxnSpLocks/>
          </p:cNvCxnSpPr>
          <p:nvPr/>
        </p:nvCxnSpPr>
        <p:spPr>
          <a:xfrm>
            <a:off x="7062333" y="3704345"/>
            <a:ext cx="5282067" cy="0"/>
          </a:xfrm>
          <a:prstGeom prst="line">
            <a:avLst/>
          </a:prstGeom>
          <a:ln w="76200" cmpd="sng">
            <a:solidFill>
              <a:srgbClr val="FF69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9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erson wearing a suit and tie&#10;&#10;Description automatically generated">
            <a:extLst>
              <a:ext uri="{FF2B5EF4-FFF2-40B4-BE49-F238E27FC236}">
                <a16:creationId xmlns:a16="http://schemas.microsoft.com/office/drawing/2014/main" id="{4FD16177-D1A8-724E-B62E-C881333D14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07"/>
          <a:stretch/>
        </p:blipFill>
        <p:spPr>
          <a:xfrm>
            <a:off x="1645299" y="0"/>
            <a:ext cx="3502173" cy="6886352"/>
          </a:xfrm>
          <a:prstGeom prst="rect">
            <a:avLst/>
          </a:prstGeom>
        </p:spPr>
      </p:pic>
      <p:sp>
        <p:nvSpPr>
          <p:cNvPr id="34" name="TextBox 33">
            <a:extLst>
              <a:ext uri="{FF2B5EF4-FFF2-40B4-BE49-F238E27FC236}">
                <a16:creationId xmlns:a16="http://schemas.microsoft.com/office/drawing/2014/main" id="{A07AADB5-3C51-AF4F-BD30-07C1B1BDF3AD}"/>
              </a:ext>
            </a:extLst>
          </p:cNvPr>
          <p:cNvSpPr txBox="1"/>
          <p:nvPr/>
        </p:nvSpPr>
        <p:spPr>
          <a:xfrm>
            <a:off x="5528266" y="314215"/>
            <a:ext cx="3086345" cy="1097490"/>
          </a:xfrm>
          <a:prstGeom prst="rect">
            <a:avLst/>
          </a:prstGeom>
          <a:noFill/>
        </p:spPr>
        <p:txBody>
          <a:bodyPr wrap="square" rtlCol="0">
            <a:spAutoFit/>
          </a:bodyPr>
          <a:lstStyle/>
          <a:p>
            <a:pPr>
              <a:buClrTx/>
              <a:defRPr/>
            </a:pPr>
            <a:r>
              <a:rPr lang="en-US" sz="3200" b="1" kern="1200" dirty="0">
                <a:solidFill>
                  <a:srgbClr val="0085CA"/>
                </a:solidFill>
                <a:latin typeface="Calibri" panose="020F0502020204030204" pitchFamily="34" charset="0"/>
                <a:cs typeface="Calibri" panose="020F0502020204030204" pitchFamily="34" charset="0"/>
              </a:rPr>
              <a:t>Thoughts from our Founder</a:t>
            </a:r>
          </a:p>
        </p:txBody>
      </p:sp>
      <p:sp>
        <p:nvSpPr>
          <p:cNvPr id="28" name="Google Shape;1410;p89">
            <a:extLst>
              <a:ext uri="{FF2B5EF4-FFF2-40B4-BE49-F238E27FC236}">
                <a16:creationId xmlns:a16="http://schemas.microsoft.com/office/drawing/2014/main" id="{9AFD8B37-27F5-4245-84E5-FCF6246285D5}"/>
              </a:ext>
            </a:extLst>
          </p:cNvPr>
          <p:cNvSpPr txBox="1"/>
          <p:nvPr/>
        </p:nvSpPr>
        <p:spPr>
          <a:xfrm>
            <a:off x="5857461" y="3074187"/>
            <a:ext cx="5751444" cy="2589673"/>
          </a:xfrm>
          <a:prstGeom prst="rect">
            <a:avLst/>
          </a:prstGeom>
          <a:noFill/>
          <a:ln>
            <a:noFill/>
          </a:ln>
        </p:spPr>
        <p:txBody>
          <a:bodyPr spcFirstLastPara="1" wrap="square" lIns="91425" tIns="45700" rIns="91425" bIns="45700" anchor="t" anchorCtr="0">
            <a:noAutofit/>
          </a:bodyPr>
          <a:lstStyle/>
          <a:p>
            <a:pPr lvl="0">
              <a:buClrTx/>
              <a:defRPr/>
            </a:pPr>
            <a:r>
              <a:rPr lang="en-GB" sz="2500" b="1" kern="1200" dirty="0">
                <a:solidFill>
                  <a:schemeClr val="bg1">
                    <a:lumMod val="50000"/>
                  </a:schemeClr>
                </a:solidFill>
                <a:latin typeface="Calibri" panose="020F0502020204030204" pitchFamily="34" charset="0"/>
                <a:cs typeface="Calibri" panose="020F0502020204030204" pitchFamily="34" charset="0"/>
              </a:rPr>
              <a:t>Once you apply automation to remove the mundane tasks from a person, this can bring them joy. That person becomes more valuable to the enterprise.</a:t>
            </a:r>
          </a:p>
          <a:p>
            <a:pPr lvl="0">
              <a:buClrTx/>
              <a:defRPr/>
            </a:pPr>
            <a:endParaRPr lang="en-GB" sz="2500" kern="1200" dirty="0">
              <a:solidFill>
                <a:schemeClr val="bg1">
                  <a:lumMod val="50000"/>
                </a:schemeClr>
              </a:solidFill>
              <a:latin typeface="Calibri" panose="020F0502020204030204" pitchFamily="34" charset="0"/>
              <a:cs typeface="Calibri" panose="020F0502020204030204" pitchFamily="34" charset="0"/>
            </a:endParaRPr>
          </a:p>
          <a:p>
            <a:pPr>
              <a:buClrTx/>
              <a:defRPr/>
            </a:pPr>
            <a:r>
              <a:rPr lang="en-US" sz="2000" dirty="0">
                <a:solidFill>
                  <a:srgbClr val="969696"/>
                </a:solidFill>
                <a:latin typeface="Calibri" panose="020F0502020204030204" pitchFamily="34" charset="0"/>
                <a:cs typeface="Calibri" panose="020F0502020204030204" pitchFamily="34" charset="0"/>
              </a:rPr>
              <a:t>Daniel Dines, </a:t>
            </a:r>
            <a:r>
              <a:rPr lang="en-GB" sz="2000" dirty="0" err="1">
                <a:solidFill>
                  <a:srgbClr val="969696"/>
                </a:solidFill>
                <a:latin typeface="Calibri" panose="020F0502020204030204" pitchFamily="34" charset="0"/>
                <a:cs typeface="Calibri" panose="020F0502020204030204" pitchFamily="34" charset="0"/>
              </a:rPr>
              <a:t>UiPath</a:t>
            </a:r>
            <a:r>
              <a:rPr lang="en-GB" sz="2000" dirty="0">
                <a:solidFill>
                  <a:srgbClr val="969696"/>
                </a:solidFill>
                <a:latin typeface="Calibri" panose="020F0502020204030204" pitchFamily="34" charset="0"/>
                <a:cs typeface="Calibri" panose="020F0502020204030204" pitchFamily="34" charset="0"/>
              </a:rPr>
              <a:t> Co-Founder and CEO</a:t>
            </a:r>
            <a:endParaRPr lang="en-US" sz="2000" dirty="0">
              <a:solidFill>
                <a:srgbClr val="969696"/>
              </a:solidFill>
              <a:latin typeface="Calibri" panose="020F0502020204030204" pitchFamily="34" charset="0"/>
              <a:cs typeface="Calibri" panose="020F0502020204030204" pitchFamily="34" charset="0"/>
            </a:endParaRPr>
          </a:p>
          <a:p>
            <a:pPr lvl="0">
              <a:buClrTx/>
              <a:defRPr/>
            </a:pPr>
            <a:r>
              <a:rPr lang="en-GB" sz="2500" kern="1200" dirty="0">
                <a:solidFill>
                  <a:schemeClr val="bg1">
                    <a:lumMod val="50000"/>
                  </a:schemeClr>
                </a:solidFill>
                <a:latin typeface="Calibri" panose="020F0502020204030204" pitchFamily="34" charset="0"/>
                <a:cs typeface="Calibri" panose="020F0502020204030204" pitchFamily="34" charset="0"/>
              </a:rPr>
              <a:t> </a:t>
            </a:r>
          </a:p>
        </p:txBody>
      </p:sp>
      <p:sp>
        <p:nvSpPr>
          <p:cNvPr id="30" name="Google Shape;1411;p89">
            <a:extLst>
              <a:ext uri="{FF2B5EF4-FFF2-40B4-BE49-F238E27FC236}">
                <a16:creationId xmlns:a16="http://schemas.microsoft.com/office/drawing/2014/main" id="{25571C46-D8BF-F245-BA8E-1FD9FF3BD2E8}"/>
              </a:ext>
            </a:extLst>
          </p:cNvPr>
          <p:cNvSpPr txBox="1"/>
          <p:nvPr/>
        </p:nvSpPr>
        <p:spPr>
          <a:xfrm>
            <a:off x="5417880" y="2105371"/>
            <a:ext cx="1797707" cy="1363471"/>
          </a:xfrm>
          <a:prstGeom prst="rect">
            <a:avLst/>
          </a:prstGeom>
          <a:noFill/>
          <a:ln>
            <a:noFill/>
          </a:ln>
        </p:spPr>
        <p:txBody>
          <a:bodyPr spcFirstLastPara="1" wrap="square" lIns="91425" tIns="45700" rIns="91425" bIns="45700" anchor="t" anchorCtr="0">
            <a:noAutofit/>
          </a:bodyPr>
          <a:lstStyle/>
          <a:p>
            <a:pPr marL="0" marR="0" lvl="0" indent="0" algn="l" rtl="0">
              <a:lnSpc>
                <a:spcPct val="75000"/>
              </a:lnSpc>
              <a:spcBef>
                <a:spcPts val="0"/>
              </a:spcBef>
              <a:spcAft>
                <a:spcPts val="0"/>
              </a:spcAft>
              <a:buClr>
                <a:schemeClr val="accent1"/>
              </a:buClr>
              <a:buFont typeface="Arial"/>
              <a:buNone/>
            </a:pPr>
            <a:r>
              <a:rPr lang="en-US" sz="23900" b="1" i="0" dirty="0">
                <a:solidFill>
                  <a:srgbClr val="FF6900"/>
                </a:solidFill>
                <a:latin typeface="Arial"/>
                <a:ea typeface="Arial"/>
                <a:cs typeface="Arial"/>
                <a:sym typeface="Arial"/>
              </a:rPr>
              <a:t>“</a:t>
            </a:r>
            <a:endParaRPr sz="23900" b="1" i="0" dirty="0">
              <a:solidFill>
                <a:srgbClr val="FF6900"/>
              </a:solidFill>
              <a:latin typeface="Arial"/>
              <a:ea typeface="Arial"/>
              <a:cs typeface="Arial"/>
              <a:sym typeface="Arial"/>
            </a:endParaRPr>
          </a:p>
        </p:txBody>
      </p:sp>
    </p:spTree>
    <p:extLst>
      <p:ext uri="{BB962C8B-B14F-4D97-AF65-F5344CB8AC3E}">
        <p14:creationId xmlns:p14="http://schemas.microsoft.com/office/powerpoint/2010/main" val="205094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p:tgtEl>
                                          <p:spTgt spid="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C47B6-A023-429A-9D50-9E85D9B329CE}"/>
              </a:ext>
            </a:extLst>
          </p:cNvPr>
          <p:cNvPicPr>
            <a:picLocks noChangeAspect="1"/>
          </p:cNvPicPr>
          <p:nvPr/>
        </p:nvPicPr>
        <p:blipFill>
          <a:blip r:embed="rId2"/>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DB5B9DC5-1F2D-4200-91B3-48F37B416B60}"/>
              </a:ext>
            </a:extLst>
          </p:cNvPr>
          <p:cNvSpPr/>
          <p:nvPr/>
        </p:nvSpPr>
        <p:spPr>
          <a:xfrm>
            <a:off x="406399" y="2505075"/>
            <a:ext cx="498475" cy="53975"/>
          </a:xfrm>
          <a:prstGeom prst="rect">
            <a:avLst/>
          </a:prstGeom>
          <a:solidFill>
            <a:srgbClr val="008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F304BA-AD7F-6D41-AF81-7DECD569CF9A}"/>
              </a:ext>
            </a:extLst>
          </p:cNvPr>
          <p:cNvPicPr>
            <a:picLocks noChangeAspect="1"/>
          </p:cNvPicPr>
          <p:nvPr/>
        </p:nvPicPr>
        <p:blipFill>
          <a:blip r:embed="rId3"/>
          <a:stretch>
            <a:fillRect/>
          </a:stretch>
        </p:blipFill>
        <p:spPr>
          <a:xfrm>
            <a:off x="441778" y="2075543"/>
            <a:ext cx="1317519" cy="216807"/>
          </a:xfrm>
          <a:prstGeom prst="rect">
            <a:avLst/>
          </a:prstGeom>
        </p:spPr>
      </p:pic>
      <p:pic>
        <p:nvPicPr>
          <p:cNvPr id="7" name="Picture 6">
            <a:extLst>
              <a:ext uri="{FF2B5EF4-FFF2-40B4-BE49-F238E27FC236}">
                <a16:creationId xmlns:a16="http://schemas.microsoft.com/office/drawing/2014/main" id="{5B77C0CB-AB38-45EE-ABF5-C4F09EC32B01}"/>
              </a:ext>
            </a:extLst>
          </p:cNvPr>
          <p:cNvPicPr>
            <a:picLocks noChangeAspect="1"/>
          </p:cNvPicPr>
          <p:nvPr/>
        </p:nvPicPr>
        <p:blipFill>
          <a:blip r:embed="rId4"/>
          <a:stretch>
            <a:fillRect/>
          </a:stretch>
        </p:blipFill>
        <p:spPr>
          <a:xfrm>
            <a:off x="325119" y="2670662"/>
            <a:ext cx="4155441" cy="1968500"/>
          </a:xfrm>
          <a:prstGeom prst="rect">
            <a:avLst/>
          </a:prstGeom>
        </p:spPr>
      </p:pic>
      <p:sp>
        <p:nvSpPr>
          <p:cNvPr id="2" name="TextBox 1">
            <a:extLst>
              <a:ext uri="{FF2B5EF4-FFF2-40B4-BE49-F238E27FC236}">
                <a16:creationId xmlns:a16="http://schemas.microsoft.com/office/drawing/2014/main" id="{D56F9873-D462-4476-987E-74AE225EADE7}"/>
              </a:ext>
            </a:extLst>
          </p:cNvPr>
          <p:cNvSpPr txBox="1"/>
          <p:nvPr/>
        </p:nvSpPr>
        <p:spPr>
          <a:xfrm>
            <a:off x="5048250" y="5867400"/>
            <a:ext cx="3162300" cy="338554"/>
          </a:xfrm>
          <a:prstGeom prst="rect">
            <a:avLst/>
          </a:prstGeom>
          <a:solidFill>
            <a:schemeClr val="accent4"/>
          </a:solidFill>
        </p:spPr>
        <p:txBody>
          <a:bodyPr wrap="square" rtlCol="0">
            <a:spAutoFit/>
          </a:bodyPr>
          <a:lstStyle/>
          <a:p>
            <a:r>
              <a:rPr lang="en-US" sz="1600" b="1">
                <a:solidFill>
                  <a:schemeClr val="bg1"/>
                </a:solidFill>
              </a:rPr>
              <a:t>ROBOTS LEARN NEW SKILLS</a:t>
            </a:r>
          </a:p>
        </p:txBody>
      </p:sp>
      <p:sp>
        <p:nvSpPr>
          <p:cNvPr id="9" name="TextBox 8">
            <a:extLst>
              <a:ext uri="{FF2B5EF4-FFF2-40B4-BE49-F238E27FC236}">
                <a16:creationId xmlns:a16="http://schemas.microsoft.com/office/drawing/2014/main" id="{942E7B96-DF15-4305-90D4-3A42BE67BF97}"/>
              </a:ext>
            </a:extLst>
          </p:cNvPr>
          <p:cNvSpPr txBox="1"/>
          <p:nvPr/>
        </p:nvSpPr>
        <p:spPr>
          <a:xfrm>
            <a:off x="5048250" y="5215354"/>
            <a:ext cx="3162300" cy="338554"/>
          </a:xfrm>
          <a:prstGeom prst="rect">
            <a:avLst/>
          </a:prstGeom>
          <a:solidFill>
            <a:schemeClr val="accent4"/>
          </a:solidFill>
        </p:spPr>
        <p:txBody>
          <a:bodyPr wrap="square" rtlCol="0">
            <a:spAutoFit/>
          </a:bodyPr>
          <a:lstStyle/>
          <a:p>
            <a:r>
              <a:rPr lang="en-US" sz="1600" b="1">
                <a:solidFill>
                  <a:schemeClr val="bg1"/>
                </a:solidFill>
              </a:rPr>
              <a:t>OPEN &amp; COLLABORATIVE</a:t>
            </a:r>
          </a:p>
        </p:txBody>
      </p:sp>
      <p:sp>
        <p:nvSpPr>
          <p:cNvPr id="11" name="TextBox 10">
            <a:extLst>
              <a:ext uri="{FF2B5EF4-FFF2-40B4-BE49-F238E27FC236}">
                <a16:creationId xmlns:a16="http://schemas.microsoft.com/office/drawing/2014/main" id="{873EC017-2EC5-4520-991B-5FF4620C1954}"/>
              </a:ext>
            </a:extLst>
          </p:cNvPr>
          <p:cNvSpPr txBox="1"/>
          <p:nvPr/>
        </p:nvSpPr>
        <p:spPr>
          <a:xfrm>
            <a:off x="5727337" y="4000862"/>
            <a:ext cx="1510350" cy="307777"/>
          </a:xfrm>
          <a:prstGeom prst="rect">
            <a:avLst/>
          </a:prstGeom>
          <a:noFill/>
        </p:spPr>
        <p:txBody>
          <a:bodyPr wrap="none" rtlCol="0">
            <a:spAutoFit/>
          </a:bodyPr>
          <a:lstStyle/>
          <a:p>
            <a:r>
              <a:rPr lang="en-US">
                <a:solidFill>
                  <a:schemeClr val="bg1"/>
                </a:solidFill>
              </a:rPr>
              <a:t>How we will do it</a:t>
            </a:r>
          </a:p>
        </p:txBody>
      </p:sp>
      <p:pic>
        <p:nvPicPr>
          <p:cNvPr id="6" name="Picture 5">
            <a:extLst>
              <a:ext uri="{FF2B5EF4-FFF2-40B4-BE49-F238E27FC236}">
                <a16:creationId xmlns:a16="http://schemas.microsoft.com/office/drawing/2014/main" id="{51545FD2-9B9E-4732-8661-3CA79007E6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670"/>
          <a:stretch/>
        </p:blipFill>
        <p:spPr>
          <a:xfrm>
            <a:off x="4559481" y="-1"/>
            <a:ext cx="7628941" cy="6903921"/>
          </a:xfrm>
          <a:prstGeom prst="rect">
            <a:avLst/>
          </a:prstGeom>
        </p:spPr>
      </p:pic>
      <p:sp>
        <p:nvSpPr>
          <p:cNvPr id="12" name="TextBox 11">
            <a:extLst>
              <a:ext uri="{FF2B5EF4-FFF2-40B4-BE49-F238E27FC236}">
                <a16:creationId xmlns:a16="http://schemas.microsoft.com/office/drawing/2014/main" id="{246630A5-CAED-4FEA-906C-D85A4B439256}"/>
              </a:ext>
            </a:extLst>
          </p:cNvPr>
          <p:cNvSpPr txBox="1"/>
          <p:nvPr/>
        </p:nvSpPr>
        <p:spPr>
          <a:xfrm>
            <a:off x="209446" y="652046"/>
            <a:ext cx="3848204" cy="2708434"/>
          </a:xfrm>
          <a:prstGeom prst="rect">
            <a:avLst/>
          </a:prstGeom>
          <a:noFill/>
        </p:spPr>
        <p:txBody>
          <a:bodyPr wrap="square" rtlCol="0" anchor="t">
            <a:spAutoFit/>
          </a:bodyPr>
          <a:lstStyle/>
          <a:p>
            <a:r>
              <a:rPr lang="en-US" sz="1400" b="1" dirty="0">
                <a:solidFill>
                  <a:schemeClr val="bg1"/>
                </a:solidFill>
                <a:latin typeface="Calibri" panose="020F0502020204030204" pitchFamily="34" charset="0"/>
                <a:cs typeface="Calibri" panose="020F0502020204030204" pitchFamily="34" charset="0"/>
              </a:rPr>
              <a:t>OUR MISSION</a:t>
            </a:r>
          </a:p>
          <a:p>
            <a:endParaRPr lang="en-US" sz="1400" b="1" dirty="0">
              <a:solidFill>
                <a:schemeClr val="bg1"/>
              </a:solidFill>
              <a:latin typeface="Calibri" panose="020F0502020204030204" pitchFamily="34" charset="0"/>
              <a:cs typeface="Calibri" panose="020F0502020204030204" pitchFamily="34" charset="0"/>
            </a:endParaRPr>
          </a:p>
          <a:p>
            <a:endParaRPr lang="en-US" sz="1400" b="1" dirty="0">
              <a:solidFill>
                <a:schemeClr val="bg1"/>
              </a:solidFill>
              <a:latin typeface="Calibri" panose="020F0502020204030204" pitchFamily="34" charset="0"/>
              <a:cs typeface="Calibri" panose="020F0502020204030204" pitchFamily="34" charset="0"/>
            </a:endParaRPr>
          </a:p>
          <a:p>
            <a:r>
              <a:rPr lang="en-US" sz="3200" b="1" dirty="0">
                <a:solidFill>
                  <a:schemeClr val="bg1"/>
                </a:solidFill>
                <a:latin typeface="Calibri" panose="020F0502020204030204" pitchFamily="34" charset="0"/>
                <a:cs typeface="Calibri" panose="020F0502020204030204" pitchFamily="34" charset="0"/>
              </a:rPr>
              <a:t>To Deliver​ the Leading RPA Platform for an Automation First Mindset​</a:t>
            </a:r>
          </a:p>
        </p:txBody>
      </p:sp>
      <p:sp>
        <p:nvSpPr>
          <p:cNvPr id="13" name="TextBox 12">
            <a:extLst>
              <a:ext uri="{FF2B5EF4-FFF2-40B4-BE49-F238E27FC236}">
                <a16:creationId xmlns:a16="http://schemas.microsoft.com/office/drawing/2014/main" id="{E324D087-0CE9-48C7-9125-E0B136104ABE}"/>
              </a:ext>
            </a:extLst>
          </p:cNvPr>
          <p:cNvSpPr txBox="1"/>
          <p:nvPr/>
        </p:nvSpPr>
        <p:spPr>
          <a:xfrm>
            <a:off x="218497" y="4257565"/>
            <a:ext cx="4026568" cy="1723549"/>
          </a:xfrm>
          <a:prstGeom prst="rect">
            <a:avLst/>
          </a:prstGeom>
          <a:noFill/>
        </p:spPr>
        <p:txBody>
          <a:bodyPr wrap="square" rtlCol="0" anchor="t">
            <a:spAutoFit/>
          </a:bodyPr>
          <a:lstStyle/>
          <a:p>
            <a:r>
              <a:rPr lang="en-US" sz="1400" b="1" dirty="0">
                <a:solidFill>
                  <a:schemeClr val="bg1"/>
                </a:solidFill>
                <a:latin typeface="Calibri" panose="020F0502020204030204" pitchFamily="34" charset="0"/>
                <a:cs typeface="Calibri" panose="020F0502020204030204" pitchFamily="34" charset="0"/>
              </a:rPr>
              <a:t>OUR VISION</a:t>
            </a:r>
          </a:p>
          <a:p>
            <a:endParaRPr lang="en-US" sz="1400" b="1" dirty="0">
              <a:solidFill>
                <a:schemeClr val="bg1"/>
              </a:solidFill>
              <a:latin typeface="Calibri" panose="020F0502020204030204" pitchFamily="34" charset="0"/>
              <a:cs typeface="Calibri" panose="020F0502020204030204" pitchFamily="34" charset="0"/>
            </a:endParaRPr>
          </a:p>
          <a:p>
            <a:endParaRPr lang="en-US" sz="1400" b="1" dirty="0">
              <a:solidFill>
                <a:schemeClr val="bg1"/>
              </a:solidFill>
              <a:latin typeface="Calibri" panose="020F0502020204030204" pitchFamily="34" charset="0"/>
              <a:cs typeface="Calibri" panose="020F0502020204030204" pitchFamily="34" charset="0"/>
            </a:endParaRPr>
          </a:p>
          <a:p>
            <a:r>
              <a:rPr lang="en-US" sz="3200" b="1" dirty="0">
                <a:solidFill>
                  <a:schemeClr val="bg1"/>
                </a:solidFill>
                <a:latin typeface="Calibri" panose="020F0502020204030204" pitchFamily="34" charset="0"/>
                <a:cs typeface="Calibri" panose="020F0502020204030204" pitchFamily="34" charset="0"/>
              </a:rPr>
              <a:t>A Robot for </a:t>
            </a:r>
            <a:br>
              <a:rPr lang="en-US" sz="3200" b="1" dirty="0">
                <a:solidFill>
                  <a:schemeClr val="bg1"/>
                </a:solidFill>
                <a:latin typeface="Calibri" panose="020F0502020204030204" pitchFamily="34" charset="0"/>
                <a:cs typeface="Calibri" panose="020F0502020204030204" pitchFamily="34" charset="0"/>
              </a:rPr>
            </a:br>
            <a:r>
              <a:rPr lang="en-US" sz="3200" b="1" dirty="0">
                <a:solidFill>
                  <a:schemeClr val="bg1"/>
                </a:solidFill>
                <a:latin typeface="Calibri" panose="020F0502020204030204" pitchFamily="34" charset="0"/>
                <a:cs typeface="Calibri" panose="020F0502020204030204" pitchFamily="34" charset="0"/>
              </a:rPr>
              <a:t>Every Person</a:t>
            </a:r>
          </a:p>
        </p:txBody>
      </p:sp>
    </p:spTree>
    <p:extLst>
      <p:ext uri="{BB962C8B-B14F-4D97-AF65-F5344CB8AC3E}">
        <p14:creationId xmlns:p14="http://schemas.microsoft.com/office/powerpoint/2010/main" val="112489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8792" y="724456"/>
            <a:ext cx="5361655" cy="5634860"/>
          </a:xfrm>
          <a:prstGeom prst="rect">
            <a:avLst/>
          </a:prstGeom>
        </p:spPr>
      </p:pic>
      <p:sp>
        <p:nvSpPr>
          <p:cNvPr id="4" name="Rectangle 3">
            <a:extLst>
              <a:ext uri="{FF2B5EF4-FFF2-40B4-BE49-F238E27FC236}">
                <a16:creationId xmlns:a16="http://schemas.microsoft.com/office/drawing/2014/main" id="{F17068DC-15F5-9843-94BD-EEB6C66D7327}"/>
              </a:ext>
            </a:extLst>
          </p:cNvPr>
          <p:cNvSpPr/>
          <p:nvPr/>
        </p:nvSpPr>
        <p:spPr>
          <a:xfrm>
            <a:off x="8385769" y="1910056"/>
            <a:ext cx="3239283" cy="3693319"/>
          </a:xfrm>
          <a:prstGeom prst="rect">
            <a:avLst/>
          </a:prstGeom>
        </p:spPr>
        <p:txBody>
          <a:bodyPr wrap="square">
            <a:spAutoFit/>
          </a:bodyPr>
          <a:lstStyle/>
          <a:p>
            <a:pPr fontAlgn="base"/>
            <a:r>
              <a:rPr lang="en-US" dirty="0">
                <a:solidFill>
                  <a:schemeClr val="bg1"/>
                </a:solidFill>
                <a:cs typeface="Calibri"/>
              </a:rPr>
              <a:t>“</a:t>
            </a:r>
            <a:r>
              <a:rPr lang="en-US" dirty="0" err="1">
                <a:solidFill>
                  <a:schemeClr val="bg1"/>
                </a:solidFill>
                <a:cs typeface="Calibri"/>
              </a:rPr>
              <a:t>UiPath</a:t>
            </a:r>
            <a:r>
              <a:rPr lang="en-US" dirty="0">
                <a:solidFill>
                  <a:schemeClr val="bg1"/>
                </a:solidFill>
                <a:cs typeface="Calibri"/>
              </a:rPr>
              <a:t> is a Leader with shared services and ease of bot design. </a:t>
            </a:r>
            <a:r>
              <a:rPr lang="en-US" dirty="0" err="1">
                <a:solidFill>
                  <a:schemeClr val="bg1"/>
                </a:solidFill>
                <a:cs typeface="Calibri"/>
              </a:rPr>
              <a:t>UiPath</a:t>
            </a:r>
            <a:r>
              <a:rPr lang="en-US" dirty="0">
                <a:solidFill>
                  <a:schemeClr val="bg1"/>
                </a:solidFill>
                <a:cs typeface="Calibri"/>
              </a:rPr>
              <a:t> is one of the fastest growing RPA vendors.</a:t>
            </a:r>
          </a:p>
          <a:p>
            <a:pPr fontAlgn="base"/>
            <a:endParaRPr lang="en-US" dirty="0">
              <a:solidFill>
                <a:schemeClr val="bg1"/>
              </a:solidFill>
              <a:cs typeface="Calibri"/>
            </a:endParaRPr>
          </a:p>
          <a:p>
            <a:pPr fontAlgn="base"/>
            <a:r>
              <a:rPr lang="en-US" dirty="0">
                <a:solidFill>
                  <a:schemeClr val="bg1"/>
                </a:solidFill>
                <a:cs typeface="Calibri"/>
              </a:rPr>
              <a:t>The platform easily handles attended robots developed by employees as well as unattended robots that can handle large-scale processing. </a:t>
            </a:r>
          </a:p>
          <a:p>
            <a:pPr fontAlgn="base"/>
            <a:endParaRPr lang="en-US" dirty="0">
              <a:solidFill>
                <a:schemeClr val="bg1"/>
              </a:solidFill>
              <a:cs typeface="Calibri"/>
            </a:endParaRPr>
          </a:p>
          <a:p>
            <a:pPr fontAlgn="base"/>
            <a:r>
              <a:rPr lang="en-US" dirty="0">
                <a:solidFill>
                  <a:schemeClr val="bg1"/>
                </a:solidFill>
                <a:cs typeface="Calibri"/>
              </a:rPr>
              <a:t>Customers noted its deployment flexibility.”</a:t>
            </a:r>
          </a:p>
        </p:txBody>
      </p:sp>
      <p:sp>
        <p:nvSpPr>
          <p:cNvPr id="25" name="TextBox 24">
            <a:extLst>
              <a:ext uri="{FF2B5EF4-FFF2-40B4-BE49-F238E27FC236}">
                <a16:creationId xmlns:a16="http://schemas.microsoft.com/office/drawing/2014/main" id="{B1E7D941-35A9-824A-BFE6-E70799A2651C}"/>
              </a:ext>
            </a:extLst>
          </p:cNvPr>
          <p:cNvSpPr txBox="1"/>
          <p:nvPr/>
        </p:nvSpPr>
        <p:spPr>
          <a:xfrm>
            <a:off x="8385769" y="6002735"/>
            <a:ext cx="3327275" cy="492443"/>
          </a:xfrm>
          <a:prstGeom prst="rect">
            <a:avLst/>
          </a:prstGeom>
          <a:noFill/>
        </p:spPr>
        <p:txBody>
          <a:bodyPr wrap="square" rtlCol="0">
            <a:spAutoFit/>
          </a:bodyPr>
          <a:lstStyle/>
          <a:p>
            <a:r>
              <a:rPr lang="en-US" sz="1300" dirty="0">
                <a:solidFill>
                  <a:srgbClr val="FFFFFF"/>
                </a:solidFill>
                <a:cs typeface="Calibri"/>
              </a:rPr>
              <a:t>Source: Forrester Research, Forrester Wave for Robotic Process Automation, June 2018</a:t>
            </a:r>
          </a:p>
        </p:txBody>
      </p:sp>
      <p:sp>
        <p:nvSpPr>
          <p:cNvPr id="7" name="TextBox 6"/>
          <p:cNvSpPr txBox="1"/>
          <p:nvPr/>
        </p:nvSpPr>
        <p:spPr>
          <a:xfrm>
            <a:off x="12839700" y="3733800"/>
            <a:ext cx="184666" cy="369332"/>
          </a:xfrm>
          <a:prstGeom prst="rect">
            <a:avLst/>
          </a:prstGeom>
          <a:noFill/>
        </p:spPr>
        <p:txBody>
          <a:bodyPr wrap="none" rtlCol="0">
            <a:spAutoFit/>
          </a:bodyPr>
          <a:lstStyle/>
          <a:p>
            <a:endParaRPr lang="en-US"/>
          </a:p>
        </p:txBody>
      </p:sp>
      <p:cxnSp>
        <p:nvCxnSpPr>
          <p:cNvPr id="12" name="Straight Connector 11"/>
          <p:cNvCxnSpPr>
            <a:cxnSpLocks/>
          </p:cNvCxnSpPr>
          <p:nvPr/>
        </p:nvCxnSpPr>
        <p:spPr>
          <a:xfrm flipV="1">
            <a:off x="8285390" y="1995741"/>
            <a:ext cx="0" cy="3607634"/>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E7D941-35A9-824A-BFE6-E70799A2651C}"/>
              </a:ext>
            </a:extLst>
          </p:cNvPr>
          <p:cNvSpPr txBox="1"/>
          <p:nvPr/>
        </p:nvSpPr>
        <p:spPr>
          <a:xfrm>
            <a:off x="8149994" y="919218"/>
            <a:ext cx="3327275" cy="986937"/>
          </a:xfrm>
          <a:prstGeom prst="rect">
            <a:avLst/>
          </a:prstGeom>
          <a:noFill/>
        </p:spPr>
        <p:txBody>
          <a:bodyPr wrap="square" rtlCol="0">
            <a:spAutoFit/>
          </a:bodyPr>
          <a:lstStyle/>
          <a:p>
            <a:pPr>
              <a:lnSpc>
                <a:spcPct val="90000"/>
              </a:lnSpc>
            </a:pPr>
            <a:r>
              <a:rPr lang="en-US" sz="3200" b="1">
                <a:solidFill>
                  <a:srgbClr val="FFFFFF"/>
                </a:solidFill>
                <a:cs typeface="Calibri"/>
              </a:rPr>
              <a:t>The Forrester Wave Leader</a:t>
            </a:r>
          </a:p>
        </p:txBody>
      </p:sp>
    </p:spTree>
    <p:extLst>
      <p:ext uri="{BB962C8B-B14F-4D97-AF65-F5344CB8AC3E}">
        <p14:creationId xmlns:p14="http://schemas.microsoft.com/office/powerpoint/2010/main" val="1622625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E2C84-0AC0-4F45-AC8C-E3024CCA6ECE}"/>
              </a:ext>
            </a:extLst>
          </p:cNvPr>
          <p:cNvSpPr>
            <a:spLocks noGrp="1"/>
          </p:cNvSpPr>
          <p:nvPr>
            <p:ph type="title"/>
          </p:nvPr>
        </p:nvSpPr>
        <p:spPr/>
        <p:txBody>
          <a:bodyPr/>
          <a:lstStyle/>
          <a:p>
            <a:r>
              <a:rPr lang="en-US" dirty="0"/>
              <a:t>About </a:t>
            </a:r>
            <a:r>
              <a:rPr lang="en-US" dirty="0" err="1"/>
              <a:t>UiPath</a:t>
            </a:r>
            <a:endParaRPr lang="en-US" dirty="0"/>
          </a:p>
        </p:txBody>
      </p:sp>
      <p:sp>
        <p:nvSpPr>
          <p:cNvPr id="7" name="Rectangle 6">
            <a:extLst>
              <a:ext uri="{FF2B5EF4-FFF2-40B4-BE49-F238E27FC236}">
                <a16:creationId xmlns:a16="http://schemas.microsoft.com/office/drawing/2014/main" id="{AB27AE2F-E10B-E845-8168-5107139D7BB3}"/>
              </a:ext>
            </a:extLst>
          </p:cNvPr>
          <p:cNvSpPr/>
          <p:nvPr/>
        </p:nvSpPr>
        <p:spPr>
          <a:xfrm>
            <a:off x="8525707" y="1338612"/>
            <a:ext cx="1484132" cy="323165"/>
          </a:xfrm>
          <a:prstGeom prst="rect">
            <a:avLst/>
          </a:prstGeom>
        </p:spPr>
        <p:txBody>
          <a:bodyPr wrap="none">
            <a:spAutoFit/>
          </a:bodyPr>
          <a:lstStyle/>
          <a:p>
            <a:pPr>
              <a:spcBef>
                <a:spcPts val="400"/>
              </a:spcBef>
            </a:pPr>
            <a:r>
              <a:rPr lang="en-US" sz="1500" b="1" dirty="0">
                <a:solidFill>
                  <a:srgbClr val="0085CA"/>
                </a:solidFill>
                <a:ea typeface="Verdana" panose="020B0604030504040204" pitchFamily="34" charset="0"/>
                <a:cs typeface="Calibri"/>
              </a:rPr>
              <a:t>Category Leader</a:t>
            </a:r>
          </a:p>
        </p:txBody>
      </p:sp>
      <p:pic>
        <p:nvPicPr>
          <p:cNvPr id="8" name="Picture 7">
            <a:extLst>
              <a:ext uri="{FF2B5EF4-FFF2-40B4-BE49-F238E27FC236}">
                <a16:creationId xmlns:a16="http://schemas.microsoft.com/office/drawing/2014/main" id="{CF3EFC8D-C9DF-9E47-9DDC-75073E01CE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2244" y="1986333"/>
            <a:ext cx="1585275" cy="252556"/>
          </a:xfrm>
          <a:prstGeom prst="rect">
            <a:avLst/>
          </a:prstGeom>
        </p:spPr>
      </p:pic>
      <p:pic>
        <p:nvPicPr>
          <p:cNvPr id="10" name="Picture 9">
            <a:extLst>
              <a:ext uri="{FF2B5EF4-FFF2-40B4-BE49-F238E27FC236}">
                <a16:creationId xmlns:a16="http://schemas.microsoft.com/office/drawing/2014/main" id="{61033BDC-F3DA-C441-A45B-939B8C4AEC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24763" y="1830450"/>
            <a:ext cx="1700456" cy="572692"/>
          </a:xfrm>
          <a:prstGeom prst="rect">
            <a:avLst/>
          </a:prstGeom>
        </p:spPr>
      </p:pic>
      <p:pic>
        <p:nvPicPr>
          <p:cNvPr id="5" name="Picture 4">
            <a:extLst>
              <a:ext uri="{FF2B5EF4-FFF2-40B4-BE49-F238E27FC236}">
                <a16:creationId xmlns:a16="http://schemas.microsoft.com/office/drawing/2014/main" id="{FB03D9D1-A360-5342-AA0F-5703C33334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6317" y="2334909"/>
            <a:ext cx="1861909" cy="883993"/>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04193" y="4000500"/>
            <a:ext cx="1348313" cy="506748"/>
          </a:xfrm>
          <a:prstGeom prst="rect">
            <a:avLst/>
          </a:prstGeom>
        </p:spPr>
      </p:pic>
      <p:pic>
        <p:nvPicPr>
          <p:cNvPr id="2" name="Picture 1">
            <a:extLst>
              <a:ext uri="{FF2B5EF4-FFF2-40B4-BE49-F238E27FC236}">
                <a16:creationId xmlns:a16="http://schemas.microsoft.com/office/drawing/2014/main" id="{5F4384CF-B2D7-B94C-BB52-884E3448B110}"/>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56085" y="4571319"/>
            <a:ext cx="1679175" cy="839587"/>
          </a:xfrm>
          <a:prstGeom prst="rect">
            <a:avLst/>
          </a:prstGeom>
        </p:spPr>
      </p:pic>
      <p:pic>
        <p:nvPicPr>
          <p:cNvPr id="4" name="Picture 3">
            <a:extLst>
              <a:ext uri="{FF2B5EF4-FFF2-40B4-BE49-F238E27FC236}">
                <a16:creationId xmlns:a16="http://schemas.microsoft.com/office/drawing/2014/main" id="{47C6FA65-0E50-924B-BF86-DCDB69DAF8F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30746" y="4107019"/>
            <a:ext cx="1444874" cy="400230"/>
          </a:xfrm>
          <a:prstGeom prst="rect">
            <a:avLst/>
          </a:prstGeom>
        </p:spPr>
      </p:pic>
      <p:pic>
        <p:nvPicPr>
          <p:cNvPr id="15" name="Picture 14">
            <a:extLst>
              <a:ext uri="{FF2B5EF4-FFF2-40B4-BE49-F238E27FC236}">
                <a16:creationId xmlns:a16="http://schemas.microsoft.com/office/drawing/2014/main" id="{43EDCEF7-7ADA-3340-8E0E-D132166E7F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52713" y="5568492"/>
            <a:ext cx="1645387" cy="490347"/>
          </a:xfrm>
          <a:prstGeom prst="rect">
            <a:avLst/>
          </a:prstGeom>
        </p:spPr>
      </p:pic>
      <p:pic>
        <p:nvPicPr>
          <p:cNvPr id="16" name="Picture 15">
            <a:extLst>
              <a:ext uri="{FF2B5EF4-FFF2-40B4-BE49-F238E27FC236}">
                <a16:creationId xmlns:a16="http://schemas.microsoft.com/office/drawing/2014/main" id="{03FEBE6B-DF29-764E-99E1-17CCF488650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67878" y="6056028"/>
            <a:ext cx="1125735" cy="548954"/>
          </a:xfrm>
          <a:prstGeom prst="rect">
            <a:avLst/>
          </a:prstGeom>
        </p:spPr>
      </p:pic>
      <p:pic>
        <p:nvPicPr>
          <p:cNvPr id="17" name="Picture 16">
            <a:extLst>
              <a:ext uri="{FF2B5EF4-FFF2-40B4-BE49-F238E27FC236}">
                <a16:creationId xmlns:a16="http://schemas.microsoft.com/office/drawing/2014/main" id="{751A8BDC-44B0-284F-9E9E-013EDADA677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30745" y="5410906"/>
            <a:ext cx="1531961" cy="501849"/>
          </a:xfrm>
          <a:prstGeom prst="rect">
            <a:avLst/>
          </a:prstGeom>
        </p:spPr>
      </p:pic>
      <p:cxnSp>
        <p:nvCxnSpPr>
          <p:cNvPr id="20" name="Straight Connector 19"/>
          <p:cNvCxnSpPr/>
          <p:nvPr/>
        </p:nvCxnSpPr>
        <p:spPr>
          <a:xfrm flipV="1">
            <a:off x="8330640" y="3519326"/>
            <a:ext cx="1" cy="2513174"/>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
        <p:nvSpPr>
          <p:cNvPr id="24" name="Content Placeholder 3">
            <a:extLst>
              <a:ext uri="{FF2B5EF4-FFF2-40B4-BE49-F238E27FC236}">
                <a16:creationId xmlns:a16="http://schemas.microsoft.com/office/drawing/2014/main" id="{363B5ADD-2B11-4575-ACB7-F6C252909EA1}"/>
              </a:ext>
            </a:extLst>
          </p:cNvPr>
          <p:cNvSpPr txBox="1">
            <a:spLocks/>
          </p:cNvSpPr>
          <p:nvPr/>
        </p:nvSpPr>
        <p:spPr>
          <a:xfrm>
            <a:off x="8525707" y="3435929"/>
            <a:ext cx="4545905" cy="374071"/>
          </a:xfrm>
          <a:prstGeom prst="rect">
            <a:avLst/>
          </a:prstGeom>
        </p:spPr>
        <p:txBody>
          <a:bodyPr/>
          <a:lstStyle>
            <a:lvl1pPr marL="228600" indent="-228600" algn="l" defTabSz="914400" rtl="0" eaLnBrk="1" latinLnBrk="0" hangingPunct="1">
              <a:lnSpc>
                <a:spcPct val="120000"/>
              </a:lnSpc>
              <a:spcBef>
                <a:spcPts val="1000"/>
              </a:spcBef>
              <a:buClr>
                <a:schemeClr val="accent5"/>
              </a:buClr>
              <a:buFont typeface="Verdana"/>
              <a:buChar char="–"/>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1000"/>
              </a:spcBef>
              <a:buClr>
                <a:schemeClr val="accent5"/>
              </a:buClr>
              <a:buFont typeface="Verdana"/>
              <a:buChar char="–"/>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1000"/>
              </a:spcBef>
              <a:buClr>
                <a:schemeClr val="accent5"/>
              </a:buClr>
              <a:buFont typeface="Verdana"/>
              <a:buChar char="–"/>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1000"/>
              </a:spcBef>
              <a:buClr>
                <a:schemeClr val="accent5"/>
              </a:buClr>
              <a:buFont typeface="Verdana"/>
              <a:buChar char="–"/>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1000"/>
              </a:spcBef>
              <a:buClr>
                <a:schemeClr val="accent5"/>
              </a:buClr>
              <a:buFont typeface="Verdana"/>
              <a:buChar char="–"/>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0085CA"/>
                </a:solidFill>
                <a:latin typeface="+mn-lt"/>
                <a:cs typeface="Calibri"/>
              </a:rPr>
              <a:t>Top Sponsors</a:t>
            </a:r>
          </a:p>
        </p:txBody>
      </p:sp>
      <p:cxnSp>
        <p:nvCxnSpPr>
          <p:cNvPr id="21" name="Straight Connector 20"/>
          <p:cNvCxnSpPr/>
          <p:nvPr/>
        </p:nvCxnSpPr>
        <p:spPr>
          <a:xfrm flipV="1">
            <a:off x="8314561" y="1373543"/>
            <a:ext cx="0" cy="1831026"/>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
        <p:nvSpPr>
          <p:cNvPr id="25" name="Rectangle 24"/>
          <p:cNvSpPr>
            <a:spLocks/>
          </p:cNvSpPr>
          <p:nvPr/>
        </p:nvSpPr>
        <p:spPr>
          <a:xfrm>
            <a:off x="2308520" y="1355265"/>
            <a:ext cx="3667812" cy="935128"/>
          </a:xfrm>
          <a:prstGeom prst="rect">
            <a:avLst/>
          </a:prstGeom>
        </p:spPr>
        <p:txBody>
          <a:bodyPr wrap="square">
            <a:spAutoFit/>
          </a:bodyPr>
          <a:lstStyle/>
          <a:p>
            <a:pPr>
              <a:lnSpc>
                <a:spcPct val="110000"/>
              </a:lnSpc>
              <a:spcBef>
                <a:spcPts val="400"/>
              </a:spcBef>
              <a:buClr>
                <a:schemeClr val="accent1">
                  <a:lumMod val="40000"/>
                  <a:lumOff val="60000"/>
                </a:schemeClr>
              </a:buClr>
            </a:pPr>
            <a:r>
              <a:rPr lang="en-US" sz="3600">
                <a:solidFill>
                  <a:srgbClr val="7F7F7F"/>
                </a:solidFill>
                <a:uFillTx/>
                <a:ea typeface="Calibri" charset="0"/>
                <a:cs typeface="Arial"/>
              </a:rPr>
              <a:t>Fastest Growing </a:t>
            </a:r>
            <a:r>
              <a:rPr lang="en-US" sz="1400">
                <a:solidFill>
                  <a:srgbClr val="7F7F7F"/>
                </a:solidFill>
                <a:uFillTx/>
                <a:ea typeface="Calibri" charset="0"/>
                <a:cs typeface="Arial"/>
              </a:rPr>
              <a:t>Enterprise software company in history</a:t>
            </a:r>
            <a:endParaRPr lang="en-US">
              <a:solidFill>
                <a:srgbClr val="7F7F7F"/>
              </a:solidFill>
              <a:uFillTx/>
              <a:ea typeface="Calibri" charset="0"/>
              <a:cs typeface="Arial"/>
            </a:endParaRPr>
          </a:p>
        </p:txBody>
      </p:sp>
      <p:cxnSp>
        <p:nvCxnSpPr>
          <p:cNvPr id="28" name="Straight Connector 27"/>
          <p:cNvCxnSpPr/>
          <p:nvPr/>
        </p:nvCxnSpPr>
        <p:spPr>
          <a:xfrm flipV="1">
            <a:off x="2162295" y="1401294"/>
            <a:ext cx="0" cy="4789644"/>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
        <p:nvSpPr>
          <p:cNvPr id="29" name="Rectangle 28"/>
          <p:cNvSpPr>
            <a:spLocks/>
          </p:cNvSpPr>
          <p:nvPr/>
        </p:nvSpPr>
        <p:spPr>
          <a:xfrm>
            <a:off x="2308520" y="2352553"/>
            <a:ext cx="3667812" cy="935128"/>
          </a:xfrm>
          <a:prstGeom prst="rect">
            <a:avLst/>
          </a:prstGeom>
        </p:spPr>
        <p:txBody>
          <a:bodyPr wrap="square">
            <a:spAutoFit/>
          </a:bodyPr>
          <a:lstStyle/>
          <a:p>
            <a:pPr>
              <a:lnSpc>
                <a:spcPct val="110000"/>
              </a:lnSpc>
              <a:spcBef>
                <a:spcPts val="400"/>
              </a:spcBef>
              <a:buClr>
                <a:schemeClr val="accent1">
                  <a:lumMod val="40000"/>
                  <a:lumOff val="60000"/>
                </a:schemeClr>
              </a:buClr>
            </a:pPr>
            <a:r>
              <a:rPr lang="en-US" sz="3600">
                <a:solidFill>
                  <a:srgbClr val="7F7F7F"/>
                </a:solidFill>
                <a:ea typeface="Calibri" charset="0"/>
                <a:cs typeface="Arial"/>
              </a:rPr>
              <a:t>2</a:t>
            </a:r>
            <a:r>
              <a:rPr lang="en-US" sz="3600">
                <a:solidFill>
                  <a:srgbClr val="7F7F7F"/>
                </a:solidFill>
                <a:uFillTx/>
                <a:ea typeface="Calibri" charset="0"/>
                <a:cs typeface="Arial"/>
              </a:rPr>
              <a:t>,100+ </a:t>
            </a:r>
            <a:br>
              <a:rPr lang="en-US" sz="3600">
                <a:solidFill>
                  <a:srgbClr val="7F7F7F"/>
                </a:solidFill>
                <a:uFillTx/>
                <a:ea typeface="Calibri" charset="0"/>
                <a:cs typeface="Arial"/>
              </a:rPr>
            </a:br>
            <a:r>
              <a:rPr lang="en-US" sz="1400">
                <a:solidFill>
                  <a:srgbClr val="7F7F7F"/>
                </a:solidFill>
                <a:uFillTx/>
                <a:ea typeface="Calibri" charset="0"/>
                <a:cs typeface="Arial"/>
              </a:rPr>
              <a:t>Enterprise customers</a:t>
            </a:r>
            <a:endParaRPr lang="en-US">
              <a:solidFill>
                <a:srgbClr val="7F7F7F"/>
              </a:solidFill>
              <a:uFillTx/>
              <a:ea typeface="Calibri" charset="0"/>
              <a:cs typeface="Arial"/>
            </a:endParaRPr>
          </a:p>
        </p:txBody>
      </p:sp>
      <p:sp>
        <p:nvSpPr>
          <p:cNvPr id="32" name="Rectangle 31"/>
          <p:cNvSpPr>
            <a:spLocks/>
          </p:cNvSpPr>
          <p:nvPr/>
        </p:nvSpPr>
        <p:spPr>
          <a:xfrm>
            <a:off x="2289466" y="3334851"/>
            <a:ext cx="4291215" cy="935128"/>
          </a:xfrm>
          <a:prstGeom prst="rect">
            <a:avLst/>
          </a:prstGeom>
        </p:spPr>
        <p:txBody>
          <a:bodyPr wrap="square">
            <a:spAutoFit/>
          </a:bodyPr>
          <a:lstStyle/>
          <a:p>
            <a:pPr>
              <a:lnSpc>
                <a:spcPct val="110000"/>
              </a:lnSpc>
              <a:spcBef>
                <a:spcPts val="400"/>
              </a:spcBef>
              <a:buClr>
                <a:schemeClr val="accent1">
                  <a:lumMod val="40000"/>
                  <a:lumOff val="60000"/>
                </a:schemeClr>
              </a:buClr>
            </a:pPr>
            <a:r>
              <a:rPr lang="en-US" sz="3600">
                <a:solidFill>
                  <a:srgbClr val="7F7F7F"/>
                </a:solidFill>
                <a:uFillTx/>
                <a:ea typeface="Calibri" charset="0"/>
                <a:cs typeface="Arial"/>
              </a:rPr>
              <a:t>40+</a:t>
            </a:r>
            <a:br>
              <a:rPr lang="en-US" sz="3600">
                <a:solidFill>
                  <a:srgbClr val="7F7F7F"/>
                </a:solidFill>
                <a:uFillTx/>
                <a:ea typeface="Calibri" charset="0"/>
                <a:cs typeface="Arial"/>
              </a:rPr>
            </a:br>
            <a:r>
              <a:rPr lang="en-US" sz="1400">
                <a:solidFill>
                  <a:srgbClr val="7F7F7F"/>
                </a:solidFill>
                <a:uFillTx/>
                <a:ea typeface="Calibri" charset="0"/>
                <a:cs typeface="Arial"/>
              </a:rPr>
              <a:t>Federal, state and local government customers</a:t>
            </a:r>
            <a:endParaRPr lang="en-US">
              <a:solidFill>
                <a:srgbClr val="7F7F7F"/>
              </a:solidFill>
              <a:uFillTx/>
              <a:ea typeface="Calibri" charset="0"/>
              <a:cs typeface="Arial"/>
            </a:endParaRPr>
          </a:p>
        </p:txBody>
      </p:sp>
      <p:sp>
        <p:nvSpPr>
          <p:cNvPr id="33" name="Rectangle 32"/>
          <p:cNvSpPr>
            <a:spLocks/>
          </p:cNvSpPr>
          <p:nvPr/>
        </p:nvSpPr>
        <p:spPr>
          <a:xfrm>
            <a:off x="2306954" y="4356681"/>
            <a:ext cx="4291215" cy="935128"/>
          </a:xfrm>
          <a:prstGeom prst="rect">
            <a:avLst/>
          </a:prstGeom>
        </p:spPr>
        <p:txBody>
          <a:bodyPr wrap="square">
            <a:spAutoFit/>
          </a:bodyPr>
          <a:lstStyle/>
          <a:p>
            <a:pPr>
              <a:lnSpc>
                <a:spcPct val="110000"/>
              </a:lnSpc>
              <a:spcBef>
                <a:spcPts val="400"/>
              </a:spcBef>
              <a:buClr>
                <a:schemeClr val="accent1">
                  <a:lumMod val="40000"/>
                  <a:lumOff val="60000"/>
                </a:schemeClr>
              </a:buClr>
            </a:pPr>
            <a:r>
              <a:rPr lang="en-US" sz="3600">
                <a:solidFill>
                  <a:srgbClr val="7F7F7F"/>
                </a:solidFill>
                <a:ea typeface="Calibri" charset="0"/>
                <a:cs typeface="Arial"/>
              </a:rPr>
              <a:t>2</a:t>
            </a:r>
            <a:r>
              <a:rPr lang="en-US" sz="3600">
                <a:solidFill>
                  <a:srgbClr val="7F7F7F"/>
                </a:solidFill>
                <a:uFillTx/>
                <a:ea typeface="Calibri" charset="0"/>
                <a:cs typeface="Arial"/>
              </a:rPr>
              <a:t>,000+</a:t>
            </a:r>
            <a:br>
              <a:rPr lang="en-US" sz="3600">
                <a:solidFill>
                  <a:srgbClr val="7F7F7F"/>
                </a:solidFill>
                <a:uFillTx/>
                <a:ea typeface="Calibri" charset="0"/>
                <a:cs typeface="Arial"/>
              </a:rPr>
            </a:br>
            <a:r>
              <a:rPr lang="en-US" sz="1400">
                <a:solidFill>
                  <a:srgbClr val="7F7F7F"/>
                </a:solidFill>
                <a:uFillTx/>
                <a:ea typeface="Calibri" charset="0"/>
                <a:cs typeface="Arial"/>
              </a:rPr>
              <a:t>UiPath employees</a:t>
            </a:r>
            <a:endParaRPr lang="en-US">
              <a:solidFill>
                <a:srgbClr val="7F7F7F"/>
              </a:solidFill>
              <a:uFillTx/>
              <a:ea typeface="Calibri" charset="0"/>
              <a:cs typeface="Arial"/>
            </a:endParaRPr>
          </a:p>
        </p:txBody>
      </p:sp>
      <p:sp>
        <p:nvSpPr>
          <p:cNvPr id="34" name="Rectangle 33"/>
          <p:cNvSpPr>
            <a:spLocks/>
          </p:cNvSpPr>
          <p:nvPr/>
        </p:nvSpPr>
        <p:spPr>
          <a:xfrm>
            <a:off x="2325946" y="5359407"/>
            <a:ext cx="4291215" cy="935128"/>
          </a:xfrm>
          <a:prstGeom prst="rect">
            <a:avLst/>
          </a:prstGeom>
        </p:spPr>
        <p:txBody>
          <a:bodyPr wrap="square">
            <a:spAutoFit/>
          </a:bodyPr>
          <a:lstStyle/>
          <a:p>
            <a:pPr>
              <a:lnSpc>
                <a:spcPct val="110000"/>
              </a:lnSpc>
              <a:spcBef>
                <a:spcPts val="400"/>
              </a:spcBef>
              <a:buClr>
                <a:schemeClr val="accent1">
                  <a:lumMod val="40000"/>
                  <a:lumOff val="60000"/>
                </a:schemeClr>
              </a:buClr>
            </a:pPr>
            <a:r>
              <a:rPr lang="en-US" sz="3600">
                <a:solidFill>
                  <a:srgbClr val="7F7F7F"/>
                </a:solidFill>
                <a:uFillTx/>
                <a:ea typeface="Calibri" charset="0"/>
                <a:cs typeface="Arial"/>
              </a:rPr>
              <a:t>$400+M invested</a:t>
            </a:r>
            <a:br>
              <a:rPr lang="en-US" sz="3600">
                <a:solidFill>
                  <a:srgbClr val="7F7F7F"/>
                </a:solidFill>
                <a:uFillTx/>
                <a:ea typeface="Calibri" charset="0"/>
                <a:cs typeface="Arial"/>
              </a:rPr>
            </a:br>
            <a:r>
              <a:rPr lang="en-US" sz="1400">
                <a:solidFill>
                  <a:srgbClr val="7F7F7F"/>
                </a:solidFill>
                <a:uFillTx/>
                <a:ea typeface="Calibri" charset="0"/>
                <a:cs typeface="Arial"/>
              </a:rPr>
              <a:t>In Series A (2017), Series B (2018) and Series C (2018)</a:t>
            </a:r>
            <a:endParaRPr lang="en-US">
              <a:solidFill>
                <a:srgbClr val="7F7F7F"/>
              </a:solidFill>
              <a:uFillTx/>
              <a:ea typeface="Calibri" charset="0"/>
              <a:cs typeface="Arial"/>
            </a:endParaRPr>
          </a:p>
        </p:txBody>
      </p:sp>
      <p:pic>
        <p:nvPicPr>
          <p:cNvPr id="22" name="Picture 4" descr="Image result for sequoia logo">
            <a:extLst>
              <a:ext uri="{FF2B5EF4-FFF2-40B4-BE49-F238E27FC236}">
                <a16:creationId xmlns:a16="http://schemas.microsoft.com/office/drawing/2014/main" id="{2732D05F-AEAD-4F27-A2AD-236256799D36}"/>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10176217" y="4818626"/>
            <a:ext cx="2015783" cy="35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62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p:cNvSpPr txBox="1">
            <a:spLocks/>
          </p:cNvSpPr>
          <p:nvPr/>
        </p:nvSpPr>
        <p:spPr>
          <a:xfrm>
            <a:off x="2320250" y="2155243"/>
            <a:ext cx="9470286" cy="2497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Clr>
                <a:srgbClr val="EB6C53"/>
              </a:buClr>
              <a:buFont typeface="Verdana"/>
              <a:buNone/>
            </a:pPr>
            <a:endParaRPr lang="en-US" i="1">
              <a:solidFill>
                <a:srgbClr val="FFFFFF"/>
              </a:solidFill>
              <a:latin typeface="Cambria" panose="02040503050406030204" pitchFamily="18" charset="0"/>
              <a:cs typeface="Verdana" panose="020B0604020202020204" pitchFamily="34" charset="-128"/>
            </a:endParaRPr>
          </a:p>
        </p:txBody>
      </p:sp>
      <p:sp>
        <p:nvSpPr>
          <p:cNvPr id="2" name="Text Placeholder 1">
            <a:extLst>
              <a:ext uri="{FF2B5EF4-FFF2-40B4-BE49-F238E27FC236}">
                <a16:creationId xmlns:a16="http://schemas.microsoft.com/office/drawing/2014/main" id="{4F8AB705-143A-40BB-9B31-3398CF7C4C68}"/>
              </a:ext>
            </a:extLst>
          </p:cNvPr>
          <p:cNvSpPr>
            <a:spLocks noGrp="1"/>
          </p:cNvSpPr>
          <p:nvPr>
            <p:ph type="body" sz="quarter" idx="10"/>
          </p:nvPr>
        </p:nvSpPr>
        <p:spPr>
          <a:xfrm>
            <a:off x="2343150" y="1417921"/>
            <a:ext cx="4401872" cy="2064540"/>
          </a:xfrm>
        </p:spPr>
        <p:txBody>
          <a:bodyPr/>
          <a:lstStyle/>
          <a:p>
            <a:r>
              <a:rPr lang="en-US" sz="1800" dirty="0"/>
              <a:t>“</a:t>
            </a:r>
            <a:r>
              <a:rPr lang="en-US" sz="1800" dirty="0" err="1"/>
              <a:t>UiPath</a:t>
            </a:r>
            <a:r>
              <a:rPr lang="en-US" sz="1800" dirty="0"/>
              <a:t> is proving that they have a platform that delivers value to clients incredibly fast. We believe we are now at the point where companies will start to benefit in a significant way from automation and artificial intelligence. </a:t>
            </a:r>
          </a:p>
        </p:txBody>
      </p:sp>
      <p:sp>
        <p:nvSpPr>
          <p:cNvPr id="4" name="Text Placeholder 3">
            <a:extLst>
              <a:ext uri="{FF2B5EF4-FFF2-40B4-BE49-F238E27FC236}">
                <a16:creationId xmlns:a16="http://schemas.microsoft.com/office/drawing/2014/main" id="{107FD557-0DFF-004F-9FE4-46877C91287D}"/>
              </a:ext>
            </a:extLst>
          </p:cNvPr>
          <p:cNvSpPr>
            <a:spLocks noGrp="1"/>
          </p:cNvSpPr>
          <p:nvPr>
            <p:ph type="body" sz="quarter" idx="12"/>
          </p:nvPr>
        </p:nvSpPr>
        <p:spPr>
          <a:xfrm>
            <a:off x="6945773" y="1417921"/>
            <a:ext cx="4401872" cy="2396938"/>
          </a:xfrm>
        </p:spPr>
        <p:txBody>
          <a:bodyPr/>
          <a:lstStyle/>
          <a:p>
            <a:r>
              <a:rPr lang="en-US" sz="1800" err="1"/>
              <a:t>CapitalG</a:t>
            </a:r>
            <a:r>
              <a:rPr lang="en-US" sz="1800"/>
              <a:t> is thrilled to deepen its commitment towards </a:t>
            </a:r>
            <a:r>
              <a:rPr lang="en-US" sz="1800" err="1"/>
              <a:t>UiPath</a:t>
            </a:r>
            <a:r>
              <a:rPr lang="en-US" sz="1800"/>
              <a:t>. We strongly believe that RPA is the main path via which organizations will take advantage of AI, and </a:t>
            </a:r>
            <a:r>
              <a:rPr lang="en-US" sz="1800" err="1"/>
              <a:t>UiPath</a:t>
            </a:r>
            <a:r>
              <a:rPr lang="en-US" sz="1800"/>
              <a:t> proves this potential via an unmatched growth and an incredible impact among clients. </a:t>
            </a:r>
          </a:p>
        </p:txBody>
      </p:sp>
      <p:sp>
        <p:nvSpPr>
          <p:cNvPr id="5" name="Text Placeholder 4">
            <a:extLst>
              <a:ext uri="{FF2B5EF4-FFF2-40B4-BE49-F238E27FC236}">
                <a16:creationId xmlns:a16="http://schemas.microsoft.com/office/drawing/2014/main" id="{C76A455E-40E7-0649-8F6B-23E8263EDC66}"/>
              </a:ext>
            </a:extLst>
          </p:cNvPr>
          <p:cNvSpPr>
            <a:spLocks noGrp="1"/>
          </p:cNvSpPr>
          <p:nvPr>
            <p:ph type="body" sz="quarter" idx="11"/>
          </p:nvPr>
        </p:nvSpPr>
        <p:spPr>
          <a:xfrm>
            <a:off x="3895064" y="3631419"/>
            <a:ext cx="4401872" cy="553998"/>
          </a:xfrm>
        </p:spPr>
        <p:txBody>
          <a:bodyPr/>
          <a:lstStyle/>
          <a:p>
            <a:r>
              <a:rPr lang="en-US"/>
              <a:t>Rich Wong</a:t>
            </a:r>
          </a:p>
          <a:p>
            <a:r>
              <a:rPr lang="en-US" sz="1200"/>
              <a:t>Partner</a:t>
            </a:r>
          </a:p>
        </p:txBody>
      </p:sp>
      <p:sp>
        <p:nvSpPr>
          <p:cNvPr id="7" name="Text Placeholder 6">
            <a:extLst>
              <a:ext uri="{FF2B5EF4-FFF2-40B4-BE49-F238E27FC236}">
                <a16:creationId xmlns:a16="http://schemas.microsoft.com/office/drawing/2014/main" id="{FDB86A97-ADC0-5448-B614-C4A1BF8B997B}"/>
              </a:ext>
            </a:extLst>
          </p:cNvPr>
          <p:cNvSpPr>
            <a:spLocks noGrp="1"/>
          </p:cNvSpPr>
          <p:nvPr>
            <p:ph type="body" sz="quarter" idx="13"/>
          </p:nvPr>
        </p:nvSpPr>
        <p:spPr>
          <a:xfrm>
            <a:off x="9194835" y="3856676"/>
            <a:ext cx="2955644" cy="553998"/>
          </a:xfrm>
        </p:spPr>
        <p:txBody>
          <a:bodyPr/>
          <a:lstStyle/>
          <a:p>
            <a:r>
              <a:rPr lang="en-US" dirty="0" err="1"/>
              <a:t>Laela</a:t>
            </a:r>
            <a:r>
              <a:rPr lang="en-US" dirty="0"/>
              <a:t> Sturdy</a:t>
            </a:r>
          </a:p>
          <a:p>
            <a:r>
              <a:rPr lang="en-US" sz="1200" dirty="0"/>
              <a:t>Partner</a:t>
            </a:r>
          </a:p>
        </p:txBody>
      </p:sp>
      <p:sp>
        <p:nvSpPr>
          <p:cNvPr id="9" name="Text Placeholder 2"/>
          <p:cNvSpPr txBox="1">
            <a:spLocks/>
          </p:cNvSpPr>
          <p:nvPr/>
        </p:nvSpPr>
        <p:spPr>
          <a:xfrm>
            <a:off x="8249871" y="5141486"/>
            <a:ext cx="3246137" cy="668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5"/>
              </a:buClr>
              <a:buFont typeface="Lucida Grande"/>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Lucida Grande"/>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Lucida Grande"/>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Lucida Grande"/>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Lucida Grande"/>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EB6C53"/>
              </a:buClr>
              <a:buFont typeface="Lucida Grande"/>
              <a:buNone/>
            </a:pPr>
            <a:endParaRPr lang="en-US" sz="1800" b="1" spc="300">
              <a:solidFill>
                <a:srgbClr val="FFFFFF"/>
              </a:solidFill>
              <a:latin typeface="Calibri" charset="0"/>
              <a:ea typeface="Calibri" charset="0"/>
              <a:cs typeface="Calibri" charset="0"/>
            </a:endParaRPr>
          </a:p>
        </p:txBody>
      </p:sp>
      <p:pic>
        <p:nvPicPr>
          <p:cNvPr id="17" name="Picture 16">
            <a:extLst>
              <a:ext uri="{FF2B5EF4-FFF2-40B4-BE49-F238E27FC236}">
                <a16:creationId xmlns:a16="http://schemas.microsoft.com/office/drawing/2014/main" id="{67AF6AA7-94A3-964B-A3DF-9A56BA3AD5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7228" y="3598310"/>
            <a:ext cx="1549957" cy="513648"/>
          </a:xfrm>
          <a:prstGeom prst="rect">
            <a:avLst/>
          </a:prstGeom>
        </p:spPr>
      </p:pic>
      <p:pic>
        <p:nvPicPr>
          <p:cNvPr id="2050" name="Picture 2" descr="https://upload.wikimedia.org/wikipedia/commons/thumb/d/d8/Google_Capital_logo.svg/2000px-Google_Capital_logo.svg.png">
            <a:extLst>
              <a:ext uri="{FF2B5EF4-FFF2-40B4-BE49-F238E27FC236}">
                <a16:creationId xmlns:a16="http://schemas.microsoft.com/office/drawing/2014/main" id="{7EFE9C37-FADB-49D7-A365-861C4C17C9E8}"/>
              </a:ext>
            </a:extLst>
          </p:cNvPr>
          <p:cNvPicPr>
            <a:picLocks noChangeAspect="1" noChangeArrowheads="1"/>
          </p:cNvPicPr>
          <p:nvPr/>
        </p:nvPicPr>
        <p:blipFill>
          <a:blip r:embed="rId4" cstate="screen">
            <a:biLevel thresh="25000"/>
            <a:extLst>
              <a:ext uri="{28A0092B-C50C-407E-A947-70E740481C1C}">
                <a14:useLocalDpi xmlns:a14="http://schemas.microsoft.com/office/drawing/2010/main"/>
              </a:ext>
            </a:extLst>
          </a:blip>
          <a:srcRect/>
          <a:stretch>
            <a:fillRect/>
          </a:stretch>
        </p:blipFill>
        <p:spPr bwMode="auto">
          <a:xfrm>
            <a:off x="6998223" y="3872718"/>
            <a:ext cx="2122667" cy="5889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a:extLst>
              <a:ext uri="{FF2B5EF4-FFF2-40B4-BE49-F238E27FC236}">
                <a16:creationId xmlns:a16="http://schemas.microsoft.com/office/drawing/2014/main" id="{A65BAACF-6589-4957-AA1D-B30B446AD314}"/>
              </a:ext>
            </a:extLst>
          </p:cNvPr>
          <p:cNvSpPr txBox="1">
            <a:spLocks/>
          </p:cNvSpPr>
          <p:nvPr/>
        </p:nvSpPr>
        <p:spPr>
          <a:xfrm>
            <a:off x="2320250" y="4993908"/>
            <a:ext cx="6934712" cy="1549911"/>
          </a:xfrm>
          <a:prstGeom prst="rect">
            <a:avLst/>
          </a:prstGeom>
        </p:spPr>
        <p:txBody>
          <a:bodyPr vert="horz" wrap="square" lIns="91440" tIns="45720" rIns="91440" bIns="45720" rtlCol="0" anchor="t" anchorCtr="0">
            <a:spAutoFit/>
          </a:bodyPr>
          <a:lstStyle>
            <a:lvl1pPr marL="0" indent="0" algn="l" defTabSz="914400" rtl="0" eaLnBrk="1" latinLnBrk="0" hangingPunct="1">
              <a:lnSpc>
                <a:spcPct val="120000"/>
              </a:lnSpc>
              <a:spcBef>
                <a:spcPts val="0"/>
              </a:spcBef>
              <a:buClr>
                <a:schemeClr val="accent1">
                  <a:lumMod val="60000"/>
                  <a:lumOff val="40000"/>
                </a:schemeClr>
              </a:buClr>
              <a:buFont typeface="Arial"/>
              <a:buNone/>
              <a:defRPr sz="2400" b="0" i="0" kern="1200" spc="0">
                <a:solidFill>
                  <a:schemeClr val="bg1"/>
                </a:solidFill>
                <a:latin typeface="+mn-lt"/>
                <a:ea typeface="Verdana" panose="020B0604030504040204" pitchFamily="34" charset="0"/>
                <a:cs typeface="Arial"/>
              </a:defRPr>
            </a:lvl1pPr>
            <a:lvl2pPr marL="685800" indent="-228600" algn="l" defTabSz="914400" rtl="0" eaLnBrk="1" latinLnBrk="0" hangingPunct="1">
              <a:lnSpc>
                <a:spcPct val="120000"/>
              </a:lnSpc>
              <a:spcBef>
                <a:spcPts val="1000"/>
              </a:spcBef>
              <a:buClr>
                <a:schemeClr val="accent1">
                  <a:lumMod val="60000"/>
                  <a:lumOff val="40000"/>
                </a:schemeClr>
              </a:buClr>
              <a:buFont typeface="Arial"/>
              <a:buChar char="•"/>
              <a:defRPr sz="2000" b="0" kern="1200">
                <a:solidFill>
                  <a:schemeClr val="bg1">
                    <a:lumMod val="50000"/>
                  </a:schemeClr>
                </a:solidFill>
                <a:latin typeface="+mn-lt"/>
                <a:ea typeface="Verdana" panose="020B0604030504040204" pitchFamily="34" charset="0"/>
                <a:cs typeface="Calibri"/>
              </a:defRPr>
            </a:lvl2pPr>
            <a:lvl3pPr marL="11430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3pPr>
            <a:lvl4pPr marL="16002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4pPr>
            <a:lvl5pPr marL="20574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Every company seeks to start the digital transformation of its back-end systems, and </a:t>
            </a:r>
            <a:r>
              <a:rPr lang="en-US" sz="1600" dirty="0" err="1"/>
              <a:t>UiPath</a:t>
            </a:r>
            <a:r>
              <a:rPr lang="en-US" sz="1600" dirty="0"/>
              <a:t> solves this sensitive point via AI-driven automation solutions. </a:t>
            </a:r>
            <a:r>
              <a:rPr lang="en-US" sz="1600" dirty="0" err="1"/>
              <a:t>UiPath</a:t>
            </a:r>
            <a:r>
              <a:rPr lang="en-US" sz="1600" dirty="0"/>
              <a:t> has built a technological platform that will grow the efficiency of businesses and will produce a tangible return on investment. We are thrilled to partner with </a:t>
            </a:r>
            <a:r>
              <a:rPr lang="en-US" sz="1600" dirty="0" err="1"/>
              <a:t>UiPath</a:t>
            </a:r>
            <a:r>
              <a:rPr lang="en-US" sz="1600" dirty="0"/>
              <a:t> to support them in accelerating their already impressive growth</a:t>
            </a:r>
          </a:p>
        </p:txBody>
      </p:sp>
      <p:pic>
        <p:nvPicPr>
          <p:cNvPr id="3" name="Picture 2">
            <a:extLst>
              <a:ext uri="{FF2B5EF4-FFF2-40B4-BE49-F238E27FC236}">
                <a16:creationId xmlns:a16="http://schemas.microsoft.com/office/drawing/2014/main" id="{1F57D28C-B2E9-48ED-B30E-C3D09F9A494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13993" y="4721919"/>
            <a:ext cx="382469" cy="297657"/>
          </a:xfrm>
          <a:prstGeom prst="rect">
            <a:avLst/>
          </a:prstGeom>
        </p:spPr>
      </p:pic>
      <p:pic>
        <p:nvPicPr>
          <p:cNvPr id="2052" name="Picture 4" descr="https://upload.wikimedia.org/wikipedia/uk/thumb/5/54/Sequoia_capital_logo.svg/1280px-Sequoia_capital_logo.svg.png">
            <a:extLst>
              <a:ext uri="{FF2B5EF4-FFF2-40B4-BE49-F238E27FC236}">
                <a16:creationId xmlns:a16="http://schemas.microsoft.com/office/drawing/2014/main" id="{72323635-63D4-4EB5-85E1-51A47BFF7AA4}"/>
              </a:ext>
            </a:extLst>
          </p:cNvPr>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9416715" y="5374160"/>
            <a:ext cx="2261029" cy="3161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6">
            <a:extLst>
              <a:ext uri="{FF2B5EF4-FFF2-40B4-BE49-F238E27FC236}">
                <a16:creationId xmlns:a16="http://schemas.microsoft.com/office/drawing/2014/main" id="{AEFE3454-E175-460F-9D6C-D509A1D462C6}"/>
              </a:ext>
            </a:extLst>
          </p:cNvPr>
          <p:cNvSpPr txBox="1">
            <a:spLocks/>
          </p:cNvSpPr>
          <p:nvPr/>
        </p:nvSpPr>
        <p:spPr>
          <a:xfrm>
            <a:off x="9335172" y="5701797"/>
            <a:ext cx="1749027" cy="553998"/>
          </a:xfrm>
          <a:prstGeom prst="rect">
            <a:avLst/>
          </a:prstGeom>
        </p:spPr>
        <p:txBody>
          <a:bodyPr vert="horz" wrap="square" lIns="91440" tIns="45720" rIns="91440" bIns="45720" rtlCol="0" anchor="t" anchorCtr="0">
            <a:spAutoFit/>
          </a:bodyPr>
          <a:lstStyle>
            <a:lvl1pPr marL="0" indent="0" algn="l" defTabSz="914400" rtl="0" eaLnBrk="1" latinLnBrk="0" hangingPunct="1">
              <a:lnSpc>
                <a:spcPct val="100000"/>
              </a:lnSpc>
              <a:spcBef>
                <a:spcPts val="0"/>
              </a:spcBef>
              <a:buClr>
                <a:schemeClr val="accent1">
                  <a:lumMod val="60000"/>
                  <a:lumOff val="40000"/>
                </a:schemeClr>
              </a:buClr>
              <a:buFont typeface="Arial"/>
              <a:buNone/>
              <a:defRPr sz="1800" b="1" i="0" kern="1200" cap="none" spc="0" baseline="0">
                <a:solidFill>
                  <a:schemeClr val="bg1"/>
                </a:solidFill>
                <a:latin typeface="+mn-lt"/>
                <a:ea typeface="Verdana" panose="020B0604030504040204" pitchFamily="34" charset="0"/>
                <a:cs typeface="Arial"/>
              </a:defRPr>
            </a:lvl1pPr>
            <a:lvl2pPr marL="685800" indent="-228600" algn="l" defTabSz="914400" rtl="0" eaLnBrk="1" latinLnBrk="0" hangingPunct="1">
              <a:lnSpc>
                <a:spcPct val="120000"/>
              </a:lnSpc>
              <a:spcBef>
                <a:spcPts val="1000"/>
              </a:spcBef>
              <a:buClr>
                <a:schemeClr val="accent1">
                  <a:lumMod val="60000"/>
                  <a:lumOff val="40000"/>
                </a:schemeClr>
              </a:buClr>
              <a:buFont typeface="Arial"/>
              <a:buChar char="•"/>
              <a:defRPr sz="2000" b="0" kern="1200">
                <a:solidFill>
                  <a:schemeClr val="bg1">
                    <a:lumMod val="50000"/>
                  </a:schemeClr>
                </a:solidFill>
                <a:latin typeface="+mn-lt"/>
                <a:ea typeface="Verdana" panose="020B0604030504040204" pitchFamily="34" charset="0"/>
                <a:cs typeface="Calibri"/>
              </a:defRPr>
            </a:lvl2pPr>
            <a:lvl3pPr marL="11430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3pPr>
            <a:lvl4pPr marL="16002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4pPr>
            <a:lvl5pPr marL="2057400" indent="-228600" algn="l" defTabSz="914400" rtl="0" eaLnBrk="1" latinLnBrk="0" hangingPunct="1">
              <a:lnSpc>
                <a:spcPct val="120000"/>
              </a:lnSpc>
              <a:spcBef>
                <a:spcPts val="1000"/>
              </a:spcBef>
              <a:buClr>
                <a:schemeClr val="accent1">
                  <a:lumMod val="60000"/>
                  <a:lumOff val="40000"/>
                </a:schemeClr>
              </a:buClr>
              <a:buFont typeface="Arial"/>
              <a:buChar char="•"/>
              <a:defRPr sz="1800" b="0" kern="1200">
                <a:solidFill>
                  <a:schemeClr val="bg1">
                    <a:lumMod val="50000"/>
                  </a:schemeClr>
                </a:solidFill>
                <a:latin typeface="+mn-lt"/>
                <a:ea typeface="Verdana" panose="020B0604030504040204" pitchFamily="34" charset="0"/>
                <a:cs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Carl Eschenbach</a:t>
            </a:r>
          </a:p>
          <a:p>
            <a:r>
              <a:rPr lang="en-US" sz="1200" dirty="0"/>
              <a:t>Partner</a:t>
            </a:r>
          </a:p>
        </p:txBody>
      </p:sp>
    </p:spTree>
    <p:extLst>
      <p:ext uri="{BB962C8B-B14F-4D97-AF65-F5344CB8AC3E}">
        <p14:creationId xmlns:p14="http://schemas.microsoft.com/office/powerpoint/2010/main" val="15373320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1245" y="1504912"/>
            <a:ext cx="8700548" cy="4553480"/>
          </a:xfrm>
          <a:prstGeom prst="rect">
            <a:avLst/>
          </a:prstGeom>
        </p:spPr>
      </p:pic>
      <p:sp>
        <p:nvSpPr>
          <p:cNvPr id="15" name="Title 14">
            <a:extLst>
              <a:ext uri="{FF2B5EF4-FFF2-40B4-BE49-F238E27FC236}">
                <a16:creationId xmlns:a16="http://schemas.microsoft.com/office/drawing/2014/main" id="{B596DCFA-F0C6-4411-B3F6-C842686AADAF}"/>
              </a:ext>
            </a:extLst>
          </p:cNvPr>
          <p:cNvSpPr>
            <a:spLocks noGrp="1"/>
          </p:cNvSpPr>
          <p:nvPr>
            <p:ph type="title"/>
          </p:nvPr>
        </p:nvSpPr>
        <p:spPr/>
        <p:txBody>
          <a:bodyPr/>
          <a:lstStyle/>
          <a:p>
            <a:r>
              <a:rPr lang="en-US">
                <a:latin typeface="+mn-lt"/>
                <a:cs typeface="Calibri"/>
              </a:rPr>
              <a:t>UiPath Born Global, Operates Local</a:t>
            </a:r>
            <a:br>
              <a:rPr lang="en-US">
                <a:latin typeface="+mn-lt"/>
                <a:cs typeface="Calibri"/>
              </a:rPr>
            </a:br>
            <a:r>
              <a:rPr lang="en-US" sz="2400" b="0">
                <a:latin typeface="+mn-lt"/>
                <a:cs typeface="Calibri"/>
              </a:rPr>
              <a:t>31 Offices in 19 Countries</a:t>
            </a:r>
            <a:br>
              <a:rPr lang="en-US" sz="2400">
                <a:latin typeface="+mn-lt"/>
                <a:cs typeface="Calibri"/>
              </a:rPr>
            </a:br>
            <a:endParaRPr lang="en-US">
              <a:latin typeface="+mn-lt"/>
              <a:cs typeface="Calibri"/>
            </a:endParaRPr>
          </a:p>
        </p:txBody>
      </p:sp>
      <p:grpSp>
        <p:nvGrpSpPr>
          <p:cNvPr id="13" name="Group 12"/>
          <p:cNvGrpSpPr/>
          <p:nvPr/>
        </p:nvGrpSpPr>
        <p:grpSpPr>
          <a:xfrm>
            <a:off x="4114805" y="2741993"/>
            <a:ext cx="972457" cy="326573"/>
            <a:chOff x="5678720" y="4526039"/>
            <a:chExt cx="972457" cy="326573"/>
          </a:xfrm>
          <a:solidFill>
            <a:schemeClr val="accent4"/>
          </a:solidFill>
        </p:grpSpPr>
        <p:sp>
          <p:nvSpPr>
            <p:cNvPr id="14" name="Rectangular Callout 13"/>
            <p:cNvSpPr/>
            <p:nvPr/>
          </p:nvSpPr>
          <p:spPr>
            <a:xfrm>
              <a:off x="5678720" y="4526039"/>
              <a:ext cx="972457" cy="326573"/>
            </a:xfrm>
            <a:prstGeom prst="wedgeRectCallou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6" name="Text Placeholder 2">
              <a:extLst>
                <a:ext uri="{FF2B5EF4-FFF2-40B4-BE49-F238E27FC236}">
                  <a16:creationId xmlns:a16="http://schemas.microsoft.com/office/drawing/2014/main" id="{AC03ABD2-59BF-47F3-820F-386B1037AD8B}"/>
                </a:ext>
              </a:extLst>
            </p:cNvPr>
            <p:cNvSpPr txBox="1">
              <a:spLocks/>
            </p:cNvSpPr>
            <p:nvPr/>
          </p:nvSpPr>
          <p:spPr>
            <a:xfrm>
              <a:off x="5724484" y="4607003"/>
              <a:ext cx="863599"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a:ea typeface="+mn-ea"/>
                  <a:cs typeface="Calibri"/>
                </a:rPr>
                <a:t>NYC HQ</a:t>
              </a:r>
            </a:p>
          </p:txBody>
        </p:sp>
      </p:grpSp>
      <p:grpSp>
        <p:nvGrpSpPr>
          <p:cNvPr id="17" name="Group 16"/>
          <p:cNvGrpSpPr/>
          <p:nvPr/>
        </p:nvGrpSpPr>
        <p:grpSpPr>
          <a:xfrm>
            <a:off x="8114554" y="3262439"/>
            <a:ext cx="972457" cy="326573"/>
            <a:chOff x="6491516" y="4610700"/>
            <a:chExt cx="972457" cy="326573"/>
          </a:xfrm>
          <a:solidFill>
            <a:srgbClr val="FF6900"/>
          </a:solidFill>
        </p:grpSpPr>
        <p:sp>
          <p:nvSpPr>
            <p:cNvPr id="18" name="Rectangular Callout 17"/>
            <p:cNvSpPr/>
            <p:nvPr/>
          </p:nvSpPr>
          <p:spPr>
            <a:xfrm>
              <a:off x="6491516" y="461070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 name="Text Placeholder 2">
              <a:extLst>
                <a:ext uri="{FF2B5EF4-FFF2-40B4-BE49-F238E27FC236}">
                  <a16:creationId xmlns:a16="http://schemas.microsoft.com/office/drawing/2014/main" id="{AC03ABD2-59BF-47F3-820F-386B1037AD8B}"/>
                </a:ext>
              </a:extLst>
            </p:cNvPr>
            <p:cNvSpPr txBox="1">
              <a:spLocks/>
            </p:cNvSpPr>
            <p:nvPr/>
          </p:nvSpPr>
          <p:spPr>
            <a:xfrm>
              <a:off x="6537280" y="4700131"/>
              <a:ext cx="863599"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Bangalore</a:t>
              </a:r>
            </a:p>
          </p:txBody>
        </p:sp>
      </p:grpSp>
      <p:grpSp>
        <p:nvGrpSpPr>
          <p:cNvPr id="20" name="Group 19"/>
          <p:cNvGrpSpPr/>
          <p:nvPr/>
        </p:nvGrpSpPr>
        <p:grpSpPr>
          <a:xfrm>
            <a:off x="5847276" y="2127917"/>
            <a:ext cx="972457" cy="326573"/>
            <a:chOff x="6051247" y="4526037"/>
            <a:chExt cx="972457" cy="326573"/>
          </a:xfrm>
          <a:solidFill>
            <a:srgbClr val="FF6900"/>
          </a:solidFill>
        </p:grpSpPr>
        <p:sp>
          <p:nvSpPr>
            <p:cNvPr id="21" name="Rectangular Callout 20"/>
            <p:cNvSpPr/>
            <p:nvPr/>
          </p:nvSpPr>
          <p:spPr>
            <a:xfrm>
              <a:off x="6051247" y="4526037"/>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22" name="Text Placeholder 2">
              <a:extLst>
                <a:ext uri="{FF2B5EF4-FFF2-40B4-BE49-F238E27FC236}">
                  <a16:creationId xmlns:a16="http://schemas.microsoft.com/office/drawing/2014/main" id="{AC03ABD2-59BF-47F3-820F-386B1037AD8B}"/>
                </a:ext>
              </a:extLst>
            </p:cNvPr>
            <p:cNvSpPr txBox="1">
              <a:spLocks/>
            </p:cNvSpPr>
            <p:nvPr/>
          </p:nvSpPr>
          <p:spPr>
            <a:xfrm>
              <a:off x="6097011" y="4607001"/>
              <a:ext cx="863599"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London</a:t>
              </a:r>
            </a:p>
          </p:txBody>
        </p:sp>
      </p:grpSp>
      <p:grpSp>
        <p:nvGrpSpPr>
          <p:cNvPr id="25" name="Group 24"/>
          <p:cNvGrpSpPr/>
          <p:nvPr/>
        </p:nvGrpSpPr>
        <p:grpSpPr>
          <a:xfrm>
            <a:off x="5621867" y="3097592"/>
            <a:ext cx="870855" cy="322942"/>
            <a:chOff x="5246914" y="4187370"/>
            <a:chExt cx="972457" cy="326573"/>
          </a:xfrm>
          <a:solidFill>
            <a:srgbClr val="FF6900"/>
          </a:solidFill>
        </p:grpSpPr>
        <p:sp>
          <p:nvSpPr>
            <p:cNvPr id="26" name="Rectangular Callout 25"/>
            <p:cNvSpPr/>
            <p:nvPr/>
          </p:nvSpPr>
          <p:spPr>
            <a:xfrm flipH="1" flipV="1">
              <a:off x="5246914" y="418737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27" name="Text Placeholder 2">
              <a:extLst>
                <a:ext uri="{FF2B5EF4-FFF2-40B4-BE49-F238E27FC236}">
                  <a16:creationId xmlns:a16="http://schemas.microsoft.com/office/drawing/2014/main" id="{AC03ABD2-59BF-47F3-820F-386B1037AD8B}"/>
                </a:ext>
              </a:extLst>
            </p:cNvPr>
            <p:cNvSpPr txBox="1">
              <a:spLocks/>
            </p:cNvSpPr>
            <p:nvPr/>
          </p:nvSpPr>
          <p:spPr>
            <a:xfrm>
              <a:off x="5292678" y="4268334"/>
              <a:ext cx="863598" cy="171180"/>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Paris</a:t>
              </a:r>
            </a:p>
          </p:txBody>
        </p:sp>
      </p:grpSp>
      <p:sp>
        <p:nvSpPr>
          <p:cNvPr id="33" name="Rectangular Callout 32"/>
          <p:cNvSpPr/>
          <p:nvPr/>
        </p:nvSpPr>
        <p:spPr>
          <a:xfrm flipV="1">
            <a:off x="6958490" y="3082353"/>
            <a:ext cx="972457" cy="32657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34" name="Text Placeholder 2">
            <a:extLst>
              <a:ext uri="{FF2B5EF4-FFF2-40B4-BE49-F238E27FC236}">
                <a16:creationId xmlns:a16="http://schemas.microsoft.com/office/drawing/2014/main" id="{AC03ABD2-59BF-47F3-820F-386B1037AD8B}"/>
              </a:ext>
            </a:extLst>
          </p:cNvPr>
          <p:cNvSpPr txBox="1">
            <a:spLocks/>
          </p:cNvSpPr>
          <p:nvPr/>
        </p:nvSpPr>
        <p:spPr>
          <a:xfrm>
            <a:off x="7004254" y="3163317"/>
            <a:ext cx="863599"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Bucharest</a:t>
            </a:r>
          </a:p>
        </p:txBody>
      </p:sp>
      <p:sp>
        <p:nvSpPr>
          <p:cNvPr id="39" name="Content Placeholder 3">
            <a:extLst>
              <a:ext uri="{FF2B5EF4-FFF2-40B4-BE49-F238E27FC236}">
                <a16:creationId xmlns:a16="http://schemas.microsoft.com/office/drawing/2014/main" id="{363B5ADD-2B11-4575-ACB7-F6C252909EA1}"/>
              </a:ext>
            </a:extLst>
          </p:cNvPr>
          <p:cNvSpPr txBox="1">
            <a:spLocks/>
          </p:cNvSpPr>
          <p:nvPr/>
        </p:nvSpPr>
        <p:spPr>
          <a:xfrm>
            <a:off x="2048256" y="6167360"/>
            <a:ext cx="7756144" cy="333553"/>
          </a:xfrm>
          <a:prstGeom prst="rect">
            <a:avLst/>
          </a:prstGeom>
        </p:spPr>
        <p:txBody>
          <a:bodyPr vert="horz" wrap="square" lIns="91440" tIns="45720" rIns="91440" bIns="45720" rtlCol="0">
            <a:spAutoFit/>
          </a:bodyPr>
          <a:lstStyle>
            <a:lvl1pPr marL="0" indent="0" algn="l" defTabSz="914400" rtl="0" eaLnBrk="1" latinLnBrk="0" hangingPunct="1">
              <a:lnSpc>
                <a:spcPct val="120000"/>
              </a:lnSpc>
              <a:spcBef>
                <a:spcPts val="1000"/>
              </a:spcBef>
              <a:buClr>
                <a:schemeClr val="accent5"/>
              </a:buClr>
              <a:buFont typeface="Verdana"/>
              <a:buNone/>
              <a:defRPr sz="1200" b="1" kern="1200" cap="all" spc="3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120000"/>
              </a:lnSpc>
              <a:spcBef>
                <a:spcPts val="1000"/>
              </a:spcBef>
              <a:buClr>
                <a:schemeClr val="accent5"/>
              </a:buClr>
              <a:buFont typeface="Verdana"/>
              <a:buNone/>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E64C2C"/>
              </a:buClr>
              <a:buSzTx/>
              <a:buFont typeface="Verdana"/>
              <a:buNone/>
              <a:tabLst/>
              <a:defRPr/>
            </a:pPr>
            <a:r>
              <a:rPr kumimoji="0" lang="en-US" sz="1400" b="0" i="0" u="none" strike="noStrike" kern="1200" cap="none" spc="300" normalizeH="0" baseline="0" noProof="0">
                <a:ln>
                  <a:noFill/>
                </a:ln>
                <a:solidFill>
                  <a:srgbClr val="FFFFFF"/>
                </a:solidFill>
                <a:effectLst/>
                <a:uLnTx/>
                <a:uFillTx/>
                <a:latin typeface="Calibri"/>
                <a:ea typeface="Verdana" panose="020B0604030504040204" pitchFamily="34" charset="0"/>
                <a:cs typeface="Calibri"/>
              </a:rPr>
              <a:t>Customer support centers in Bucharest &amp; India </a:t>
            </a:r>
          </a:p>
        </p:txBody>
      </p:sp>
      <p:grpSp>
        <p:nvGrpSpPr>
          <p:cNvPr id="2" name="Group 1"/>
          <p:cNvGrpSpPr/>
          <p:nvPr/>
        </p:nvGrpSpPr>
        <p:grpSpPr>
          <a:xfrm>
            <a:off x="8907979" y="3818954"/>
            <a:ext cx="972457" cy="326573"/>
            <a:chOff x="10219740" y="4232181"/>
            <a:chExt cx="972457" cy="326573"/>
          </a:xfrm>
          <a:solidFill>
            <a:srgbClr val="FF6900"/>
          </a:solidFill>
        </p:grpSpPr>
        <p:sp>
          <p:nvSpPr>
            <p:cNvPr id="43" name="Rectangular Callout 42"/>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44" name="Text Placeholder 2">
              <a:extLst>
                <a:ext uri="{FF2B5EF4-FFF2-40B4-BE49-F238E27FC236}">
                  <a16:creationId xmlns:a16="http://schemas.microsoft.com/office/drawing/2014/main" id="{AC03ABD2-59BF-47F3-820F-386B1037AD8B}"/>
                </a:ext>
              </a:extLst>
            </p:cNvPr>
            <p:cNvSpPr txBox="1">
              <a:spLocks/>
            </p:cNvSpPr>
            <p:nvPr/>
          </p:nvSpPr>
          <p:spPr>
            <a:xfrm>
              <a:off x="10242621" y="4313547"/>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Hong Kong</a:t>
              </a:r>
            </a:p>
          </p:txBody>
        </p:sp>
      </p:grpSp>
      <p:grpSp>
        <p:nvGrpSpPr>
          <p:cNvPr id="45" name="Group 44"/>
          <p:cNvGrpSpPr/>
          <p:nvPr/>
        </p:nvGrpSpPr>
        <p:grpSpPr>
          <a:xfrm>
            <a:off x="3559807" y="3543920"/>
            <a:ext cx="923813" cy="321111"/>
            <a:chOff x="10219742" y="4232176"/>
            <a:chExt cx="972457" cy="326573"/>
          </a:xfrm>
          <a:solidFill>
            <a:srgbClr val="FF6900"/>
          </a:solidFill>
        </p:grpSpPr>
        <p:sp>
          <p:nvSpPr>
            <p:cNvPr id="46" name="Rectangular Callout 45"/>
            <p:cNvSpPr/>
            <p:nvPr/>
          </p:nvSpPr>
          <p:spPr>
            <a:xfrm flipV="1">
              <a:off x="10219742" y="4232176"/>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47" name="Text Placeholder 2">
              <a:extLst>
                <a:ext uri="{FF2B5EF4-FFF2-40B4-BE49-F238E27FC236}">
                  <a16:creationId xmlns:a16="http://schemas.microsoft.com/office/drawing/2014/main" id="{AC03ABD2-59BF-47F3-820F-386B1037AD8B}"/>
                </a:ext>
              </a:extLst>
            </p:cNvPr>
            <p:cNvSpPr txBox="1">
              <a:spLocks/>
            </p:cNvSpPr>
            <p:nvPr/>
          </p:nvSpPr>
          <p:spPr>
            <a:xfrm>
              <a:off x="10237436" y="4298080"/>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Houston</a:t>
              </a:r>
            </a:p>
          </p:txBody>
        </p:sp>
      </p:grpSp>
      <p:grpSp>
        <p:nvGrpSpPr>
          <p:cNvPr id="51" name="Group 50"/>
          <p:cNvGrpSpPr/>
          <p:nvPr/>
        </p:nvGrpSpPr>
        <p:grpSpPr>
          <a:xfrm>
            <a:off x="4092977" y="3192294"/>
            <a:ext cx="892311" cy="310323"/>
            <a:chOff x="10219740" y="4232181"/>
            <a:chExt cx="972457" cy="326573"/>
          </a:xfrm>
          <a:solidFill>
            <a:srgbClr val="FF6900"/>
          </a:solidFill>
        </p:grpSpPr>
        <p:sp>
          <p:nvSpPr>
            <p:cNvPr id="52" name="Rectangular Callout 51"/>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53" name="Text Placeholder 2">
              <a:extLst>
                <a:ext uri="{FF2B5EF4-FFF2-40B4-BE49-F238E27FC236}">
                  <a16:creationId xmlns:a16="http://schemas.microsoft.com/office/drawing/2014/main" id="{AC03ABD2-59BF-47F3-820F-386B1037AD8B}"/>
                </a:ext>
              </a:extLst>
            </p:cNvPr>
            <p:cNvSpPr txBox="1">
              <a:spLocks/>
            </p:cNvSpPr>
            <p:nvPr/>
          </p:nvSpPr>
          <p:spPr>
            <a:xfrm>
              <a:off x="10240109" y="4305296"/>
              <a:ext cx="926693" cy="178141"/>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Wash DC</a:t>
              </a:r>
            </a:p>
          </p:txBody>
        </p:sp>
      </p:grpSp>
      <p:sp>
        <p:nvSpPr>
          <p:cNvPr id="55" name="Rectangular Callout 54"/>
          <p:cNvSpPr/>
          <p:nvPr/>
        </p:nvSpPr>
        <p:spPr>
          <a:xfrm rot="10800000" flipV="1">
            <a:off x="2402236" y="2653697"/>
            <a:ext cx="797081" cy="32657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56" name="Text Placeholder 2">
            <a:extLst>
              <a:ext uri="{FF2B5EF4-FFF2-40B4-BE49-F238E27FC236}">
                <a16:creationId xmlns:a16="http://schemas.microsoft.com/office/drawing/2014/main" id="{AC03ABD2-59BF-47F3-820F-386B1037AD8B}"/>
              </a:ext>
            </a:extLst>
          </p:cNvPr>
          <p:cNvSpPr txBox="1">
            <a:spLocks/>
          </p:cNvSpPr>
          <p:nvPr/>
        </p:nvSpPr>
        <p:spPr>
          <a:xfrm>
            <a:off x="2427818" y="2727798"/>
            <a:ext cx="771922"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Bellevue</a:t>
            </a:r>
          </a:p>
        </p:txBody>
      </p:sp>
      <p:grpSp>
        <p:nvGrpSpPr>
          <p:cNvPr id="57" name="Group 56"/>
          <p:cNvGrpSpPr/>
          <p:nvPr/>
        </p:nvGrpSpPr>
        <p:grpSpPr>
          <a:xfrm>
            <a:off x="6513244" y="2662375"/>
            <a:ext cx="972457" cy="335815"/>
            <a:chOff x="5943567" y="4622232"/>
            <a:chExt cx="972457" cy="326573"/>
          </a:xfrm>
          <a:solidFill>
            <a:srgbClr val="FF6900"/>
          </a:solidFill>
        </p:grpSpPr>
        <p:sp>
          <p:nvSpPr>
            <p:cNvPr id="58" name="Rectangular Callout 57"/>
            <p:cNvSpPr/>
            <p:nvPr/>
          </p:nvSpPr>
          <p:spPr>
            <a:xfrm>
              <a:off x="5943567" y="4622232"/>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59" name="Text Placeholder 2">
              <a:extLst>
                <a:ext uri="{FF2B5EF4-FFF2-40B4-BE49-F238E27FC236}">
                  <a16:creationId xmlns:a16="http://schemas.microsoft.com/office/drawing/2014/main" id="{AC03ABD2-59BF-47F3-820F-386B1037AD8B}"/>
                </a:ext>
              </a:extLst>
            </p:cNvPr>
            <p:cNvSpPr txBox="1">
              <a:spLocks/>
            </p:cNvSpPr>
            <p:nvPr/>
          </p:nvSpPr>
          <p:spPr>
            <a:xfrm>
              <a:off x="5970685" y="4698560"/>
              <a:ext cx="863599" cy="164618"/>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Munich</a:t>
              </a:r>
              <a:endParaRPr kumimoji="0" lang="en-US" sz="600" b="1" i="0" u="none" strike="noStrike" kern="1200" cap="none" spc="0" normalizeH="0" baseline="0" noProof="0">
                <a:ln>
                  <a:noFill/>
                </a:ln>
                <a:solidFill>
                  <a:srgbClr val="FFFFFF"/>
                </a:solidFill>
                <a:effectLst/>
                <a:uLnTx/>
                <a:uFillTx/>
                <a:latin typeface="Calibri"/>
                <a:ea typeface="+mn-ea"/>
                <a:cs typeface="Calibri"/>
              </a:endParaRPr>
            </a:p>
          </p:txBody>
        </p:sp>
      </p:grpSp>
      <p:sp>
        <p:nvSpPr>
          <p:cNvPr id="60" name="Rectangular Callout 59"/>
          <p:cNvSpPr/>
          <p:nvPr/>
        </p:nvSpPr>
        <p:spPr>
          <a:xfrm flipV="1">
            <a:off x="10021292" y="5546215"/>
            <a:ext cx="972457" cy="32657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61" name="Text Placeholder 2">
            <a:extLst>
              <a:ext uri="{FF2B5EF4-FFF2-40B4-BE49-F238E27FC236}">
                <a16:creationId xmlns:a16="http://schemas.microsoft.com/office/drawing/2014/main" id="{AC03ABD2-59BF-47F3-820F-386B1037AD8B}"/>
              </a:ext>
            </a:extLst>
          </p:cNvPr>
          <p:cNvSpPr txBox="1">
            <a:spLocks/>
          </p:cNvSpPr>
          <p:nvPr/>
        </p:nvSpPr>
        <p:spPr>
          <a:xfrm>
            <a:off x="10090284" y="5636988"/>
            <a:ext cx="850319"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Sydney</a:t>
            </a:r>
          </a:p>
        </p:txBody>
      </p:sp>
      <p:sp>
        <p:nvSpPr>
          <p:cNvPr id="62" name="Rectangular Callout 61"/>
          <p:cNvSpPr/>
          <p:nvPr/>
        </p:nvSpPr>
        <p:spPr>
          <a:xfrm rot="10800000" flipV="1">
            <a:off x="5591101" y="2483646"/>
            <a:ext cx="951026" cy="32657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63" name="Text Placeholder 2">
            <a:extLst>
              <a:ext uri="{FF2B5EF4-FFF2-40B4-BE49-F238E27FC236}">
                <a16:creationId xmlns:a16="http://schemas.microsoft.com/office/drawing/2014/main" id="{AC03ABD2-59BF-47F3-820F-386B1037AD8B}"/>
              </a:ext>
            </a:extLst>
          </p:cNvPr>
          <p:cNvSpPr txBox="1">
            <a:spLocks/>
          </p:cNvSpPr>
          <p:nvPr/>
        </p:nvSpPr>
        <p:spPr>
          <a:xfrm>
            <a:off x="5550905" y="2557748"/>
            <a:ext cx="1031988"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Amsterdam</a:t>
            </a:r>
          </a:p>
        </p:txBody>
      </p:sp>
      <p:grpSp>
        <p:nvGrpSpPr>
          <p:cNvPr id="50" name="Group 49">
            <a:extLst>
              <a:ext uri="{FF2B5EF4-FFF2-40B4-BE49-F238E27FC236}">
                <a16:creationId xmlns:a16="http://schemas.microsoft.com/office/drawing/2014/main" id="{1CA85ED9-D021-2347-976C-7584D369B101}"/>
              </a:ext>
            </a:extLst>
          </p:cNvPr>
          <p:cNvGrpSpPr/>
          <p:nvPr/>
        </p:nvGrpSpPr>
        <p:grpSpPr>
          <a:xfrm>
            <a:off x="6958490" y="3834185"/>
            <a:ext cx="870855" cy="322942"/>
            <a:chOff x="5246914" y="4187370"/>
            <a:chExt cx="972457" cy="326573"/>
          </a:xfrm>
          <a:solidFill>
            <a:srgbClr val="FF6900"/>
          </a:solidFill>
        </p:grpSpPr>
        <p:sp>
          <p:nvSpPr>
            <p:cNvPr id="54" name="Rectangular Callout 53">
              <a:extLst>
                <a:ext uri="{FF2B5EF4-FFF2-40B4-BE49-F238E27FC236}">
                  <a16:creationId xmlns:a16="http://schemas.microsoft.com/office/drawing/2014/main" id="{39EF14CB-754F-A044-A613-D99BE77E64F6}"/>
                </a:ext>
              </a:extLst>
            </p:cNvPr>
            <p:cNvSpPr/>
            <p:nvPr/>
          </p:nvSpPr>
          <p:spPr>
            <a:xfrm flipH="1" flipV="1">
              <a:off x="5246914" y="418737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64" name="Text Placeholder 2">
              <a:extLst>
                <a:ext uri="{FF2B5EF4-FFF2-40B4-BE49-F238E27FC236}">
                  <a16:creationId xmlns:a16="http://schemas.microsoft.com/office/drawing/2014/main" id="{5D30B86C-D6F4-5142-BDC2-D5707D9CCA24}"/>
                </a:ext>
              </a:extLst>
            </p:cNvPr>
            <p:cNvSpPr txBox="1">
              <a:spLocks/>
            </p:cNvSpPr>
            <p:nvPr/>
          </p:nvSpPr>
          <p:spPr>
            <a:xfrm>
              <a:off x="5292678" y="4268334"/>
              <a:ext cx="863598" cy="171180"/>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Dubai</a:t>
              </a:r>
            </a:p>
          </p:txBody>
        </p:sp>
      </p:grpSp>
      <p:sp>
        <p:nvSpPr>
          <p:cNvPr id="48" name="Content Placeholder 3">
            <a:extLst>
              <a:ext uri="{FF2B5EF4-FFF2-40B4-BE49-F238E27FC236}">
                <a16:creationId xmlns:a16="http://schemas.microsoft.com/office/drawing/2014/main" id="{CCA466F6-A3D6-6A4C-BB95-A2D317F44214}"/>
              </a:ext>
            </a:extLst>
          </p:cNvPr>
          <p:cNvSpPr txBox="1">
            <a:spLocks/>
          </p:cNvSpPr>
          <p:nvPr/>
        </p:nvSpPr>
        <p:spPr>
          <a:xfrm>
            <a:off x="2050754" y="6409701"/>
            <a:ext cx="8412380" cy="333553"/>
          </a:xfrm>
          <a:prstGeom prst="rect">
            <a:avLst/>
          </a:prstGeom>
        </p:spPr>
        <p:txBody>
          <a:bodyPr vert="horz" wrap="square" lIns="91440" tIns="45720" rIns="91440" bIns="45720" rtlCol="0">
            <a:spAutoFit/>
          </a:bodyPr>
          <a:lstStyle>
            <a:lvl1pPr marL="0" indent="0" algn="l" defTabSz="914400" rtl="0" eaLnBrk="1" latinLnBrk="0" hangingPunct="1">
              <a:lnSpc>
                <a:spcPct val="120000"/>
              </a:lnSpc>
              <a:spcBef>
                <a:spcPts val="1000"/>
              </a:spcBef>
              <a:buClr>
                <a:schemeClr val="accent5"/>
              </a:buClr>
              <a:buFont typeface="Verdana"/>
              <a:buNone/>
              <a:defRPr sz="1200" b="1" kern="1200" cap="all" spc="3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120000"/>
              </a:lnSpc>
              <a:spcBef>
                <a:spcPts val="1000"/>
              </a:spcBef>
              <a:buClr>
                <a:schemeClr val="accent5"/>
              </a:buClr>
              <a:buFont typeface="Verdana"/>
              <a:buNone/>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E64C2C"/>
              </a:buClr>
              <a:buSzTx/>
              <a:buFont typeface="Verdana"/>
              <a:buNone/>
              <a:tabLst/>
              <a:defRPr/>
            </a:pPr>
            <a:r>
              <a:rPr kumimoji="0" lang="en-US" sz="1400" b="0" i="0" u="none" strike="noStrike" kern="1200" cap="none" spc="300" normalizeH="0" baseline="0" noProof="0">
                <a:ln>
                  <a:noFill/>
                </a:ln>
                <a:solidFill>
                  <a:srgbClr val="FFFFFF"/>
                </a:solidFill>
                <a:effectLst/>
                <a:uLnTx/>
                <a:uFillTx/>
                <a:latin typeface="Calibri"/>
                <a:ea typeface="Verdana" panose="020B0604030504040204" pitchFamily="34" charset="0"/>
                <a:cs typeface="Calibri"/>
              </a:rPr>
              <a:t>Product development centers in Bellevue, Bucharest and India</a:t>
            </a:r>
          </a:p>
        </p:txBody>
      </p:sp>
      <p:grpSp>
        <p:nvGrpSpPr>
          <p:cNvPr id="49" name="Group 48">
            <a:extLst>
              <a:ext uri="{FF2B5EF4-FFF2-40B4-BE49-F238E27FC236}">
                <a16:creationId xmlns:a16="http://schemas.microsoft.com/office/drawing/2014/main" id="{E4DC61C0-843C-BD47-9B31-5D0EC0F35646}"/>
              </a:ext>
            </a:extLst>
          </p:cNvPr>
          <p:cNvGrpSpPr/>
          <p:nvPr/>
        </p:nvGrpSpPr>
        <p:grpSpPr>
          <a:xfrm>
            <a:off x="4874819" y="4937853"/>
            <a:ext cx="972457" cy="326573"/>
            <a:chOff x="10219740" y="4232181"/>
            <a:chExt cx="972457" cy="326573"/>
          </a:xfrm>
          <a:solidFill>
            <a:srgbClr val="FF6900"/>
          </a:solidFill>
        </p:grpSpPr>
        <p:sp>
          <p:nvSpPr>
            <p:cNvPr id="65" name="Rectangular Callout 64">
              <a:extLst>
                <a:ext uri="{FF2B5EF4-FFF2-40B4-BE49-F238E27FC236}">
                  <a16:creationId xmlns:a16="http://schemas.microsoft.com/office/drawing/2014/main" id="{9A1A0CBE-F7F3-5B4F-9B70-2BBC85CBBCFC}"/>
                </a:ext>
              </a:extLst>
            </p:cNvPr>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66" name="Text Placeholder 2">
              <a:extLst>
                <a:ext uri="{FF2B5EF4-FFF2-40B4-BE49-F238E27FC236}">
                  <a16:creationId xmlns:a16="http://schemas.microsoft.com/office/drawing/2014/main" id="{D73CB181-9F7B-CB4B-A914-BEF0C2468A7E}"/>
                </a:ext>
              </a:extLst>
            </p:cNvPr>
            <p:cNvSpPr txBox="1">
              <a:spLocks/>
            </p:cNvSpPr>
            <p:nvPr/>
          </p:nvSpPr>
          <p:spPr>
            <a:xfrm>
              <a:off x="10247029" y="4322120"/>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Sao Paolo</a:t>
              </a:r>
            </a:p>
          </p:txBody>
        </p:sp>
      </p:grpSp>
      <p:grpSp>
        <p:nvGrpSpPr>
          <p:cNvPr id="70" name="Group 69">
            <a:extLst>
              <a:ext uri="{FF2B5EF4-FFF2-40B4-BE49-F238E27FC236}">
                <a16:creationId xmlns:a16="http://schemas.microsoft.com/office/drawing/2014/main" id="{0689125C-1DEC-3A4E-886B-7E97E1EB59FA}"/>
              </a:ext>
            </a:extLst>
          </p:cNvPr>
          <p:cNvGrpSpPr/>
          <p:nvPr/>
        </p:nvGrpSpPr>
        <p:grpSpPr>
          <a:xfrm>
            <a:off x="3895145" y="2014740"/>
            <a:ext cx="972457" cy="326573"/>
            <a:chOff x="6491516" y="4610700"/>
            <a:chExt cx="972457" cy="326573"/>
          </a:xfrm>
          <a:solidFill>
            <a:srgbClr val="FF6900"/>
          </a:solidFill>
        </p:grpSpPr>
        <p:sp>
          <p:nvSpPr>
            <p:cNvPr id="71" name="Rectangular Callout 70">
              <a:extLst>
                <a:ext uri="{FF2B5EF4-FFF2-40B4-BE49-F238E27FC236}">
                  <a16:creationId xmlns:a16="http://schemas.microsoft.com/office/drawing/2014/main" id="{917AD0FE-49A8-3843-92F8-74932AD48F39}"/>
                </a:ext>
              </a:extLst>
            </p:cNvPr>
            <p:cNvSpPr/>
            <p:nvPr/>
          </p:nvSpPr>
          <p:spPr>
            <a:xfrm>
              <a:off x="6491516" y="461070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72" name="Text Placeholder 2">
              <a:extLst>
                <a:ext uri="{FF2B5EF4-FFF2-40B4-BE49-F238E27FC236}">
                  <a16:creationId xmlns:a16="http://schemas.microsoft.com/office/drawing/2014/main" id="{6D09CC34-ECC0-9844-A239-56D4CBDFBD36}"/>
                </a:ext>
              </a:extLst>
            </p:cNvPr>
            <p:cNvSpPr txBox="1">
              <a:spLocks/>
            </p:cNvSpPr>
            <p:nvPr/>
          </p:nvSpPr>
          <p:spPr>
            <a:xfrm>
              <a:off x="6510235" y="4695001"/>
              <a:ext cx="863599"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Toronto</a:t>
              </a:r>
            </a:p>
          </p:txBody>
        </p:sp>
      </p:grpSp>
      <p:grpSp>
        <p:nvGrpSpPr>
          <p:cNvPr id="68" name="Group 67"/>
          <p:cNvGrpSpPr/>
          <p:nvPr/>
        </p:nvGrpSpPr>
        <p:grpSpPr>
          <a:xfrm>
            <a:off x="9667025" y="3398782"/>
            <a:ext cx="972457" cy="326573"/>
            <a:chOff x="10219740" y="4232181"/>
            <a:chExt cx="972457" cy="326573"/>
          </a:xfrm>
          <a:solidFill>
            <a:srgbClr val="FF6900"/>
          </a:solidFill>
        </p:grpSpPr>
        <p:sp>
          <p:nvSpPr>
            <p:cNvPr id="69" name="Rectangular Callout 68"/>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73" name="Text Placeholder 2">
              <a:extLst>
                <a:ext uri="{FF2B5EF4-FFF2-40B4-BE49-F238E27FC236}">
                  <a16:creationId xmlns:a16="http://schemas.microsoft.com/office/drawing/2014/main" id="{AC03ABD2-59BF-47F3-820F-386B1037AD8B}"/>
                </a:ext>
              </a:extLst>
            </p:cNvPr>
            <p:cNvSpPr txBox="1">
              <a:spLocks/>
            </p:cNvSpPr>
            <p:nvPr/>
          </p:nvSpPr>
          <p:spPr>
            <a:xfrm>
              <a:off x="10242621" y="4313547"/>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Tokyo</a:t>
              </a:r>
            </a:p>
          </p:txBody>
        </p:sp>
      </p:grpSp>
      <p:sp>
        <p:nvSpPr>
          <p:cNvPr id="83" name="Rectangular Callout 82">
            <a:extLst>
              <a:ext uri="{FF2B5EF4-FFF2-40B4-BE49-F238E27FC236}">
                <a16:creationId xmlns:a16="http://schemas.microsoft.com/office/drawing/2014/main" id="{6B8F281C-17DF-F147-8A53-292ABAE7F730}"/>
              </a:ext>
            </a:extLst>
          </p:cNvPr>
          <p:cNvSpPr/>
          <p:nvPr/>
        </p:nvSpPr>
        <p:spPr>
          <a:xfrm flipH="1" flipV="1">
            <a:off x="2418277" y="3279775"/>
            <a:ext cx="892311" cy="31032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84" name="Text Placeholder 2">
            <a:extLst>
              <a:ext uri="{FF2B5EF4-FFF2-40B4-BE49-F238E27FC236}">
                <a16:creationId xmlns:a16="http://schemas.microsoft.com/office/drawing/2014/main" id="{43BBF1FE-06F6-3F48-A5C7-C581A2137837}"/>
              </a:ext>
            </a:extLst>
          </p:cNvPr>
          <p:cNvSpPr txBox="1">
            <a:spLocks/>
          </p:cNvSpPr>
          <p:nvPr/>
        </p:nvSpPr>
        <p:spPr>
          <a:xfrm>
            <a:off x="2436967" y="3349252"/>
            <a:ext cx="850319"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San Jose</a:t>
            </a:r>
          </a:p>
        </p:txBody>
      </p:sp>
      <p:grpSp>
        <p:nvGrpSpPr>
          <p:cNvPr id="67" name="Group 66">
            <a:extLst>
              <a:ext uri="{FF2B5EF4-FFF2-40B4-BE49-F238E27FC236}">
                <a16:creationId xmlns:a16="http://schemas.microsoft.com/office/drawing/2014/main" id="{601A0324-8BDB-FE4E-AC18-CD95FA6E2EE5}"/>
              </a:ext>
            </a:extLst>
          </p:cNvPr>
          <p:cNvGrpSpPr/>
          <p:nvPr/>
        </p:nvGrpSpPr>
        <p:grpSpPr>
          <a:xfrm flipH="1">
            <a:off x="3084148" y="3036887"/>
            <a:ext cx="972941" cy="326573"/>
            <a:chOff x="6491516" y="4610700"/>
            <a:chExt cx="972457" cy="326573"/>
          </a:xfrm>
          <a:solidFill>
            <a:srgbClr val="FF6900"/>
          </a:solidFill>
        </p:grpSpPr>
        <p:sp>
          <p:nvSpPr>
            <p:cNvPr id="74" name="Rectangular Callout 73">
              <a:extLst>
                <a:ext uri="{FF2B5EF4-FFF2-40B4-BE49-F238E27FC236}">
                  <a16:creationId xmlns:a16="http://schemas.microsoft.com/office/drawing/2014/main" id="{D0AA0179-D4C9-0B4B-9A4B-94F79BE09C67}"/>
                </a:ext>
              </a:extLst>
            </p:cNvPr>
            <p:cNvSpPr/>
            <p:nvPr/>
          </p:nvSpPr>
          <p:spPr>
            <a:xfrm>
              <a:off x="6491516" y="461070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75" name="Text Placeholder 2">
              <a:extLst>
                <a:ext uri="{FF2B5EF4-FFF2-40B4-BE49-F238E27FC236}">
                  <a16:creationId xmlns:a16="http://schemas.microsoft.com/office/drawing/2014/main" id="{C78C1DF6-9E24-574C-8474-8F4BC46A9DED}"/>
                </a:ext>
              </a:extLst>
            </p:cNvPr>
            <p:cNvSpPr txBox="1">
              <a:spLocks/>
            </p:cNvSpPr>
            <p:nvPr/>
          </p:nvSpPr>
          <p:spPr>
            <a:xfrm>
              <a:off x="6558594" y="4678720"/>
              <a:ext cx="863599"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Austin</a:t>
              </a:r>
            </a:p>
          </p:txBody>
        </p:sp>
      </p:grpSp>
      <p:sp>
        <p:nvSpPr>
          <p:cNvPr id="76" name="Rectangular Callout 75">
            <a:extLst>
              <a:ext uri="{FF2B5EF4-FFF2-40B4-BE49-F238E27FC236}">
                <a16:creationId xmlns:a16="http://schemas.microsoft.com/office/drawing/2014/main" id="{F01D0C48-25E6-CF4B-B92A-61EF51FAFE04}"/>
              </a:ext>
            </a:extLst>
          </p:cNvPr>
          <p:cNvSpPr/>
          <p:nvPr/>
        </p:nvSpPr>
        <p:spPr>
          <a:xfrm rot="10800000" flipV="1">
            <a:off x="7813039" y="2808308"/>
            <a:ext cx="951026" cy="326573"/>
          </a:xfrm>
          <a:prstGeom prst="wedgeRectCallout">
            <a:avLst/>
          </a:prstGeom>
          <a:solidFill>
            <a:srgbClr val="FF6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77" name="Text Placeholder 2">
            <a:extLst>
              <a:ext uri="{FF2B5EF4-FFF2-40B4-BE49-F238E27FC236}">
                <a16:creationId xmlns:a16="http://schemas.microsoft.com/office/drawing/2014/main" id="{928BE3AD-17B9-E64A-8662-8C46D5167568}"/>
              </a:ext>
            </a:extLst>
          </p:cNvPr>
          <p:cNvSpPr txBox="1">
            <a:spLocks/>
          </p:cNvSpPr>
          <p:nvPr/>
        </p:nvSpPr>
        <p:spPr>
          <a:xfrm>
            <a:off x="7772843" y="2882410"/>
            <a:ext cx="1031988" cy="169277"/>
          </a:xfrm>
          <a:prstGeom prst="rect">
            <a:avLst/>
          </a:prstGeom>
          <a:no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Mumbai</a:t>
            </a:r>
          </a:p>
        </p:txBody>
      </p:sp>
      <p:grpSp>
        <p:nvGrpSpPr>
          <p:cNvPr id="78" name="Group 77">
            <a:extLst>
              <a:ext uri="{FF2B5EF4-FFF2-40B4-BE49-F238E27FC236}">
                <a16:creationId xmlns:a16="http://schemas.microsoft.com/office/drawing/2014/main" id="{E1E18467-4805-4145-A0E2-5F64BC767A03}"/>
              </a:ext>
            </a:extLst>
          </p:cNvPr>
          <p:cNvGrpSpPr/>
          <p:nvPr/>
        </p:nvGrpSpPr>
        <p:grpSpPr>
          <a:xfrm>
            <a:off x="9535063" y="4224581"/>
            <a:ext cx="972457" cy="326573"/>
            <a:chOff x="10219740" y="4232181"/>
            <a:chExt cx="972457" cy="326573"/>
          </a:xfrm>
          <a:solidFill>
            <a:srgbClr val="FF6900"/>
          </a:solidFill>
        </p:grpSpPr>
        <p:sp>
          <p:nvSpPr>
            <p:cNvPr id="79" name="Rectangular Callout 78">
              <a:extLst>
                <a:ext uri="{FF2B5EF4-FFF2-40B4-BE49-F238E27FC236}">
                  <a16:creationId xmlns:a16="http://schemas.microsoft.com/office/drawing/2014/main" id="{F8A02F8E-98FF-CD47-B73B-B7FC3D8E196A}"/>
                </a:ext>
              </a:extLst>
            </p:cNvPr>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80" name="Text Placeholder 2">
              <a:extLst>
                <a:ext uri="{FF2B5EF4-FFF2-40B4-BE49-F238E27FC236}">
                  <a16:creationId xmlns:a16="http://schemas.microsoft.com/office/drawing/2014/main" id="{9D230378-7D15-E841-904F-9D78CCD982C3}"/>
                </a:ext>
              </a:extLst>
            </p:cNvPr>
            <p:cNvSpPr txBox="1">
              <a:spLocks/>
            </p:cNvSpPr>
            <p:nvPr/>
          </p:nvSpPr>
          <p:spPr>
            <a:xfrm>
              <a:off x="10242621" y="4313547"/>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Seoul</a:t>
              </a:r>
            </a:p>
          </p:txBody>
        </p:sp>
      </p:grpSp>
      <p:grpSp>
        <p:nvGrpSpPr>
          <p:cNvPr id="81" name="Group 80">
            <a:extLst>
              <a:ext uri="{FF2B5EF4-FFF2-40B4-BE49-F238E27FC236}">
                <a16:creationId xmlns:a16="http://schemas.microsoft.com/office/drawing/2014/main" id="{AAB39A59-D56B-0345-B981-8CB74DADA9F0}"/>
              </a:ext>
            </a:extLst>
          </p:cNvPr>
          <p:cNvGrpSpPr/>
          <p:nvPr/>
        </p:nvGrpSpPr>
        <p:grpSpPr>
          <a:xfrm>
            <a:off x="8764065" y="4438087"/>
            <a:ext cx="870855" cy="322942"/>
            <a:chOff x="5246914" y="4187370"/>
            <a:chExt cx="972457" cy="326573"/>
          </a:xfrm>
          <a:solidFill>
            <a:srgbClr val="FF6900"/>
          </a:solidFill>
        </p:grpSpPr>
        <p:sp>
          <p:nvSpPr>
            <p:cNvPr id="82" name="Rectangular Callout 81">
              <a:extLst>
                <a:ext uri="{FF2B5EF4-FFF2-40B4-BE49-F238E27FC236}">
                  <a16:creationId xmlns:a16="http://schemas.microsoft.com/office/drawing/2014/main" id="{2D155AFC-EA1E-4C43-B722-FB5C8048883F}"/>
                </a:ext>
              </a:extLst>
            </p:cNvPr>
            <p:cNvSpPr/>
            <p:nvPr/>
          </p:nvSpPr>
          <p:spPr>
            <a:xfrm flipH="1" flipV="1">
              <a:off x="5246914" y="418737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85" name="Text Placeholder 2">
              <a:extLst>
                <a:ext uri="{FF2B5EF4-FFF2-40B4-BE49-F238E27FC236}">
                  <a16:creationId xmlns:a16="http://schemas.microsoft.com/office/drawing/2014/main" id="{A581ADC6-44BD-654C-9BFC-198B925A0087}"/>
                </a:ext>
              </a:extLst>
            </p:cNvPr>
            <p:cNvSpPr txBox="1">
              <a:spLocks/>
            </p:cNvSpPr>
            <p:nvPr/>
          </p:nvSpPr>
          <p:spPr>
            <a:xfrm>
              <a:off x="5292678" y="4268334"/>
              <a:ext cx="863598" cy="171180"/>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Singapore</a:t>
              </a:r>
            </a:p>
          </p:txBody>
        </p:sp>
      </p:grpSp>
      <p:grpSp>
        <p:nvGrpSpPr>
          <p:cNvPr id="86" name="Group 85">
            <a:extLst>
              <a:ext uri="{FF2B5EF4-FFF2-40B4-BE49-F238E27FC236}">
                <a16:creationId xmlns:a16="http://schemas.microsoft.com/office/drawing/2014/main" id="{07CA6BFB-7AC5-E941-9E2B-D20B18C7F653}"/>
              </a:ext>
            </a:extLst>
          </p:cNvPr>
          <p:cNvGrpSpPr/>
          <p:nvPr/>
        </p:nvGrpSpPr>
        <p:grpSpPr>
          <a:xfrm>
            <a:off x="9240325" y="6210520"/>
            <a:ext cx="486229" cy="195970"/>
            <a:chOff x="10219740" y="4232181"/>
            <a:chExt cx="972457" cy="326573"/>
          </a:xfrm>
          <a:solidFill>
            <a:srgbClr val="FF6900"/>
          </a:solidFill>
        </p:grpSpPr>
        <p:sp>
          <p:nvSpPr>
            <p:cNvPr id="87" name="Rectangular Callout 86">
              <a:extLst>
                <a:ext uri="{FF2B5EF4-FFF2-40B4-BE49-F238E27FC236}">
                  <a16:creationId xmlns:a16="http://schemas.microsoft.com/office/drawing/2014/main" id="{B39B969D-AFC6-9C4C-B06F-0D768F2B63B6}"/>
                </a:ext>
              </a:extLst>
            </p:cNvPr>
            <p:cNvSpPr/>
            <p:nvPr/>
          </p:nvSpPr>
          <p:spPr>
            <a:xfrm flipV="1">
              <a:off x="10219740" y="4232181"/>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88" name="Text Placeholder 2">
              <a:extLst>
                <a:ext uri="{FF2B5EF4-FFF2-40B4-BE49-F238E27FC236}">
                  <a16:creationId xmlns:a16="http://schemas.microsoft.com/office/drawing/2014/main" id="{D7554250-5FAC-C641-916E-43C2BE806A87}"/>
                </a:ext>
              </a:extLst>
            </p:cNvPr>
            <p:cNvSpPr txBox="1">
              <a:spLocks/>
            </p:cNvSpPr>
            <p:nvPr/>
          </p:nvSpPr>
          <p:spPr>
            <a:xfrm>
              <a:off x="10247029" y="4322120"/>
              <a:ext cx="926693"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Calibri"/>
                <a:ea typeface="+mn-ea"/>
                <a:cs typeface="Calibri"/>
              </a:endParaRPr>
            </a:p>
          </p:txBody>
        </p:sp>
      </p:grpSp>
      <p:sp>
        <p:nvSpPr>
          <p:cNvPr id="3" name="TextBox 2">
            <a:extLst>
              <a:ext uri="{FF2B5EF4-FFF2-40B4-BE49-F238E27FC236}">
                <a16:creationId xmlns:a16="http://schemas.microsoft.com/office/drawing/2014/main" id="{C11BE433-DA35-074D-9FCA-3FD6EF12F96F}"/>
              </a:ext>
            </a:extLst>
          </p:cNvPr>
          <p:cNvSpPr txBox="1"/>
          <p:nvPr/>
        </p:nvSpPr>
        <p:spPr>
          <a:xfrm>
            <a:off x="9740199" y="6210520"/>
            <a:ext cx="199125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Primary UiPath Office Locations</a:t>
            </a:r>
          </a:p>
        </p:txBody>
      </p:sp>
      <p:grpSp>
        <p:nvGrpSpPr>
          <p:cNvPr id="91" name="Group 90">
            <a:extLst>
              <a:ext uri="{FF2B5EF4-FFF2-40B4-BE49-F238E27FC236}">
                <a16:creationId xmlns:a16="http://schemas.microsoft.com/office/drawing/2014/main" id="{43F9DBC4-4E1C-AE46-BE17-7DB26B963AB5}"/>
              </a:ext>
            </a:extLst>
          </p:cNvPr>
          <p:cNvGrpSpPr/>
          <p:nvPr/>
        </p:nvGrpSpPr>
        <p:grpSpPr>
          <a:xfrm>
            <a:off x="4391882" y="2355770"/>
            <a:ext cx="972457" cy="326573"/>
            <a:chOff x="6491516" y="4610700"/>
            <a:chExt cx="972457" cy="326573"/>
          </a:xfrm>
          <a:solidFill>
            <a:srgbClr val="FF6900"/>
          </a:solidFill>
        </p:grpSpPr>
        <p:sp>
          <p:nvSpPr>
            <p:cNvPr id="92" name="Rectangular Callout 91">
              <a:extLst>
                <a:ext uri="{FF2B5EF4-FFF2-40B4-BE49-F238E27FC236}">
                  <a16:creationId xmlns:a16="http://schemas.microsoft.com/office/drawing/2014/main" id="{5AC4132C-2208-4246-A425-B981A8A8ABC5}"/>
                </a:ext>
              </a:extLst>
            </p:cNvPr>
            <p:cNvSpPr/>
            <p:nvPr/>
          </p:nvSpPr>
          <p:spPr>
            <a:xfrm>
              <a:off x="6491516" y="4610700"/>
              <a:ext cx="972457" cy="326573"/>
            </a:xfrm>
            <a:prstGeom prst="wedgeRectCallou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93" name="Text Placeholder 2">
              <a:extLst>
                <a:ext uri="{FF2B5EF4-FFF2-40B4-BE49-F238E27FC236}">
                  <a16:creationId xmlns:a16="http://schemas.microsoft.com/office/drawing/2014/main" id="{5D970D22-10E5-9745-8F65-68FCE66D1081}"/>
                </a:ext>
              </a:extLst>
            </p:cNvPr>
            <p:cNvSpPr txBox="1">
              <a:spLocks/>
            </p:cNvSpPr>
            <p:nvPr/>
          </p:nvSpPr>
          <p:spPr>
            <a:xfrm>
              <a:off x="6510235" y="4695001"/>
              <a:ext cx="863599" cy="169277"/>
            </a:xfrm>
            <a:prstGeom prst="rect">
              <a:avLst/>
            </a:prstGeom>
            <a:grpFill/>
            <a:ln>
              <a:noFill/>
            </a:ln>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mn-ea"/>
                  <a:cs typeface="Calibri"/>
                </a:rPr>
                <a:t>Boston</a:t>
              </a:r>
            </a:p>
          </p:txBody>
        </p:sp>
      </p:grpSp>
      <p:grpSp>
        <p:nvGrpSpPr>
          <p:cNvPr id="101" name="Group 100">
            <a:extLst>
              <a:ext uri="{FF2B5EF4-FFF2-40B4-BE49-F238E27FC236}">
                <a16:creationId xmlns:a16="http://schemas.microsoft.com/office/drawing/2014/main" id="{5B0D242D-B62F-7E4F-A5A7-40F95000BF7A}"/>
              </a:ext>
            </a:extLst>
          </p:cNvPr>
          <p:cNvGrpSpPr/>
          <p:nvPr/>
        </p:nvGrpSpPr>
        <p:grpSpPr>
          <a:xfrm>
            <a:off x="8240082" y="3655936"/>
            <a:ext cx="338554" cy="261610"/>
            <a:chOff x="6962167" y="326420"/>
            <a:chExt cx="396570" cy="357247"/>
          </a:xfrm>
        </p:grpSpPr>
        <p:sp>
          <p:nvSpPr>
            <p:cNvPr id="102" name="Rectangle 101">
              <a:extLst>
                <a:ext uri="{FF2B5EF4-FFF2-40B4-BE49-F238E27FC236}">
                  <a16:creationId xmlns:a16="http://schemas.microsoft.com/office/drawing/2014/main" id="{A5311290-B3A7-5949-B855-EF4424544A31}"/>
                </a:ext>
              </a:extLst>
            </p:cNvPr>
            <p:cNvSpPr/>
            <p:nvPr/>
          </p:nvSpPr>
          <p:spPr>
            <a:xfrm>
              <a:off x="6999472" y="336567"/>
              <a:ext cx="289602" cy="287485"/>
            </a:xfrm>
            <a:prstGeom prst="rect">
              <a:avLst/>
            </a:prstGeom>
            <a:solidFill>
              <a:srgbClr val="0028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TextBox 102">
              <a:extLst>
                <a:ext uri="{FF2B5EF4-FFF2-40B4-BE49-F238E27FC236}">
                  <a16:creationId xmlns:a16="http://schemas.microsoft.com/office/drawing/2014/main" id="{CE013F19-A6AE-C24A-A793-BBA89555E9C8}"/>
                </a:ext>
              </a:extLst>
            </p:cNvPr>
            <p:cNvSpPr txBox="1"/>
            <p:nvPr/>
          </p:nvSpPr>
          <p:spPr>
            <a:xfrm>
              <a:off x="6962167" y="326420"/>
              <a:ext cx="396570" cy="3572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A1</a:t>
              </a:r>
            </a:p>
          </p:txBody>
        </p:sp>
      </p:grpSp>
      <p:grpSp>
        <p:nvGrpSpPr>
          <p:cNvPr id="113" name="Group 112">
            <a:extLst>
              <a:ext uri="{FF2B5EF4-FFF2-40B4-BE49-F238E27FC236}">
                <a16:creationId xmlns:a16="http://schemas.microsoft.com/office/drawing/2014/main" id="{4D782DB7-9C3D-0947-92F9-FC5315A07A8E}"/>
              </a:ext>
            </a:extLst>
          </p:cNvPr>
          <p:cNvGrpSpPr/>
          <p:nvPr/>
        </p:nvGrpSpPr>
        <p:grpSpPr>
          <a:xfrm>
            <a:off x="9321873" y="6476586"/>
            <a:ext cx="338554" cy="261610"/>
            <a:chOff x="6962167" y="326420"/>
            <a:chExt cx="396570" cy="357247"/>
          </a:xfrm>
        </p:grpSpPr>
        <p:sp>
          <p:nvSpPr>
            <p:cNvPr id="114" name="Rectangle 113">
              <a:extLst>
                <a:ext uri="{FF2B5EF4-FFF2-40B4-BE49-F238E27FC236}">
                  <a16:creationId xmlns:a16="http://schemas.microsoft.com/office/drawing/2014/main" id="{06A2352B-C118-924A-AEE4-FD279AF166B6}"/>
                </a:ext>
              </a:extLst>
            </p:cNvPr>
            <p:cNvSpPr/>
            <p:nvPr/>
          </p:nvSpPr>
          <p:spPr>
            <a:xfrm>
              <a:off x="6999472" y="336567"/>
              <a:ext cx="289602" cy="287485"/>
            </a:xfrm>
            <a:prstGeom prst="rect">
              <a:avLst/>
            </a:prstGeom>
            <a:solidFill>
              <a:srgbClr val="0028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E12788CB-ACA3-9947-94C4-BA8B0FBD537D}"/>
                </a:ext>
              </a:extLst>
            </p:cNvPr>
            <p:cNvSpPr txBox="1"/>
            <p:nvPr/>
          </p:nvSpPr>
          <p:spPr>
            <a:xfrm>
              <a:off x="6962167" y="326420"/>
              <a:ext cx="396570" cy="3572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A1</a:t>
              </a:r>
            </a:p>
          </p:txBody>
        </p:sp>
      </p:grpSp>
      <p:sp>
        <p:nvSpPr>
          <p:cNvPr id="116" name="TextBox 115">
            <a:extLst>
              <a:ext uri="{FF2B5EF4-FFF2-40B4-BE49-F238E27FC236}">
                <a16:creationId xmlns:a16="http://schemas.microsoft.com/office/drawing/2014/main" id="{F3FE28C5-62B2-FB4C-A5A0-03DAF2420814}"/>
              </a:ext>
            </a:extLst>
          </p:cNvPr>
          <p:cNvSpPr txBox="1"/>
          <p:nvPr/>
        </p:nvSpPr>
        <p:spPr>
          <a:xfrm>
            <a:off x="9742698" y="6452861"/>
            <a:ext cx="20233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Automation First Immersion Lab</a:t>
            </a:r>
          </a:p>
        </p:txBody>
      </p:sp>
    </p:spTree>
    <p:extLst>
      <p:ext uri="{BB962C8B-B14F-4D97-AF65-F5344CB8AC3E}">
        <p14:creationId xmlns:p14="http://schemas.microsoft.com/office/powerpoint/2010/main" val="107891903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96DCFA-F0C6-4411-B3F6-C842686AADAF}"/>
              </a:ext>
            </a:extLst>
          </p:cNvPr>
          <p:cNvSpPr>
            <a:spLocks noGrp="1"/>
          </p:cNvSpPr>
          <p:nvPr>
            <p:ph type="title"/>
          </p:nvPr>
        </p:nvSpPr>
        <p:spPr/>
        <p:txBody>
          <a:bodyPr/>
          <a:lstStyle/>
          <a:p>
            <a:r>
              <a:rPr lang="en-US">
                <a:latin typeface="+mn-lt"/>
                <a:cs typeface="Calibri"/>
              </a:rPr>
              <a:t>UiPath Born Global, Operates Local</a:t>
            </a:r>
            <a:br>
              <a:rPr lang="en-US">
                <a:latin typeface="+mn-lt"/>
                <a:cs typeface="Calibri"/>
              </a:rPr>
            </a:br>
            <a:r>
              <a:rPr lang="en-US" sz="2400" b="0">
                <a:latin typeface="+mn-lt"/>
                <a:cs typeface="Calibri"/>
              </a:rPr>
              <a:t>31 Offices in 19 Countries</a:t>
            </a:r>
            <a:br>
              <a:rPr lang="en-US" sz="2400">
                <a:latin typeface="+mn-lt"/>
                <a:cs typeface="Calibri"/>
              </a:rPr>
            </a:br>
            <a:endParaRPr lang="en-US">
              <a:latin typeface="+mn-lt"/>
              <a:cs typeface="Calibri"/>
            </a:endParaRPr>
          </a:p>
        </p:txBody>
      </p:sp>
      <p:sp>
        <p:nvSpPr>
          <p:cNvPr id="39" name="Content Placeholder 3">
            <a:extLst>
              <a:ext uri="{FF2B5EF4-FFF2-40B4-BE49-F238E27FC236}">
                <a16:creationId xmlns:a16="http://schemas.microsoft.com/office/drawing/2014/main" id="{363B5ADD-2B11-4575-ACB7-F6C252909EA1}"/>
              </a:ext>
            </a:extLst>
          </p:cNvPr>
          <p:cNvSpPr txBox="1">
            <a:spLocks/>
          </p:cNvSpPr>
          <p:nvPr/>
        </p:nvSpPr>
        <p:spPr>
          <a:xfrm>
            <a:off x="2048256" y="6167360"/>
            <a:ext cx="7756144" cy="333553"/>
          </a:xfrm>
          <a:prstGeom prst="rect">
            <a:avLst/>
          </a:prstGeom>
        </p:spPr>
        <p:txBody>
          <a:bodyPr vert="horz" wrap="square" lIns="91440" tIns="45720" rIns="91440" bIns="45720" rtlCol="0">
            <a:spAutoFit/>
          </a:bodyPr>
          <a:lstStyle>
            <a:lvl1pPr marL="0" indent="0" algn="l" defTabSz="914400" rtl="0" eaLnBrk="1" latinLnBrk="0" hangingPunct="1">
              <a:lnSpc>
                <a:spcPct val="120000"/>
              </a:lnSpc>
              <a:spcBef>
                <a:spcPts val="1000"/>
              </a:spcBef>
              <a:buClr>
                <a:schemeClr val="accent5"/>
              </a:buClr>
              <a:buFont typeface="Verdana"/>
              <a:buNone/>
              <a:defRPr sz="1200" b="1" kern="1200" cap="all" spc="3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120000"/>
              </a:lnSpc>
              <a:spcBef>
                <a:spcPts val="1000"/>
              </a:spcBef>
              <a:buClr>
                <a:schemeClr val="accent5"/>
              </a:buClr>
              <a:buFont typeface="Verdana"/>
              <a:buNone/>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E64C2C"/>
              </a:buClr>
              <a:buSzTx/>
              <a:buFont typeface="Verdana"/>
              <a:buNone/>
              <a:tabLst/>
              <a:defRPr/>
            </a:pPr>
            <a:r>
              <a:rPr kumimoji="0" lang="en-US" sz="1400" b="0" i="0" u="none" strike="noStrike" kern="1200" cap="none" spc="0" normalizeH="0" baseline="0" noProof="0">
                <a:ln>
                  <a:noFill/>
                </a:ln>
                <a:solidFill>
                  <a:srgbClr val="FFFFFF"/>
                </a:solidFill>
                <a:effectLst/>
                <a:uLnTx/>
                <a:uFillTx/>
                <a:latin typeface="Calibri"/>
                <a:ea typeface="Verdana" panose="020B0604030504040204" pitchFamily="34" charset="0"/>
                <a:cs typeface="Calibri"/>
              </a:rPr>
              <a:t>Customer support centers in Bucharest &amp; India </a:t>
            </a:r>
          </a:p>
        </p:txBody>
      </p:sp>
      <p:sp>
        <p:nvSpPr>
          <p:cNvPr id="48" name="Content Placeholder 3">
            <a:extLst>
              <a:ext uri="{FF2B5EF4-FFF2-40B4-BE49-F238E27FC236}">
                <a16:creationId xmlns:a16="http://schemas.microsoft.com/office/drawing/2014/main" id="{CCA466F6-A3D6-6A4C-BB95-A2D317F44214}"/>
              </a:ext>
            </a:extLst>
          </p:cNvPr>
          <p:cNvSpPr txBox="1">
            <a:spLocks/>
          </p:cNvSpPr>
          <p:nvPr/>
        </p:nvSpPr>
        <p:spPr>
          <a:xfrm>
            <a:off x="2050754" y="6409701"/>
            <a:ext cx="8412380" cy="333553"/>
          </a:xfrm>
          <a:prstGeom prst="rect">
            <a:avLst/>
          </a:prstGeom>
        </p:spPr>
        <p:txBody>
          <a:bodyPr vert="horz" wrap="square" lIns="91440" tIns="45720" rIns="91440" bIns="45720" rtlCol="0">
            <a:spAutoFit/>
          </a:bodyPr>
          <a:lstStyle>
            <a:lvl1pPr marL="0" indent="0" algn="l" defTabSz="914400" rtl="0" eaLnBrk="1" latinLnBrk="0" hangingPunct="1">
              <a:lnSpc>
                <a:spcPct val="120000"/>
              </a:lnSpc>
              <a:spcBef>
                <a:spcPts val="1000"/>
              </a:spcBef>
              <a:buClr>
                <a:schemeClr val="accent5"/>
              </a:buClr>
              <a:buFont typeface="Verdana"/>
              <a:buNone/>
              <a:defRPr sz="1200" b="1" kern="1200" cap="all" spc="3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120000"/>
              </a:lnSpc>
              <a:spcBef>
                <a:spcPts val="1000"/>
              </a:spcBef>
              <a:buClr>
                <a:schemeClr val="accent5"/>
              </a:buClr>
              <a:buFont typeface="Verdana"/>
              <a:buNone/>
              <a:defRPr sz="14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120000"/>
              </a:lnSpc>
              <a:spcBef>
                <a:spcPts val="1000"/>
              </a:spcBef>
              <a:buClr>
                <a:schemeClr val="accent5"/>
              </a:buClr>
              <a:buFont typeface="Verdana"/>
              <a:buNone/>
              <a:defRPr sz="1200" b="1" kern="1200">
                <a:solidFill>
                  <a:schemeClr val="accent3"/>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E64C2C"/>
              </a:buClr>
              <a:buSzTx/>
              <a:buFont typeface="Verdana"/>
              <a:buNone/>
              <a:tabLst/>
              <a:defRPr/>
            </a:pPr>
            <a:r>
              <a:rPr kumimoji="0" lang="en-US" sz="1400" b="0" i="0" u="none" strike="noStrike" kern="1200" cap="none" spc="0" normalizeH="0" baseline="0" noProof="0" dirty="0">
                <a:ln>
                  <a:noFill/>
                </a:ln>
                <a:solidFill>
                  <a:srgbClr val="FFFFFF"/>
                </a:solidFill>
                <a:effectLst/>
                <a:uLnTx/>
                <a:uFillTx/>
                <a:latin typeface="Calibri"/>
                <a:ea typeface="Verdana" panose="020B0604030504040204" pitchFamily="34" charset="0"/>
                <a:cs typeface="Calibri"/>
              </a:rPr>
              <a:t>Product development centers in Bellevue, Bucharest and India</a:t>
            </a:r>
          </a:p>
        </p:txBody>
      </p:sp>
      <p:sp>
        <p:nvSpPr>
          <p:cNvPr id="3" name="TextBox 2">
            <a:extLst>
              <a:ext uri="{FF2B5EF4-FFF2-40B4-BE49-F238E27FC236}">
                <a16:creationId xmlns:a16="http://schemas.microsoft.com/office/drawing/2014/main" id="{C11BE433-DA35-074D-9FCA-3FD6EF12F96F}"/>
              </a:ext>
            </a:extLst>
          </p:cNvPr>
          <p:cNvSpPr txBox="1"/>
          <p:nvPr/>
        </p:nvSpPr>
        <p:spPr>
          <a:xfrm>
            <a:off x="9189415" y="6148091"/>
            <a:ext cx="199125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Primary </a:t>
            </a:r>
            <a:r>
              <a:rPr kumimoji="0" lang="en-US" sz="1100" b="0" i="0" u="none" strike="noStrike" kern="1200" cap="none" spc="0" normalizeH="0" baseline="0" noProof="0" dirty="0" err="1">
                <a:ln>
                  <a:noFill/>
                </a:ln>
                <a:solidFill>
                  <a:srgbClr val="FFFFFF"/>
                </a:solidFill>
                <a:effectLst/>
                <a:uLnTx/>
                <a:uFillTx/>
                <a:latin typeface="Calibri"/>
                <a:ea typeface="+mn-ea"/>
                <a:cs typeface="+mn-cs"/>
              </a:rPr>
              <a:t>UiPath</a:t>
            </a:r>
            <a:r>
              <a:rPr kumimoji="0" lang="en-US" sz="1100" b="0" i="0" u="none" strike="noStrike" kern="1200" cap="none" spc="0" normalizeH="0" baseline="0" noProof="0" dirty="0">
                <a:ln>
                  <a:noFill/>
                </a:ln>
                <a:solidFill>
                  <a:srgbClr val="FFFFFF"/>
                </a:solidFill>
                <a:effectLst/>
                <a:uLnTx/>
                <a:uFillTx/>
                <a:latin typeface="Calibri"/>
                <a:ea typeface="+mn-ea"/>
                <a:cs typeface="+mn-cs"/>
              </a:rPr>
              <a:t> Office Locations</a:t>
            </a:r>
          </a:p>
        </p:txBody>
      </p:sp>
      <p:grpSp>
        <p:nvGrpSpPr>
          <p:cNvPr id="113" name="Group 112">
            <a:extLst>
              <a:ext uri="{FF2B5EF4-FFF2-40B4-BE49-F238E27FC236}">
                <a16:creationId xmlns:a16="http://schemas.microsoft.com/office/drawing/2014/main" id="{4D782DB7-9C3D-0947-92F9-FC5315A07A8E}"/>
              </a:ext>
            </a:extLst>
          </p:cNvPr>
          <p:cNvGrpSpPr/>
          <p:nvPr/>
        </p:nvGrpSpPr>
        <p:grpSpPr>
          <a:xfrm>
            <a:off x="8899606" y="6459810"/>
            <a:ext cx="338554" cy="261610"/>
            <a:chOff x="6952341" y="303512"/>
            <a:chExt cx="396570" cy="357247"/>
          </a:xfrm>
        </p:grpSpPr>
        <p:sp>
          <p:nvSpPr>
            <p:cNvPr id="114" name="Rectangle 113">
              <a:extLst>
                <a:ext uri="{FF2B5EF4-FFF2-40B4-BE49-F238E27FC236}">
                  <a16:creationId xmlns:a16="http://schemas.microsoft.com/office/drawing/2014/main" id="{06A2352B-C118-924A-AEE4-FD279AF166B6}"/>
                </a:ext>
              </a:extLst>
            </p:cNvPr>
            <p:cNvSpPr/>
            <p:nvPr/>
          </p:nvSpPr>
          <p:spPr>
            <a:xfrm>
              <a:off x="6999472" y="336567"/>
              <a:ext cx="289602" cy="287485"/>
            </a:xfrm>
            <a:prstGeom prst="rect">
              <a:avLst/>
            </a:prstGeom>
            <a:solidFill>
              <a:srgbClr val="0028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E12788CB-ACA3-9947-94C4-BA8B0FBD537D}"/>
                </a:ext>
              </a:extLst>
            </p:cNvPr>
            <p:cNvSpPr txBox="1"/>
            <p:nvPr/>
          </p:nvSpPr>
          <p:spPr>
            <a:xfrm>
              <a:off x="6952341" y="303512"/>
              <a:ext cx="396570" cy="35724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a:ea typeface="+mn-ea"/>
                  <a:cs typeface="+mn-cs"/>
                </a:rPr>
                <a:t>A1</a:t>
              </a:r>
            </a:p>
          </p:txBody>
        </p:sp>
      </p:grpSp>
      <p:sp>
        <p:nvSpPr>
          <p:cNvPr id="116" name="TextBox 115">
            <a:extLst>
              <a:ext uri="{FF2B5EF4-FFF2-40B4-BE49-F238E27FC236}">
                <a16:creationId xmlns:a16="http://schemas.microsoft.com/office/drawing/2014/main" id="{F3FE28C5-62B2-FB4C-A5A0-03DAF2420814}"/>
              </a:ext>
            </a:extLst>
          </p:cNvPr>
          <p:cNvSpPr txBox="1"/>
          <p:nvPr/>
        </p:nvSpPr>
        <p:spPr>
          <a:xfrm>
            <a:off x="9189415" y="6452861"/>
            <a:ext cx="252611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Automation First Immersion Lab</a:t>
            </a:r>
          </a:p>
        </p:txBody>
      </p:sp>
      <p:pic>
        <p:nvPicPr>
          <p:cNvPr id="5" name="Picture 4">
            <a:extLst>
              <a:ext uri="{FF2B5EF4-FFF2-40B4-BE49-F238E27FC236}">
                <a16:creationId xmlns:a16="http://schemas.microsoft.com/office/drawing/2014/main" id="{804300FA-A184-4848-8EC9-5C9DDF747A2B}"/>
              </a:ext>
            </a:extLst>
          </p:cNvPr>
          <p:cNvPicPr>
            <a:picLocks noChangeAspect="1"/>
          </p:cNvPicPr>
          <p:nvPr/>
        </p:nvPicPr>
        <p:blipFill>
          <a:blip r:embed="rId3"/>
          <a:stretch>
            <a:fillRect/>
          </a:stretch>
        </p:blipFill>
        <p:spPr>
          <a:xfrm>
            <a:off x="1914525" y="1276075"/>
            <a:ext cx="9615488" cy="4877863"/>
          </a:xfrm>
          <a:prstGeom prst="rect">
            <a:avLst/>
          </a:prstGeom>
        </p:spPr>
      </p:pic>
      <p:sp>
        <p:nvSpPr>
          <p:cNvPr id="6" name="TextBox 5">
            <a:extLst>
              <a:ext uri="{FF2B5EF4-FFF2-40B4-BE49-F238E27FC236}">
                <a16:creationId xmlns:a16="http://schemas.microsoft.com/office/drawing/2014/main" id="{DD6C4CA3-D9F8-7F4C-B410-E811B34FFCB4}"/>
              </a:ext>
            </a:extLst>
          </p:cNvPr>
          <p:cNvSpPr txBox="1"/>
          <p:nvPr/>
        </p:nvSpPr>
        <p:spPr>
          <a:xfrm>
            <a:off x="7044265" y="2368550"/>
            <a:ext cx="355600" cy="246221"/>
          </a:xfrm>
          <a:prstGeom prst="rect">
            <a:avLst/>
          </a:prstGeom>
          <a:noFill/>
        </p:spPr>
        <p:txBody>
          <a:bodyPr wrap="square" rtlCol="0" anchor="ctr">
            <a:spAutoFit/>
          </a:bodyPr>
          <a:lstStyle/>
          <a:p>
            <a:pPr algn="ctr"/>
            <a:r>
              <a:rPr lang="en-US" sz="1000" b="1" dirty="0">
                <a:solidFill>
                  <a:schemeClr val="bg1"/>
                </a:solidFill>
              </a:rPr>
              <a:t>A1</a:t>
            </a:r>
          </a:p>
        </p:txBody>
      </p:sp>
      <p:pic>
        <p:nvPicPr>
          <p:cNvPr id="7" name="Picture 6">
            <a:extLst>
              <a:ext uri="{FF2B5EF4-FFF2-40B4-BE49-F238E27FC236}">
                <a16:creationId xmlns:a16="http://schemas.microsoft.com/office/drawing/2014/main" id="{94CCBE21-1FF1-7F43-8A1A-FE2BBEDD223B}"/>
              </a:ext>
            </a:extLst>
          </p:cNvPr>
          <p:cNvPicPr>
            <a:picLocks noChangeAspect="1"/>
          </p:cNvPicPr>
          <p:nvPr/>
        </p:nvPicPr>
        <p:blipFill>
          <a:blip r:embed="rId4"/>
          <a:stretch>
            <a:fillRect/>
          </a:stretch>
        </p:blipFill>
        <p:spPr>
          <a:xfrm>
            <a:off x="8973515" y="6180581"/>
            <a:ext cx="215900" cy="215900"/>
          </a:xfrm>
          <a:prstGeom prst="rect">
            <a:avLst/>
          </a:prstGeom>
        </p:spPr>
      </p:pic>
    </p:spTree>
    <p:extLst>
      <p:ext uri="{BB962C8B-B14F-4D97-AF65-F5344CB8AC3E}">
        <p14:creationId xmlns:p14="http://schemas.microsoft.com/office/powerpoint/2010/main" val="2304390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41C9-FF0E-C948-AD91-E8BD37FAEAD6}"/>
              </a:ext>
            </a:extLst>
          </p:cNvPr>
          <p:cNvSpPr>
            <a:spLocks noGrp="1"/>
          </p:cNvSpPr>
          <p:nvPr>
            <p:ph type="title"/>
          </p:nvPr>
        </p:nvSpPr>
        <p:spPr>
          <a:xfrm>
            <a:off x="1828800" y="333676"/>
            <a:ext cx="10363200" cy="543739"/>
          </a:xfrm>
        </p:spPr>
        <p:txBody>
          <a:bodyPr/>
          <a:lstStyle/>
          <a:p>
            <a:r>
              <a:rPr lang="en-US" dirty="0" err="1">
                <a:latin typeface="Calibri" panose="020F0502020204030204" pitchFamily="34" charset="0"/>
                <a:cs typeface="Calibri" panose="020F0502020204030204" pitchFamily="34" charset="0"/>
              </a:rPr>
              <a:t>UiPath</a:t>
            </a:r>
            <a:r>
              <a:rPr lang="en-US" dirty="0">
                <a:latin typeface="Calibri" panose="020F0502020204030204" pitchFamily="34" charset="0"/>
                <a:cs typeface="Calibri" panose="020F0502020204030204" pitchFamily="34" charset="0"/>
              </a:rPr>
              <a:t> Independent Recognition</a:t>
            </a:r>
          </a:p>
        </p:txBody>
      </p:sp>
      <p:sp>
        <p:nvSpPr>
          <p:cNvPr id="18" name="Rectangle 17">
            <a:extLst>
              <a:ext uri="{FF2B5EF4-FFF2-40B4-BE49-F238E27FC236}">
                <a16:creationId xmlns:a16="http://schemas.microsoft.com/office/drawing/2014/main" id="{7F52FB2F-D36A-1B40-ACB2-5C59BC90FF5C}"/>
              </a:ext>
            </a:extLst>
          </p:cNvPr>
          <p:cNvSpPr/>
          <p:nvPr/>
        </p:nvSpPr>
        <p:spPr>
          <a:xfrm>
            <a:off x="4788665" y="1278898"/>
            <a:ext cx="1035861" cy="769441"/>
          </a:xfrm>
          <a:prstGeom prst="rect">
            <a:avLst/>
          </a:prstGeom>
        </p:spPr>
        <p:txBody>
          <a:bodyPr wrap="none">
            <a:spAutoFit/>
          </a:bodyPr>
          <a:lstStyle/>
          <a:p>
            <a:r>
              <a:rPr lang="en-US" sz="4400" b="1" dirty="0">
                <a:solidFill>
                  <a:srgbClr val="0085CA"/>
                </a:solidFill>
              </a:rPr>
              <a:t>#26</a:t>
            </a:r>
          </a:p>
        </p:txBody>
      </p:sp>
      <p:pic>
        <p:nvPicPr>
          <p:cNvPr id="19" name="Picture 18">
            <a:extLst>
              <a:ext uri="{FF2B5EF4-FFF2-40B4-BE49-F238E27FC236}">
                <a16:creationId xmlns:a16="http://schemas.microsoft.com/office/drawing/2014/main" id="{A7D21901-9297-874F-9237-B83F55C438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2004" y="1245571"/>
            <a:ext cx="1139885" cy="934236"/>
          </a:xfrm>
          <a:prstGeom prst="rect">
            <a:avLst/>
          </a:prstGeom>
        </p:spPr>
      </p:pic>
      <p:sp>
        <p:nvSpPr>
          <p:cNvPr id="23" name="Rectangle 22">
            <a:extLst>
              <a:ext uri="{FF2B5EF4-FFF2-40B4-BE49-F238E27FC236}">
                <a16:creationId xmlns:a16="http://schemas.microsoft.com/office/drawing/2014/main" id="{3F71F2F4-BD69-4444-BB36-145D45E1BBB6}"/>
              </a:ext>
            </a:extLst>
          </p:cNvPr>
          <p:cNvSpPr/>
          <p:nvPr/>
        </p:nvSpPr>
        <p:spPr>
          <a:xfrm>
            <a:off x="3638013" y="3308544"/>
            <a:ext cx="2333129" cy="1015663"/>
          </a:xfrm>
          <a:prstGeom prst="rect">
            <a:avLst/>
          </a:prstGeom>
        </p:spPr>
        <p:txBody>
          <a:bodyPr wrap="square">
            <a:spAutoFit/>
          </a:bodyPr>
          <a:lstStyle/>
          <a:p>
            <a:pPr algn="ctr"/>
            <a:r>
              <a:rPr lang="en-US" sz="2000" b="1" dirty="0">
                <a:solidFill>
                  <a:srgbClr val="0085CA"/>
                </a:solidFill>
              </a:rPr>
              <a:t>Best Company Culture</a:t>
            </a:r>
          </a:p>
          <a:p>
            <a:pPr algn="ctr"/>
            <a:r>
              <a:rPr lang="en-US" sz="2000" dirty="0">
                <a:solidFill>
                  <a:srgbClr val="0085CA"/>
                </a:solidFill>
              </a:rPr>
              <a:t>- 2018 -</a:t>
            </a:r>
          </a:p>
        </p:txBody>
      </p:sp>
      <p:sp>
        <p:nvSpPr>
          <p:cNvPr id="24" name="Rectangle 23">
            <a:extLst>
              <a:ext uri="{FF2B5EF4-FFF2-40B4-BE49-F238E27FC236}">
                <a16:creationId xmlns:a16="http://schemas.microsoft.com/office/drawing/2014/main" id="{1E061FE8-A4D7-9E43-9AC7-B81874839A43}"/>
              </a:ext>
            </a:extLst>
          </p:cNvPr>
          <p:cNvSpPr/>
          <p:nvPr/>
        </p:nvSpPr>
        <p:spPr>
          <a:xfrm>
            <a:off x="5463938" y="3325797"/>
            <a:ext cx="2333129" cy="1015663"/>
          </a:xfrm>
          <a:prstGeom prst="rect">
            <a:avLst/>
          </a:prstGeom>
        </p:spPr>
        <p:txBody>
          <a:bodyPr wrap="square">
            <a:spAutoFit/>
          </a:bodyPr>
          <a:lstStyle/>
          <a:p>
            <a:pPr algn="ctr"/>
            <a:r>
              <a:rPr lang="en-US" sz="2000" b="1" dirty="0">
                <a:solidFill>
                  <a:srgbClr val="0085CA"/>
                </a:solidFill>
              </a:rPr>
              <a:t>Best Company Happiness</a:t>
            </a:r>
          </a:p>
          <a:p>
            <a:pPr algn="ctr"/>
            <a:r>
              <a:rPr lang="en-US" sz="2000" dirty="0">
                <a:solidFill>
                  <a:srgbClr val="0085CA"/>
                </a:solidFill>
              </a:rPr>
              <a:t>- 2018 -</a:t>
            </a:r>
          </a:p>
        </p:txBody>
      </p:sp>
      <p:sp>
        <p:nvSpPr>
          <p:cNvPr id="25" name="Rectangle 24">
            <a:extLst>
              <a:ext uri="{FF2B5EF4-FFF2-40B4-BE49-F238E27FC236}">
                <a16:creationId xmlns:a16="http://schemas.microsoft.com/office/drawing/2014/main" id="{2E93C0C9-0433-044F-8836-37B300963C7E}"/>
              </a:ext>
            </a:extLst>
          </p:cNvPr>
          <p:cNvSpPr/>
          <p:nvPr/>
        </p:nvSpPr>
        <p:spPr>
          <a:xfrm>
            <a:off x="7376129" y="3325797"/>
            <a:ext cx="2028328" cy="1015663"/>
          </a:xfrm>
          <a:prstGeom prst="rect">
            <a:avLst/>
          </a:prstGeom>
        </p:spPr>
        <p:txBody>
          <a:bodyPr wrap="square">
            <a:spAutoFit/>
          </a:bodyPr>
          <a:lstStyle/>
          <a:p>
            <a:pPr algn="ctr"/>
            <a:r>
              <a:rPr lang="en-US" sz="2000" b="1" dirty="0">
                <a:solidFill>
                  <a:srgbClr val="0085CA"/>
                </a:solidFill>
              </a:rPr>
              <a:t>Best Company for Diversity</a:t>
            </a:r>
            <a:endParaRPr lang="en-US" sz="2000" dirty="0">
              <a:solidFill>
                <a:srgbClr val="0085CA"/>
              </a:solidFill>
            </a:endParaRPr>
          </a:p>
          <a:p>
            <a:pPr algn="ctr"/>
            <a:r>
              <a:rPr lang="en-US" sz="2000" dirty="0">
                <a:solidFill>
                  <a:srgbClr val="0085CA"/>
                </a:solidFill>
              </a:rPr>
              <a:t>- 2018 -</a:t>
            </a:r>
          </a:p>
        </p:txBody>
      </p:sp>
      <p:sp>
        <p:nvSpPr>
          <p:cNvPr id="26" name="Rectangle 25">
            <a:extLst>
              <a:ext uri="{FF2B5EF4-FFF2-40B4-BE49-F238E27FC236}">
                <a16:creationId xmlns:a16="http://schemas.microsoft.com/office/drawing/2014/main" id="{DA9BDC20-A6F3-DC42-AF46-32D5C0D67673}"/>
              </a:ext>
            </a:extLst>
          </p:cNvPr>
          <p:cNvSpPr/>
          <p:nvPr/>
        </p:nvSpPr>
        <p:spPr>
          <a:xfrm>
            <a:off x="9271065" y="3308544"/>
            <a:ext cx="1927686" cy="1015663"/>
          </a:xfrm>
          <a:prstGeom prst="rect">
            <a:avLst/>
          </a:prstGeom>
        </p:spPr>
        <p:txBody>
          <a:bodyPr wrap="square">
            <a:spAutoFit/>
          </a:bodyPr>
          <a:lstStyle/>
          <a:p>
            <a:pPr algn="ctr"/>
            <a:r>
              <a:rPr lang="en-US" sz="2000" b="1" dirty="0">
                <a:solidFill>
                  <a:srgbClr val="0085CA"/>
                </a:solidFill>
              </a:rPr>
              <a:t>Best Company for Women</a:t>
            </a:r>
          </a:p>
          <a:p>
            <a:pPr algn="ctr"/>
            <a:r>
              <a:rPr lang="en-US" sz="2000" dirty="0">
                <a:solidFill>
                  <a:srgbClr val="0085CA"/>
                </a:solidFill>
              </a:rPr>
              <a:t>- 2018 -</a:t>
            </a:r>
          </a:p>
        </p:txBody>
      </p:sp>
      <p:pic>
        <p:nvPicPr>
          <p:cNvPr id="27" name="Picture 26">
            <a:extLst>
              <a:ext uri="{FF2B5EF4-FFF2-40B4-BE49-F238E27FC236}">
                <a16:creationId xmlns:a16="http://schemas.microsoft.com/office/drawing/2014/main" id="{CBCF5D76-80D7-D349-AF88-6E27B3937B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0806" y="2350995"/>
            <a:ext cx="915718" cy="918589"/>
          </a:xfrm>
          <a:prstGeom prst="rect">
            <a:avLst/>
          </a:prstGeom>
        </p:spPr>
      </p:pic>
      <p:pic>
        <p:nvPicPr>
          <p:cNvPr id="28" name="Picture 27">
            <a:extLst>
              <a:ext uri="{FF2B5EF4-FFF2-40B4-BE49-F238E27FC236}">
                <a16:creationId xmlns:a16="http://schemas.microsoft.com/office/drawing/2014/main" id="{E3F6C6CA-B18A-3744-98EB-884EF843FB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442" y="2464561"/>
            <a:ext cx="944375" cy="787770"/>
          </a:xfrm>
          <a:prstGeom prst="rect">
            <a:avLst/>
          </a:prstGeom>
        </p:spPr>
      </p:pic>
      <p:pic>
        <p:nvPicPr>
          <p:cNvPr id="29" name="Picture 28">
            <a:extLst>
              <a:ext uri="{FF2B5EF4-FFF2-40B4-BE49-F238E27FC236}">
                <a16:creationId xmlns:a16="http://schemas.microsoft.com/office/drawing/2014/main" id="{53EFE45F-216B-C348-B234-D9F7E6DE884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4171" y="2464561"/>
            <a:ext cx="912243" cy="760203"/>
          </a:xfrm>
          <a:prstGeom prst="rect">
            <a:avLst/>
          </a:prstGeom>
        </p:spPr>
      </p:pic>
      <p:pic>
        <p:nvPicPr>
          <p:cNvPr id="30" name="Picture 29">
            <a:extLst>
              <a:ext uri="{FF2B5EF4-FFF2-40B4-BE49-F238E27FC236}">
                <a16:creationId xmlns:a16="http://schemas.microsoft.com/office/drawing/2014/main" id="{788D6E0D-1644-214E-B808-547375C482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09258" y="2464561"/>
            <a:ext cx="917784" cy="786672"/>
          </a:xfrm>
          <a:prstGeom prst="rect">
            <a:avLst/>
          </a:prstGeom>
        </p:spPr>
      </p:pic>
      <p:pic>
        <p:nvPicPr>
          <p:cNvPr id="31" name="Picture 30">
            <a:extLst>
              <a:ext uri="{FF2B5EF4-FFF2-40B4-BE49-F238E27FC236}">
                <a16:creationId xmlns:a16="http://schemas.microsoft.com/office/drawing/2014/main" id="{4233A1CA-3130-D748-AF86-C39A07AA31D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33026" y="2730941"/>
            <a:ext cx="1520047" cy="1520047"/>
          </a:xfrm>
          <a:prstGeom prst="rect">
            <a:avLst/>
          </a:prstGeom>
        </p:spPr>
      </p:pic>
      <p:sp>
        <p:nvSpPr>
          <p:cNvPr id="32" name="Rectangle 31">
            <a:extLst>
              <a:ext uri="{FF2B5EF4-FFF2-40B4-BE49-F238E27FC236}">
                <a16:creationId xmlns:a16="http://schemas.microsoft.com/office/drawing/2014/main" id="{D130D61A-03E8-0446-AA3A-04C71D80A37B}"/>
              </a:ext>
            </a:extLst>
          </p:cNvPr>
          <p:cNvSpPr/>
          <p:nvPr/>
        </p:nvSpPr>
        <p:spPr>
          <a:xfrm>
            <a:off x="8388046" y="1347923"/>
            <a:ext cx="1035861" cy="769441"/>
          </a:xfrm>
          <a:prstGeom prst="rect">
            <a:avLst/>
          </a:prstGeom>
        </p:spPr>
        <p:txBody>
          <a:bodyPr wrap="none">
            <a:spAutoFit/>
          </a:bodyPr>
          <a:lstStyle/>
          <a:p>
            <a:r>
              <a:rPr lang="en-US" sz="4400" b="1">
                <a:solidFill>
                  <a:srgbClr val="0085CA"/>
                </a:solidFill>
              </a:rPr>
              <a:t>#12</a:t>
            </a:r>
          </a:p>
        </p:txBody>
      </p:sp>
      <p:pic>
        <p:nvPicPr>
          <p:cNvPr id="33" name="Picture 32">
            <a:extLst>
              <a:ext uri="{FF2B5EF4-FFF2-40B4-BE49-F238E27FC236}">
                <a16:creationId xmlns:a16="http://schemas.microsoft.com/office/drawing/2014/main" id="{11B78C16-EE01-2141-A194-C9E965EF017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75107" y="4645440"/>
            <a:ext cx="1437454" cy="1273588"/>
          </a:xfrm>
          <a:prstGeom prst="rect">
            <a:avLst/>
          </a:prstGeom>
        </p:spPr>
      </p:pic>
      <p:cxnSp>
        <p:nvCxnSpPr>
          <p:cNvPr id="35" name="Straight Connector 34">
            <a:extLst>
              <a:ext uri="{FF2B5EF4-FFF2-40B4-BE49-F238E27FC236}">
                <a16:creationId xmlns:a16="http://schemas.microsoft.com/office/drawing/2014/main" id="{2859DB6D-AFD4-4642-BCFC-7CDC6786F96E}"/>
              </a:ext>
            </a:extLst>
          </p:cNvPr>
          <p:cNvCxnSpPr/>
          <p:nvPr/>
        </p:nvCxnSpPr>
        <p:spPr>
          <a:xfrm>
            <a:off x="2215670" y="2274299"/>
            <a:ext cx="939548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0C644E-926F-214B-9CFA-ACAE5D37435D}"/>
              </a:ext>
            </a:extLst>
          </p:cNvPr>
          <p:cNvCxnSpPr/>
          <p:nvPr/>
        </p:nvCxnSpPr>
        <p:spPr>
          <a:xfrm>
            <a:off x="2334261" y="4497039"/>
            <a:ext cx="939548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C705DF7-5391-4542-943B-A45356B9BA71}"/>
              </a:ext>
            </a:extLst>
          </p:cNvPr>
          <p:cNvSpPr txBox="1"/>
          <p:nvPr/>
        </p:nvSpPr>
        <p:spPr>
          <a:xfrm>
            <a:off x="2891097" y="5900015"/>
            <a:ext cx="1039067" cy="461665"/>
          </a:xfrm>
          <a:prstGeom prst="rect">
            <a:avLst/>
          </a:prstGeom>
          <a:noFill/>
        </p:spPr>
        <p:txBody>
          <a:bodyPr wrap="none" rtlCol="0">
            <a:spAutoFit/>
          </a:bodyPr>
          <a:lstStyle/>
          <a:p>
            <a:r>
              <a:rPr lang="en-US" sz="2400" b="1">
                <a:solidFill>
                  <a:srgbClr val="0085CA"/>
                </a:solidFill>
              </a:rPr>
              <a:t>30,664</a:t>
            </a:r>
          </a:p>
        </p:txBody>
      </p:sp>
      <p:sp>
        <p:nvSpPr>
          <p:cNvPr id="38" name="TextBox 37">
            <a:extLst>
              <a:ext uri="{FF2B5EF4-FFF2-40B4-BE49-F238E27FC236}">
                <a16:creationId xmlns:a16="http://schemas.microsoft.com/office/drawing/2014/main" id="{82DECEE7-A40E-D349-9390-13DF3CD920D1}"/>
              </a:ext>
            </a:extLst>
          </p:cNvPr>
          <p:cNvSpPr txBox="1"/>
          <p:nvPr/>
        </p:nvSpPr>
        <p:spPr>
          <a:xfrm>
            <a:off x="4872273" y="5900014"/>
            <a:ext cx="1039067" cy="461665"/>
          </a:xfrm>
          <a:prstGeom prst="rect">
            <a:avLst/>
          </a:prstGeom>
          <a:noFill/>
        </p:spPr>
        <p:txBody>
          <a:bodyPr wrap="none" rtlCol="0">
            <a:spAutoFit/>
          </a:bodyPr>
          <a:lstStyle/>
          <a:p>
            <a:r>
              <a:rPr lang="en-US" sz="2400" b="1" dirty="0">
                <a:solidFill>
                  <a:srgbClr val="0085CA"/>
                </a:solidFill>
              </a:rPr>
              <a:t>19,122</a:t>
            </a:r>
          </a:p>
        </p:txBody>
      </p:sp>
      <p:pic>
        <p:nvPicPr>
          <p:cNvPr id="39" name="Picture 38">
            <a:extLst>
              <a:ext uri="{FF2B5EF4-FFF2-40B4-BE49-F238E27FC236}">
                <a16:creationId xmlns:a16="http://schemas.microsoft.com/office/drawing/2014/main" id="{85CDDA88-071A-2546-9867-F792B185D957}"/>
              </a:ext>
            </a:extLst>
          </p:cNvPr>
          <p:cNvPicPr>
            <a:picLocks noChangeAspect="1"/>
          </p:cNvPicPr>
          <p:nvPr/>
        </p:nvPicPr>
        <p:blipFill>
          <a:blip r:embed="rId10"/>
          <a:stretch>
            <a:fillRect/>
          </a:stretch>
        </p:blipFill>
        <p:spPr>
          <a:xfrm>
            <a:off x="4702069" y="4738883"/>
            <a:ext cx="1231900" cy="1231900"/>
          </a:xfrm>
          <a:prstGeom prst="rect">
            <a:avLst/>
          </a:prstGeom>
        </p:spPr>
      </p:pic>
      <p:pic>
        <p:nvPicPr>
          <p:cNvPr id="41" name="Picture 40">
            <a:extLst>
              <a:ext uri="{FF2B5EF4-FFF2-40B4-BE49-F238E27FC236}">
                <a16:creationId xmlns:a16="http://schemas.microsoft.com/office/drawing/2014/main" id="{19781FD0-2C94-BD4D-A973-2BE14320DBE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15018" y="3843702"/>
            <a:ext cx="1746056" cy="1746056"/>
          </a:xfrm>
          <a:prstGeom prst="rect">
            <a:avLst/>
          </a:prstGeom>
        </p:spPr>
      </p:pic>
      <p:sp>
        <p:nvSpPr>
          <p:cNvPr id="42" name="TextBox 41">
            <a:extLst>
              <a:ext uri="{FF2B5EF4-FFF2-40B4-BE49-F238E27FC236}">
                <a16:creationId xmlns:a16="http://schemas.microsoft.com/office/drawing/2014/main" id="{7B78447F-AEF2-A24B-8367-9244FAA0C441}"/>
              </a:ext>
            </a:extLst>
          </p:cNvPr>
          <p:cNvSpPr txBox="1"/>
          <p:nvPr/>
        </p:nvSpPr>
        <p:spPr>
          <a:xfrm>
            <a:off x="9052405" y="4571633"/>
            <a:ext cx="1182503" cy="369332"/>
          </a:xfrm>
          <a:prstGeom prst="rect">
            <a:avLst/>
          </a:prstGeom>
          <a:noFill/>
        </p:spPr>
        <p:txBody>
          <a:bodyPr wrap="none" rtlCol="0">
            <a:spAutoFit/>
          </a:bodyPr>
          <a:lstStyle/>
          <a:p>
            <a:r>
              <a:rPr lang="en-US" b="1" dirty="0">
                <a:solidFill>
                  <a:srgbClr val="0085CA"/>
                </a:solidFill>
              </a:rPr>
              <a:t>Past Week</a:t>
            </a:r>
          </a:p>
        </p:txBody>
      </p:sp>
      <p:pic>
        <p:nvPicPr>
          <p:cNvPr id="43" name="Picture 42">
            <a:extLst>
              <a:ext uri="{FF2B5EF4-FFF2-40B4-BE49-F238E27FC236}">
                <a16:creationId xmlns:a16="http://schemas.microsoft.com/office/drawing/2014/main" id="{4BF880F5-3C8E-7541-B94D-2F9E87B2500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02520" y="5027417"/>
            <a:ext cx="2824522" cy="1334876"/>
          </a:xfrm>
          <a:prstGeom prst="rect">
            <a:avLst/>
          </a:prstGeom>
        </p:spPr>
      </p:pic>
      <p:cxnSp>
        <p:nvCxnSpPr>
          <p:cNvPr id="45" name="Straight Connector 44">
            <a:extLst>
              <a:ext uri="{FF2B5EF4-FFF2-40B4-BE49-F238E27FC236}">
                <a16:creationId xmlns:a16="http://schemas.microsoft.com/office/drawing/2014/main" id="{7C342AAE-F8B3-EA40-A572-DE1A57BC3BDC}"/>
              </a:ext>
            </a:extLst>
          </p:cNvPr>
          <p:cNvCxnSpPr>
            <a:cxnSpLocks/>
          </p:cNvCxnSpPr>
          <p:nvPr/>
        </p:nvCxnSpPr>
        <p:spPr>
          <a:xfrm>
            <a:off x="6832122" y="4649439"/>
            <a:ext cx="0" cy="171224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856852-3CC9-0345-A0D6-060CABE8FB94}"/>
              </a:ext>
            </a:extLst>
          </p:cNvPr>
          <p:cNvSpPr txBox="1"/>
          <p:nvPr/>
        </p:nvSpPr>
        <p:spPr>
          <a:xfrm>
            <a:off x="4257008" y="6322485"/>
            <a:ext cx="2122022" cy="430887"/>
          </a:xfrm>
          <a:prstGeom prst="rect">
            <a:avLst/>
          </a:prstGeom>
          <a:noFill/>
        </p:spPr>
        <p:txBody>
          <a:bodyPr wrap="square" rtlCol="0">
            <a:spAutoFit/>
          </a:bodyPr>
          <a:lstStyle/>
          <a:p>
            <a:pPr algn="ctr"/>
            <a:r>
              <a:rPr lang="en-US" sz="1100" dirty="0">
                <a:solidFill>
                  <a:srgbClr val="7F7F7F"/>
                </a:solidFill>
              </a:rPr>
              <a:t>No Pure-Play Competitor </a:t>
            </a:r>
            <a:br>
              <a:rPr lang="en-US" sz="1100" dirty="0">
                <a:solidFill>
                  <a:srgbClr val="7F7F7F"/>
                </a:solidFill>
              </a:rPr>
            </a:br>
            <a:r>
              <a:rPr lang="en-US" sz="1100" dirty="0">
                <a:solidFill>
                  <a:srgbClr val="7F7F7F"/>
                </a:solidFill>
              </a:rPr>
              <a:t>Below 100,000</a:t>
            </a:r>
          </a:p>
        </p:txBody>
      </p:sp>
      <p:sp>
        <p:nvSpPr>
          <p:cNvPr id="49" name="TextBox 48">
            <a:extLst>
              <a:ext uri="{FF2B5EF4-FFF2-40B4-BE49-F238E27FC236}">
                <a16:creationId xmlns:a16="http://schemas.microsoft.com/office/drawing/2014/main" id="{4CC5113B-C334-864F-8D8C-6C23A9D42B31}"/>
              </a:ext>
            </a:extLst>
          </p:cNvPr>
          <p:cNvSpPr txBox="1"/>
          <p:nvPr/>
        </p:nvSpPr>
        <p:spPr>
          <a:xfrm>
            <a:off x="2542853" y="6322485"/>
            <a:ext cx="1735553" cy="430887"/>
          </a:xfrm>
          <a:prstGeom prst="rect">
            <a:avLst/>
          </a:prstGeom>
          <a:noFill/>
        </p:spPr>
        <p:txBody>
          <a:bodyPr wrap="square" rtlCol="0">
            <a:spAutoFit/>
          </a:bodyPr>
          <a:lstStyle/>
          <a:p>
            <a:pPr algn="ctr"/>
            <a:r>
              <a:rPr lang="en-US" sz="1100" dirty="0">
                <a:solidFill>
                  <a:srgbClr val="7F7F7F"/>
                </a:solidFill>
              </a:rPr>
              <a:t>No Pure-Play Competitor Below 200,000</a:t>
            </a:r>
          </a:p>
        </p:txBody>
      </p:sp>
      <p:pic>
        <p:nvPicPr>
          <p:cNvPr id="2052" name="Picture 4" descr="Related image">
            <a:extLst>
              <a:ext uri="{FF2B5EF4-FFF2-40B4-BE49-F238E27FC236}">
                <a16:creationId xmlns:a16="http://schemas.microsoft.com/office/drawing/2014/main" id="{1CF307E7-8F9A-4086-ADB6-7E93EBFF0D46}"/>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3055925" y="1212360"/>
            <a:ext cx="1692401" cy="799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33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41C9-FF0E-C948-AD91-E8BD37FAEAD6}"/>
              </a:ext>
            </a:extLst>
          </p:cNvPr>
          <p:cNvSpPr>
            <a:spLocks noGrp="1"/>
          </p:cNvSpPr>
          <p:nvPr>
            <p:ph type="title"/>
          </p:nvPr>
        </p:nvSpPr>
        <p:spPr>
          <a:xfrm>
            <a:off x="1828800" y="317503"/>
            <a:ext cx="10363200" cy="627834"/>
          </a:xfrm>
        </p:spPr>
        <p:txBody>
          <a:bodyPr anchor="t"/>
          <a:lstStyle/>
          <a:p>
            <a:pPr>
              <a:spcBef>
                <a:spcPct val="0"/>
              </a:spcBef>
            </a:pPr>
            <a:r>
              <a:rPr lang="en-US" sz="3200" dirty="0">
                <a:solidFill>
                  <a:srgbClr val="0085CA"/>
                </a:solidFill>
                <a:latin typeface="Calibri" panose="020F0502020204030204" pitchFamily="34" charset="0"/>
                <a:cs typeface="Calibri" panose="020F0502020204030204" pitchFamily="34" charset="0"/>
              </a:rPr>
              <a:t>Independent User Reviews</a:t>
            </a:r>
          </a:p>
        </p:txBody>
      </p:sp>
      <p:pic>
        <p:nvPicPr>
          <p:cNvPr id="3" name="Picture 2">
            <a:extLst>
              <a:ext uri="{FF2B5EF4-FFF2-40B4-BE49-F238E27FC236}">
                <a16:creationId xmlns:a16="http://schemas.microsoft.com/office/drawing/2014/main" id="{50AB99CD-CDDD-7D46-AE1C-E9C9C2EFD7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8255" y="1607126"/>
            <a:ext cx="3439439" cy="1995055"/>
          </a:xfrm>
          <a:prstGeom prst="rect">
            <a:avLst/>
          </a:prstGeom>
          <a:ln>
            <a:solidFill>
              <a:schemeClr val="tx1"/>
            </a:solidFill>
          </a:ln>
        </p:spPr>
      </p:pic>
      <p:pic>
        <p:nvPicPr>
          <p:cNvPr id="4" name="Picture 3">
            <a:extLst>
              <a:ext uri="{FF2B5EF4-FFF2-40B4-BE49-F238E27FC236}">
                <a16:creationId xmlns:a16="http://schemas.microsoft.com/office/drawing/2014/main" id="{96AAEBBE-B771-6241-93EA-39A0CFFA53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3491" y="1193246"/>
            <a:ext cx="1537855" cy="343454"/>
          </a:xfrm>
          <a:prstGeom prst="rect">
            <a:avLst/>
          </a:prstGeom>
        </p:spPr>
      </p:pic>
      <p:sp>
        <p:nvSpPr>
          <p:cNvPr id="5" name="TextBox 4">
            <a:extLst>
              <a:ext uri="{FF2B5EF4-FFF2-40B4-BE49-F238E27FC236}">
                <a16:creationId xmlns:a16="http://schemas.microsoft.com/office/drawing/2014/main" id="{CBFF29E0-F247-0C46-B5DA-441661031BCB}"/>
              </a:ext>
            </a:extLst>
          </p:cNvPr>
          <p:cNvSpPr txBox="1"/>
          <p:nvPr/>
        </p:nvSpPr>
        <p:spPr>
          <a:xfrm>
            <a:off x="2567819" y="4161558"/>
            <a:ext cx="2226250" cy="830997"/>
          </a:xfrm>
          <a:prstGeom prst="rect">
            <a:avLst/>
          </a:prstGeom>
          <a:noFill/>
        </p:spPr>
        <p:txBody>
          <a:bodyPr wrap="none" rtlCol="0">
            <a:spAutoFit/>
          </a:bodyPr>
          <a:lstStyle/>
          <a:p>
            <a:pPr algn="ctr"/>
            <a:r>
              <a:rPr lang="en-US" sz="2400" b="1" dirty="0" err="1">
                <a:solidFill>
                  <a:srgbClr val="0085CA"/>
                </a:solidFill>
              </a:rPr>
              <a:t>UiPath</a:t>
            </a:r>
            <a:r>
              <a:rPr lang="en-US" sz="2400" b="1" dirty="0">
                <a:solidFill>
                  <a:srgbClr val="0085CA"/>
                </a:solidFill>
              </a:rPr>
              <a:t> Reviews </a:t>
            </a:r>
          </a:p>
          <a:p>
            <a:pPr algn="ctr"/>
            <a:r>
              <a:rPr lang="en-US" sz="2400" dirty="0">
                <a:solidFill>
                  <a:srgbClr val="7F7F7F"/>
                </a:solidFill>
              </a:rPr>
              <a:t>321 with 4.5</a:t>
            </a:r>
          </a:p>
        </p:txBody>
      </p:sp>
      <p:pic>
        <p:nvPicPr>
          <p:cNvPr id="7" name="Picture 6">
            <a:extLst>
              <a:ext uri="{FF2B5EF4-FFF2-40B4-BE49-F238E27FC236}">
                <a16:creationId xmlns:a16="http://schemas.microsoft.com/office/drawing/2014/main" id="{8E21482D-19D9-BE4F-B386-2B32D1B9F7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81801" y="1622337"/>
            <a:ext cx="1986305" cy="2152373"/>
          </a:xfrm>
          <a:prstGeom prst="rect">
            <a:avLst/>
          </a:prstGeom>
          <a:ln>
            <a:solidFill>
              <a:schemeClr val="tx1"/>
            </a:solidFill>
          </a:ln>
        </p:spPr>
      </p:pic>
      <p:pic>
        <p:nvPicPr>
          <p:cNvPr id="9" name="Picture 8">
            <a:extLst>
              <a:ext uri="{FF2B5EF4-FFF2-40B4-BE49-F238E27FC236}">
                <a16:creationId xmlns:a16="http://schemas.microsoft.com/office/drawing/2014/main" id="{52A10ACD-FB2B-BD40-935D-E1DC350B4C4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72154" y="1622337"/>
            <a:ext cx="3195972" cy="1889277"/>
          </a:xfrm>
          <a:prstGeom prst="rect">
            <a:avLst/>
          </a:prstGeom>
          <a:ln>
            <a:solidFill>
              <a:schemeClr val="accent1"/>
            </a:solidFill>
          </a:ln>
        </p:spPr>
      </p:pic>
      <p:sp>
        <p:nvSpPr>
          <p:cNvPr id="10" name="TextBox 9">
            <a:extLst>
              <a:ext uri="{FF2B5EF4-FFF2-40B4-BE49-F238E27FC236}">
                <a16:creationId xmlns:a16="http://schemas.microsoft.com/office/drawing/2014/main" id="{156E13A6-6766-344F-A76F-9E53969CB0BD}"/>
              </a:ext>
            </a:extLst>
          </p:cNvPr>
          <p:cNvSpPr txBox="1"/>
          <p:nvPr/>
        </p:nvSpPr>
        <p:spPr>
          <a:xfrm>
            <a:off x="5641856" y="4161557"/>
            <a:ext cx="2226250" cy="830997"/>
          </a:xfrm>
          <a:prstGeom prst="rect">
            <a:avLst/>
          </a:prstGeom>
          <a:noFill/>
        </p:spPr>
        <p:txBody>
          <a:bodyPr wrap="none" rtlCol="0">
            <a:spAutoFit/>
          </a:bodyPr>
          <a:lstStyle/>
          <a:p>
            <a:pPr algn="ctr"/>
            <a:r>
              <a:rPr lang="en-US" sz="2400" b="1" dirty="0" err="1">
                <a:solidFill>
                  <a:srgbClr val="0085CA"/>
                </a:solidFill>
              </a:rPr>
              <a:t>UiPath</a:t>
            </a:r>
            <a:r>
              <a:rPr lang="en-US" sz="2400" b="1" dirty="0">
                <a:solidFill>
                  <a:srgbClr val="0085CA"/>
                </a:solidFill>
              </a:rPr>
              <a:t> Reviews </a:t>
            </a:r>
          </a:p>
          <a:p>
            <a:pPr algn="ctr"/>
            <a:r>
              <a:rPr lang="en-US" sz="2400" dirty="0">
                <a:solidFill>
                  <a:srgbClr val="7F7F7F"/>
                </a:solidFill>
              </a:rPr>
              <a:t>236 with 4.6</a:t>
            </a:r>
          </a:p>
        </p:txBody>
      </p:sp>
      <p:sp>
        <p:nvSpPr>
          <p:cNvPr id="11" name="TextBox 10">
            <a:extLst>
              <a:ext uri="{FF2B5EF4-FFF2-40B4-BE49-F238E27FC236}">
                <a16:creationId xmlns:a16="http://schemas.microsoft.com/office/drawing/2014/main" id="{8F074633-C7B9-9846-A314-E9CB2793DAE3}"/>
              </a:ext>
            </a:extLst>
          </p:cNvPr>
          <p:cNvSpPr txBox="1"/>
          <p:nvPr/>
        </p:nvSpPr>
        <p:spPr>
          <a:xfrm>
            <a:off x="8715893" y="4161556"/>
            <a:ext cx="2226250" cy="830997"/>
          </a:xfrm>
          <a:prstGeom prst="rect">
            <a:avLst/>
          </a:prstGeom>
          <a:noFill/>
        </p:spPr>
        <p:txBody>
          <a:bodyPr wrap="none" rtlCol="0">
            <a:spAutoFit/>
          </a:bodyPr>
          <a:lstStyle/>
          <a:p>
            <a:pPr algn="ctr"/>
            <a:r>
              <a:rPr lang="en-US" sz="2400" b="1" dirty="0" err="1">
                <a:solidFill>
                  <a:srgbClr val="0085CA"/>
                </a:solidFill>
              </a:rPr>
              <a:t>UiPath</a:t>
            </a:r>
            <a:r>
              <a:rPr lang="en-US" sz="2400" b="1" dirty="0">
                <a:solidFill>
                  <a:srgbClr val="0085CA"/>
                </a:solidFill>
              </a:rPr>
              <a:t> Reviews </a:t>
            </a:r>
          </a:p>
          <a:p>
            <a:pPr algn="ctr"/>
            <a:r>
              <a:rPr lang="en-US" sz="2400" dirty="0">
                <a:solidFill>
                  <a:srgbClr val="7F7F7F"/>
                </a:solidFill>
              </a:rPr>
              <a:t>30 “in-depth”</a:t>
            </a:r>
          </a:p>
        </p:txBody>
      </p:sp>
      <p:sp>
        <p:nvSpPr>
          <p:cNvPr id="12" name="TextBox 11">
            <a:extLst>
              <a:ext uri="{FF2B5EF4-FFF2-40B4-BE49-F238E27FC236}">
                <a16:creationId xmlns:a16="http://schemas.microsoft.com/office/drawing/2014/main" id="{7BA92939-C84D-BD48-8B9F-E3A8DF5360CF}"/>
              </a:ext>
            </a:extLst>
          </p:cNvPr>
          <p:cNvSpPr txBox="1"/>
          <p:nvPr/>
        </p:nvSpPr>
        <p:spPr>
          <a:xfrm>
            <a:off x="8810731" y="5226996"/>
            <a:ext cx="2118817" cy="830997"/>
          </a:xfrm>
          <a:prstGeom prst="rect">
            <a:avLst/>
          </a:prstGeom>
          <a:noFill/>
        </p:spPr>
        <p:txBody>
          <a:bodyPr wrap="square" rtlCol="0">
            <a:spAutoFit/>
          </a:bodyPr>
          <a:lstStyle/>
          <a:p>
            <a:pPr algn="ctr"/>
            <a:r>
              <a:rPr lang="en-US" sz="1600" b="1" dirty="0">
                <a:solidFill>
                  <a:srgbClr val="7F7F7F"/>
                </a:solidFill>
              </a:rPr>
              <a:t>Announced as Top RPA Solution of the Year </a:t>
            </a:r>
            <a:br>
              <a:rPr lang="en-US" sz="1600" b="1" dirty="0">
                <a:solidFill>
                  <a:srgbClr val="7F7F7F"/>
                </a:solidFill>
              </a:rPr>
            </a:br>
            <a:r>
              <a:rPr lang="en-US" sz="1600" b="1" dirty="0">
                <a:solidFill>
                  <a:srgbClr val="7F7F7F"/>
                </a:solidFill>
              </a:rPr>
              <a:t>(January 9, 2019)</a:t>
            </a:r>
            <a:endParaRPr lang="en-US" sz="1600" dirty="0">
              <a:solidFill>
                <a:srgbClr val="7F7F7F"/>
              </a:solidFill>
            </a:endParaRPr>
          </a:p>
        </p:txBody>
      </p:sp>
      <p:sp>
        <p:nvSpPr>
          <p:cNvPr id="13" name="TextBox 12">
            <a:extLst>
              <a:ext uri="{FF2B5EF4-FFF2-40B4-BE49-F238E27FC236}">
                <a16:creationId xmlns:a16="http://schemas.microsoft.com/office/drawing/2014/main" id="{1E02CAC3-89D1-3745-8820-61A5EAD6FEA1}"/>
              </a:ext>
            </a:extLst>
          </p:cNvPr>
          <p:cNvSpPr txBox="1"/>
          <p:nvPr/>
        </p:nvSpPr>
        <p:spPr>
          <a:xfrm>
            <a:off x="5641856" y="5246498"/>
            <a:ext cx="2456610" cy="830997"/>
          </a:xfrm>
          <a:prstGeom prst="rect">
            <a:avLst/>
          </a:prstGeom>
          <a:noFill/>
        </p:spPr>
        <p:txBody>
          <a:bodyPr wrap="square" rtlCol="0">
            <a:spAutoFit/>
          </a:bodyPr>
          <a:lstStyle/>
          <a:p>
            <a:pPr algn="ctr"/>
            <a:r>
              <a:rPr lang="en-US" sz="1600" b="1">
                <a:solidFill>
                  <a:srgbClr val="7F7F7F"/>
                </a:solidFill>
              </a:rPr>
              <a:t>Announced as Best RPA Solution of the Year </a:t>
            </a:r>
            <a:br>
              <a:rPr lang="en-US" sz="1600" b="1">
                <a:solidFill>
                  <a:srgbClr val="7F7F7F"/>
                </a:solidFill>
              </a:rPr>
            </a:br>
            <a:r>
              <a:rPr lang="en-US" sz="1600" b="1">
                <a:solidFill>
                  <a:srgbClr val="7F7F7F"/>
                </a:solidFill>
              </a:rPr>
              <a:t>(October 2018) </a:t>
            </a:r>
            <a:endParaRPr lang="en-US" sz="1600">
              <a:solidFill>
                <a:srgbClr val="7F7F7F"/>
              </a:solidFill>
            </a:endParaRPr>
          </a:p>
        </p:txBody>
      </p:sp>
      <p:pic>
        <p:nvPicPr>
          <p:cNvPr id="14" name="Picture 13">
            <a:extLst>
              <a:ext uri="{FF2B5EF4-FFF2-40B4-BE49-F238E27FC236}">
                <a16:creationId xmlns:a16="http://schemas.microsoft.com/office/drawing/2014/main" id="{9D84C8EA-75AD-D54F-AF88-5FB09AA65A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10506" y="1206839"/>
            <a:ext cx="1752171" cy="251693"/>
          </a:xfrm>
          <a:prstGeom prst="rect">
            <a:avLst/>
          </a:prstGeom>
        </p:spPr>
      </p:pic>
      <p:pic>
        <p:nvPicPr>
          <p:cNvPr id="15" name="Picture 14">
            <a:extLst>
              <a:ext uri="{FF2B5EF4-FFF2-40B4-BE49-F238E27FC236}">
                <a16:creationId xmlns:a16="http://schemas.microsoft.com/office/drawing/2014/main" id="{34DC0602-9B07-FD49-80A5-26A53E15A828}"/>
              </a:ext>
            </a:extLst>
          </p:cNvPr>
          <p:cNvPicPr>
            <a:picLocks noChangeAspect="1"/>
          </p:cNvPicPr>
          <p:nvPr/>
        </p:nvPicPr>
        <p:blipFill>
          <a:blip r:embed="rId8" cstate="screen">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5843619" y="819414"/>
            <a:ext cx="1026542" cy="1026542"/>
          </a:xfrm>
          <a:prstGeom prst="rect">
            <a:avLst/>
          </a:prstGeom>
        </p:spPr>
      </p:pic>
      <p:sp>
        <p:nvSpPr>
          <p:cNvPr id="16" name="TextBox 15">
            <a:extLst>
              <a:ext uri="{FF2B5EF4-FFF2-40B4-BE49-F238E27FC236}">
                <a16:creationId xmlns:a16="http://schemas.microsoft.com/office/drawing/2014/main" id="{68D208CE-EF29-4ACE-9797-995E98328817}"/>
              </a:ext>
            </a:extLst>
          </p:cNvPr>
          <p:cNvSpPr txBox="1"/>
          <p:nvPr/>
        </p:nvSpPr>
        <p:spPr>
          <a:xfrm>
            <a:off x="2803545" y="5246498"/>
            <a:ext cx="1688988" cy="830997"/>
          </a:xfrm>
          <a:prstGeom prst="rect">
            <a:avLst/>
          </a:prstGeom>
          <a:noFill/>
        </p:spPr>
        <p:txBody>
          <a:bodyPr wrap="none" rtlCol="0">
            <a:spAutoFit/>
          </a:bodyPr>
          <a:lstStyle/>
          <a:p>
            <a:pPr algn="ctr"/>
            <a:r>
              <a:rPr lang="en-US" sz="2400" b="1" dirty="0" err="1">
                <a:solidFill>
                  <a:srgbClr val="0085CA"/>
                </a:solidFill>
              </a:rPr>
              <a:t>UiPath</a:t>
            </a:r>
            <a:r>
              <a:rPr lang="en-US" sz="2400" b="1" dirty="0">
                <a:solidFill>
                  <a:srgbClr val="0085CA"/>
                </a:solidFill>
              </a:rPr>
              <a:t> NPS </a:t>
            </a:r>
          </a:p>
          <a:p>
            <a:pPr algn="ctr"/>
            <a:r>
              <a:rPr lang="en-US" sz="2400" dirty="0">
                <a:solidFill>
                  <a:srgbClr val="7F7F7F"/>
                </a:solidFill>
              </a:rPr>
              <a:t>68</a:t>
            </a:r>
          </a:p>
        </p:txBody>
      </p:sp>
    </p:spTree>
    <p:extLst>
      <p:ext uri="{BB962C8B-B14F-4D97-AF65-F5344CB8AC3E}">
        <p14:creationId xmlns:p14="http://schemas.microsoft.com/office/powerpoint/2010/main" val="24080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39700" y="3733800"/>
            <a:ext cx="184666"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B1E7D941-35A9-824A-BFE6-E70799A2651C}"/>
              </a:ext>
            </a:extLst>
          </p:cNvPr>
          <p:cNvSpPr txBox="1"/>
          <p:nvPr/>
        </p:nvSpPr>
        <p:spPr>
          <a:xfrm>
            <a:off x="1884772" y="326489"/>
            <a:ext cx="10419521" cy="535531"/>
          </a:xfrm>
          <a:prstGeom prst="rect">
            <a:avLst/>
          </a:prstGeom>
          <a:noFill/>
        </p:spPr>
        <p:txBody>
          <a:bodyPr wrap="square" rtlCol="0">
            <a:spAutoFit/>
          </a:bodyPr>
          <a:lstStyle/>
          <a:p>
            <a:pPr>
              <a:lnSpc>
                <a:spcPct val="90000"/>
              </a:lnSpc>
            </a:pPr>
            <a:r>
              <a:rPr lang="en-US" sz="3200" b="1" dirty="0">
                <a:solidFill>
                  <a:srgbClr val="FFFFFF"/>
                </a:solidFill>
                <a:latin typeface="Calibri" panose="020F0502020204030204" pitchFamily="34" charset="0"/>
                <a:cs typeface="Calibri" panose="020F0502020204030204" pitchFamily="34" charset="0"/>
              </a:rPr>
              <a:t>Commitment to Customer Success</a:t>
            </a:r>
          </a:p>
        </p:txBody>
      </p:sp>
      <p:sp>
        <p:nvSpPr>
          <p:cNvPr id="3" name="Rectangle 2">
            <a:extLst>
              <a:ext uri="{FF2B5EF4-FFF2-40B4-BE49-F238E27FC236}">
                <a16:creationId xmlns:a16="http://schemas.microsoft.com/office/drawing/2014/main" id="{49355565-CC91-4A0B-8F3E-5EE72D6BB0CD}"/>
              </a:ext>
            </a:extLst>
          </p:cNvPr>
          <p:cNvSpPr/>
          <p:nvPr/>
        </p:nvSpPr>
        <p:spPr>
          <a:xfrm>
            <a:off x="1772478" y="2197524"/>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Automation </a:t>
            </a:r>
          </a:p>
          <a:p>
            <a:pPr algn="ctr"/>
            <a:r>
              <a:rPr lang="en-US" b="1" dirty="0">
                <a:solidFill>
                  <a:schemeClr val="tx1"/>
                </a:solidFill>
              </a:rPr>
              <a:t>Strategy</a:t>
            </a:r>
          </a:p>
        </p:txBody>
      </p:sp>
      <p:sp>
        <p:nvSpPr>
          <p:cNvPr id="34" name="Rectangle 33">
            <a:extLst>
              <a:ext uri="{FF2B5EF4-FFF2-40B4-BE49-F238E27FC236}">
                <a16:creationId xmlns:a16="http://schemas.microsoft.com/office/drawing/2014/main" id="{982F5131-444F-4EDA-AFE5-C6A076A6B05D}"/>
              </a:ext>
            </a:extLst>
          </p:cNvPr>
          <p:cNvSpPr/>
          <p:nvPr/>
        </p:nvSpPr>
        <p:spPr>
          <a:xfrm>
            <a:off x="3869292" y="2197524"/>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CoE</a:t>
            </a:r>
            <a:r>
              <a:rPr lang="en-US" b="1" dirty="0">
                <a:solidFill>
                  <a:schemeClr val="tx1"/>
                </a:solidFill>
              </a:rPr>
              <a:t> </a:t>
            </a:r>
          </a:p>
          <a:p>
            <a:pPr algn="ctr"/>
            <a:r>
              <a:rPr lang="en-US" b="1" dirty="0">
                <a:solidFill>
                  <a:schemeClr val="tx1"/>
                </a:solidFill>
              </a:rPr>
              <a:t>Governance</a:t>
            </a:r>
          </a:p>
        </p:txBody>
      </p:sp>
      <p:sp>
        <p:nvSpPr>
          <p:cNvPr id="35" name="Rectangle 34">
            <a:extLst>
              <a:ext uri="{FF2B5EF4-FFF2-40B4-BE49-F238E27FC236}">
                <a16:creationId xmlns:a16="http://schemas.microsoft.com/office/drawing/2014/main" id="{481D1C97-B60B-461B-AD76-FFB1934E1ABD}"/>
              </a:ext>
            </a:extLst>
          </p:cNvPr>
          <p:cNvSpPr/>
          <p:nvPr/>
        </p:nvSpPr>
        <p:spPr>
          <a:xfrm>
            <a:off x="1772478" y="3155907"/>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Adoption</a:t>
            </a:r>
          </a:p>
          <a:p>
            <a:pPr algn="ctr"/>
            <a:r>
              <a:rPr lang="en-US" b="1">
                <a:solidFill>
                  <a:schemeClr val="tx1"/>
                </a:solidFill>
              </a:rPr>
              <a:t>Plan</a:t>
            </a:r>
          </a:p>
        </p:txBody>
      </p:sp>
      <p:sp>
        <p:nvSpPr>
          <p:cNvPr id="36" name="Rectangle 35">
            <a:extLst>
              <a:ext uri="{FF2B5EF4-FFF2-40B4-BE49-F238E27FC236}">
                <a16:creationId xmlns:a16="http://schemas.microsoft.com/office/drawing/2014/main" id="{6041A12F-97EA-4F16-B3C5-97C3D3D8230C}"/>
              </a:ext>
            </a:extLst>
          </p:cNvPr>
          <p:cNvSpPr/>
          <p:nvPr/>
        </p:nvSpPr>
        <p:spPr>
          <a:xfrm>
            <a:off x="3869292" y="3155907"/>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Success </a:t>
            </a:r>
          </a:p>
          <a:p>
            <a:pPr algn="ctr"/>
            <a:r>
              <a:rPr lang="en-US" b="1">
                <a:solidFill>
                  <a:schemeClr val="tx1"/>
                </a:solidFill>
              </a:rPr>
              <a:t>Metrics</a:t>
            </a:r>
          </a:p>
        </p:txBody>
      </p:sp>
      <p:sp>
        <p:nvSpPr>
          <p:cNvPr id="37" name="Rectangle 36">
            <a:extLst>
              <a:ext uri="{FF2B5EF4-FFF2-40B4-BE49-F238E27FC236}">
                <a16:creationId xmlns:a16="http://schemas.microsoft.com/office/drawing/2014/main" id="{9C80C715-4D8D-4D07-B969-D454760FA723}"/>
              </a:ext>
            </a:extLst>
          </p:cNvPr>
          <p:cNvSpPr/>
          <p:nvPr/>
        </p:nvSpPr>
        <p:spPr>
          <a:xfrm>
            <a:off x="1772478" y="4114290"/>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Training</a:t>
            </a:r>
          </a:p>
          <a:p>
            <a:pPr algn="ctr"/>
            <a:r>
              <a:rPr lang="en-US" b="1">
                <a:solidFill>
                  <a:schemeClr val="tx1"/>
                </a:solidFill>
              </a:rPr>
              <a:t>Plan</a:t>
            </a:r>
          </a:p>
        </p:txBody>
      </p:sp>
      <p:sp>
        <p:nvSpPr>
          <p:cNvPr id="38" name="Rectangle 37">
            <a:extLst>
              <a:ext uri="{FF2B5EF4-FFF2-40B4-BE49-F238E27FC236}">
                <a16:creationId xmlns:a16="http://schemas.microsoft.com/office/drawing/2014/main" id="{55D6B9C0-4300-4B06-BC9A-89FA602DAF22}"/>
              </a:ext>
            </a:extLst>
          </p:cNvPr>
          <p:cNvSpPr/>
          <p:nvPr/>
        </p:nvSpPr>
        <p:spPr>
          <a:xfrm>
            <a:off x="3869292" y="4114290"/>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Dev Ops</a:t>
            </a:r>
          </a:p>
          <a:p>
            <a:pPr algn="ctr"/>
            <a:r>
              <a:rPr lang="en-US" b="1">
                <a:solidFill>
                  <a:schemeClr val="tx1"/>
                </a:solidFill>
              </a:rPr>
              <a:t>Process</a:t>
            </a:r>
          </a:p>
        </p:txBody>
      </p:sp>
      <p:sp>
        <p:nvSpPr>
          <p:cNvPr id="39" name="Rectangle 38">
            <a:extLst>
              <a:ext uri="{FF2B5EF4-FFF2-40B4-BE49-F238E27FC236}">
                <a16:creationId xmlns:a16="http://schemas.microsoft.com/office/drawing/2014/main" id="{3AC89225-11A8-4995-A817-6F97381ED3A0}"/>
              </a:ext>
            </a:extLst>
          </p:cNvPr>
          <p:cNvSpPr/>
          <p:nvPr/>
        </p:nvSpPr>
        <p:spPr>
          <a:xfrm>
            <a:off x="5975684" y="2197524"/>
            <a:ext cx="5507421" cy="3577133"/>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43" name="Rectangle 42">
            <a:extLst>
              <a:ext uri="{FF2B5EF4-FFF2-40B4-BE49-F238E27FC236}">
                <a16:creationId xmlns:a16="http://schemas.microsoft.com/office/drawing/2014/main" id="{CFE7AD88-9C88-4142-804B-07896720D600}"/>
              </a:ext>
            </a:extLst>
          </p:cNvPr>
          <p:cNvSpPr/>
          <p:nvPr/>
        </p:nvSpPr>
        <p:spPr>
          <a:xfrm>
            <a:off x="1772478" y="5072673"/>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Partner Collaboration</a:t>
            </a:r>
          </a:p>
        </p:txBody>
      </p:sp>
      <p:sp>
        <p:nvSpPr>
          <p:cNvPr id="44" name="Rectangle 43">
            <a:extLst>
              <a:ext uri="{FF2B5EF4-FFF2-40B4-BE49-F238E27FC236}">
                <a16:creationId xmlns:a16="http://schemas.microsoft.com/office/drawing/2014/main" id="{83DDAEB3-907D-487B-B878-751C9AEF6EE7}"/>
              </a:ext>
            </a:extLst>
          </p:cNvPr>
          <p:cNvSpPr/>
          <p:nvPr/>
        </p:nvSpPr>
        <p:spPr>
          <a:xfrm>
            <a:off x="3869292" y="5072673"/>
            <a:ext cx="1836892" cy="701984"/>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Upgrade</a:t>
            </a:r>
          </a:p>
          <a:p>
            <a:pPr algn="ctr"/>
            <a:r>
              <a:rPr lang="en-US" b="1">
                <a:solidFill>
                  <a:schemeClr val="tx1"/>
                </a:solidFill>
              </a:rPr>
              <a:t>Strategy</a:t>
            </a:r>
          </a:p>
        </p:txBody>
      </p:sp>
      <p:sp>
        <p:nvSpPr>
          <p:cNvPr id="4" name="TextBox 3">
            <a:extLst>
              <a:ext uri="{FF2B5EF4-FFF2-40B4-BE49-F238E27FC236}">
                <a16:creationId xmlns:a16="http://schemas.microsoft.com/office/drawing/2014/main" id="{7B1D8F20-FF4B-41D9-B5B1-9C0958F56F55}"/>
              </a:ext>
            </a:extLst>
          </p:cNvPr>
          <p:cNvSpPr txBox="1"/>
          <p:nvPr/>
        </p:nvSpPr>
        <p:spPr>
          <a:xfrm>
            <a:off x="1772478" y="1170037"/>
            <a:ext cx="3933707" cy="954107"/>
          </a:xfrm>
          <a:prstGeom prst="rect">
            <a:avLst/>
          </a:prstGeom>
          <a:noFill/>
        </p:spPr>
        <p:txBody>
          <a:bodyPr wrap="square" rtlCol="0">
            <a:spAutoFit/>
          </a:bodyPr>
          <a:lstStyle/>
          <a:p>
            <a:pPr algn="ctr"/>
            <a:r>
              <a:rPr lang="en-US" sz="2800" b="1" dirty="0">
                <a:solidFill>
                  <a:schemeClr val="bg1"/>
                </a:solidFill>
              </a:rPr>
              <a:t>Customer Success Manager Focus</a:t>
            </a:r>
          </a:p>
        </p:txBody>
      </p:sp>
      <p:sp>
        <p:nvSpPr>
          <p:cNvPr id="45" name="TextBox 44">
            <a:extLst>
              <a:ext uri="{FF2B5EF4-FFF2-40B4-BE49-F238E27FC236}">
                <a16:creationId xmlns:a16="http://schemas.microsoft.com/office/drawing/2014/main" id="{7B1EEA65-478A-4F6A-94FC-C4C0BEBCF660}"/>
              </a:ext>
            </a:extLst>
          </p:cNvPr>
          <p:cNvSpPr txBox="1"/>
          <p:nvPr/>
        </p:nvSpPr>
        <p:spPr>
          <a:xfrm>
            <a:off x="5975684" y="1385481"/>
            <a:ext cx="5507421" cy="523220"/>
          </a:xfrm>
          <a:prstGeom prst="rect">
            <a:avLst/>
          </a:prstGeom>
          <a:noFill/>
        </p:spPr>
        <p:txBody>
          <a:bodyPr wrap="square" rtlCol="0">
            <a:spAutoFit/>
          </a:bodyPr>
          <a:lstStyle/>
          <a:p>
            <a:pPr algn="ctr"/>
            <a:r>
              <a:rPr lang="en-US" sz="2800" b="1" dirty="0">
                <a:solidFill>
                  <a:schemeClr val="bg1"/>
                </a:solidFill>
              </a:rPr>
              <a:t>Customer Result</a:t>
            </a:r>
          </a:p>
        </p:txBody>
      </p:sp>
      <p:grpSp>
        <p:nvGrpSpPr>
          <p:cNvPr id="2" name="Group 1">
            <a:extLst>
              <a:ext uri="{FF2B5EF4-FFF2-40B4-BE49-F238E27FC236}">
                <a16:creationId xmlns:a16="http://schemas.microsoft.com/office/drawing/2014/main" id="{3ECF166D-8030-6B4A-886F-126C243F70A1}"/>
              </a:ext>
            </a:extLst>
          </p:cNvPr>
          <p:cNvGrpSpPr/>
          <p:nvPr/>
        </p:nvGrpSpPr>
        <p:grpSpPr>
          <a:xfrm>
            <a:off x="6171504" y="2395513"/>
            <a:ext cx="5115781" cy="3205188"/>
            <a:chOff x="6157808" y="2395513"/>
            <a:chExt cx="5115781" cy="3205188"/>
          </a:xfrm>
        </p:grpSpPr>
        <p:sp>
          <p:nvSpPr>
            <p:cNvPr id="40" name="Rectangle 39">
              <a:extLst>
                <a:ext uri="{FF2B5EF4-FFF2-40B4-BE49-F238E27FC236}">
                  <a16:creationId xmlns:a16="http://schemas.microsoft.com/office/drawing/2014/main" id="{B21763A1-2E15-40E9-B9F6-65D777E2B2B3}"/>
                </a:ext>
              </a:extLst>
            </p:cNvPr>
            <p:cNvSpPr/>
            <p:nvPr/>
          </p:nvSpPr>
          <p:spPr>
            <a:xfrm>
              <a:off x="6166598" y="2395514"/>
              <a:ext cx="1553804" cy="3205187"/>
            </a:xfrm>
            <a:prstGeom prst="rect">
              <a:avLst/>
            </a:prstGeom>
            <a:solidFill>
              <a:srgbClr val="1C6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Adoption &amp; Productivity</a:t>
              </a:r>
            </a:p>
          </p:txBody>
        </p:sp>
        <p:sp>
          <p:nvSpPr>
            <p:cNvPr id="41" name="Rectangle 40">
              <a:extLst>
                <a:ext uri="{FF2B5EF4-FFF2-40B4-BE49-F238E27FC236}">
                  <a16:creationId xmlns:a16="http://schemas.microsoft.com/office/drawing/2014/main" id="{80E5C1DB-E3A7-4921-838F-B94F7468FB84}"/>
                </a:ext>
              </a:extLst>
            </p:cNvPr>
            <p:cNvSpPr/>
            <p:nvPr/>
          </p:nvSpPr>
          <p:spPr>
            <a:xfrm>
              <a:off x="9719785" y="2395514"/>
              <a:ext cx="1553804" cy="3205186"/>
            </a:xfrm>
            <a:prstGeom prst="rect">
              <a:avLst/>
            </a:prstGeom>
            <a:solidFill>
              <a:srgbClr val="1C67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bg1"/>
                  </a:solidFill>
                </a:rPr>
                <a:t>Effective </a:t>
              </a:r>
            </a:p>
            <a:p>
              <a:pPr algn="ctr"/>
              <a:r>
                <a:rPr lang="en-US" sz="1600" dirty="0" err="1">
                  <a:solidFill>
                    <a:schemeClr val="bg1"/>
                  </a:solidFill>
                </a:rPr>
                <a:t>CoE</a:t>
              </a:r>
              <a:r>
                <a:rPr lang="en-US" sz="1600" dirty="0">
                  <a:solidFill>
                    <a:schemeClr val="bg1"/>
                  </a:solidFill>
                </a:rPr>
                <a:t> Governance</a:t>
              </a:r>
            </a:p>
          </p:txBody>
        </p:sp>
        <p:sp>
          <p:nvSpPr>
            <p:cNvPr id="42" name="Rectangle 41">
              <a:extLst>
                <a:ext uri="{FF2B5EF4-FFF2-40B4-BE49-F238E27FC236}">
                  <a16:creationId xmlns:a16="http://schemas.microsoft.com/office/drawing/2014/main" id="{8595AC1B-CDDD-42F3-8AF7-327CD9543F13}"/>
                </a:ext>
              </a:extLst>
            </p:cNvPr>
            <p:cNvSpPr/>
            <p:nvPr/>
          </p:nvSpPr>
          <p:spPr>
            <a:xfrm>
              <a:off x="7943191" y="2395513"/>
              <a:ext cx="1553805" cy="3205187"/>
            </a:xfrm>
            <a:prstGeom prst="rect">
              <a:avLst/>
            </a:prstGeom>
            <a:solidFill>
              <a:srgbClr val="1C67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a:solidFill>
                    <a:schemeClr val="bg1"/>
                  </a:solidFill>
                </a:rPr>
                <a:t>Robust Automations </a:t>
              </a:r>
            </a:p>
          </p:txBody>
        </p:sp>
        <p:sp>
          <p:nvSpPr>
            <p:cNvPr id="5" name="TextBox 4">
              <a:extLst>
                <a:ext uri="{FF2B5EF4-FFF2-40B4-BE49-F238E27FC236}">
                  <a16:creationId xmlns:a16="http://schemas.microsoft.com/office/drawing/2014/main" id="{3A9BFFB0-733A-450A-B9D0-1C5E8C1A9332}"/>
                </a:ext>
              </a:extLst>
            </p:cNvPr>
            <p:cNvSpPr txBox="1"/>
            <p:nvPr/>
          </p:nvSpPr>
          <p:spPr>
            <a:xfrm>
              <a:off x="9719784" y="3270584"/>
              <a:ext cx="1553805" cy="2292935"/>
            </a:xfrm>
            <a:prstGeom prst="rect">
              <a:avLst/>
            </a:prstGeom>
            <a:noFill/>
          </p:spPr>
          <p:txBody>
            <a:bodyPr wrap="square" rtlCol="0">
              <a:spAutoFit/>
            </a:bodyPr>
            <a:lstStyle/>
            <a:p>
              <a:pPr marL="91440" indent="-91440">
                <a:buFont typeface="Arial" panose="020B0604020202020204" pitchFamily="34" charset="0"/>
                <a:buChar char="•"/>
              </a:pPr>
              <a:r>
                <a:rPr lang="en-US" sz="1100" dirty="0">
                  <a:solidFill>
                    <a:schemeClr val="bg1"/>
                  </a:solidFill>
                </a:rPr>
                <a:t>Healthy tri-party arrangement (Customer, Partner, </a:t>
              </a:r>
              <a:r>
                <a:rPr lang="en-US" sz="1100" dirty="0" err="1">
                  <a:solidFill>
                    <a:schemeClr val="bg1"/>
                  </a:solidFill>
                </a:rPr>
                <a:t>UiPath</a:t>
              </a:r>
              <a:r>
                <a:rPr lang="en-US" sz="1100" dirty="0">
                  <a:solidFill>
                    <a:schemeClr val="bg1"/>
                  </a:solidFill>
                </a:rPr>
                <a:t>)</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Reporting for business owners</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Effective process selection methodology</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endParaRPr lang="en-US" sz="1100" dirty="0">
                <a:solidFill>
                  <a:schemeClr val="bg1"/>
                </a:solidFill>
              </a:endParaRPr>
            </a:p>
          </p:txBody>
        </p:sp>
        <p:sp>
          <p:nvSpPr>
            <p:cNvPr id="47" name="TextBox 46">
              <a:extLst>
                <a:ext uri="{FF2B5EF4-FFF2-40B4-BE49-F238E27FC236}">
                  <a16:creationId xmlns:a16="http://schemas.microsoft.com/office/drawing/2014/main" id="{9E3FDA91-A34C-4779-8399-C4F80E90AA17}"/>
                </a:ext>
              </a:extLst>
            </p:cNvPr>
            <p:cNvSpPr txBox="1"/>
            <p:nvPr/>
          </p:nvSpPr>
          <p:spPr>
            <a:xfrm>
              <a:off x="7921129" y="3270584"/>
              <a:ext cx="1553805" cy="1954381"/>
            </a:xfrm>
            <a:prstGeom prst="rect">
              <a:avLst/>
            </a:prstGeom>
            <a:noFill/>
          </p:spPr>
          <p:txBody>
            <a:bodyPr wrap="square" rtlCol="0">
              <a:spAutoFit/>
            </a:bodyPr>
            <a:lstStyle/>
            <a:p>
              <a:pPr marL="91440" indent="-91440">
                <a:buFont typeface="Arial" panose="020B0604020202020204" pitchFamily="34" charset="0"/>
                <a:buChar char="•"/>
              </a:pPr>
              <a:r>
                <a:rPr lang="en-US" sz="1100" dirty="0">
                  <a:solidFill>
                    <a:schemeClr val="bg1"/>
                  </a:solidFill>
                </a:rPr>
                <a:t>Automation best practices are followed</a:t>
              </a:r>
            </a:p>
            <a:p>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Change management for code changes and application updates  </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Infrastructure alignment with RPA goals</a:t>
              </a:r>
            </a:p>
            <a:p>
              <a:pPr marL="91440" indent="-91440">
                <a:buFont typeface="Arial" panose="020B0604020202020204" pitchFamily="34" charset="0"/>
                <a:buChar char="•"/>
              </a:pPr>
              <a:endParaRPr lang="en-US" sz="1100" dirty="0">
                <a:solidFill>
                  <a:schemeClr val="bg1"/>
                </a:solidFill>
              </a:endParaRPr>
            </a:p>
          </p:txBody>
        </p:sp>
        <p:sp>
          <p:nvSpPr>
            <p:cNvPr id="48" name="TextBox 47">
              <a:extLst>
                <a:ext uri="{FF2B5EF4-FFF2-40B4-BE49-F238E27FC236}">
                  <a16:creationId xmlns:a16="http://schemas.microsoft.com/office/drawing/2014/main" id="{5C6EF3EC-C881-4780-A233-EAD08FC74414}"/>
                </a:ext>
              </a:extLst>
            </p:cNvPr>
            <p:cNvSpPr txBox="1"/>
            <p:nvPr/>
          </p:nvSpPr>
          <p:spPr>
            <a:xfrm>
              <a:off x="6157808" y="3270584"/>
              <a:ext cx="1553805" cy="1954381"/>
            </a:xfrm>
            <a:prstGeom prst="rect">
              <a:avLst/>
            </a:prstGeom>
            <a:noFill/>
          </p:spPr>
          <p:txBody>
            <a:bodyPr wrap="square" rtlCol="0">
              <a:spAutoFit/>
            </a:bodyPr>
            <a:lstStyle/>
            <a:p>
              <a:pPr marL="91440" indent="-91440">
                <a:buFont typeface="Arial" panose="020B0604020202020204" pitchFamily="34" charset="0"/>
                <a:buChar char="•"/>
              </a:pPr>
              <a:r>
                <a:rPr lang="en-US" sz="1100" dirty="0">
                  <a:solidFill>
                    <a:schemeClr val="bg1"/>
                  </a:solidFill>
                </a:rPr>
                <a:t>Proper onboarding and pilot</a:t>
              </a:r>
            </a:p>
            <a:p>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RPA awareness throughout organization </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r>
                <a:rPr lang="en-US" sz="1100" dirty="0">
                  <a:solidFill>
                    <a:schemeClr val="bg1"/>
                  </a:solidFill>
                </a:rPr>
                <a:t>Training program </a:t>
              </a: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endParaRPr lang="en-US" sz="1100" dirty="0">
                <a:solidFill>
                  <a:schemeClr val="bg1"/>
                </a:solidFill>
              </a:endParaRPr>
            </a:p>
            <a:p>
              <a:pPr marL="91440" indent="-91440">
                <a:buFont typeface="Arial" panose="020B0604020202020204" pitchFamily="34" charset="0"/>
                <a:buChar char="•"/>
              </a:pPr>
              <a:endParaRPr lang="en-US" sz="1100" dirty="0">
                <a:solidFill>
                  <a:schemeClr val="bg1"/>
                </a:solidFill>
              </a:endParaRPr>
            </a:p>
          </p:txBody>
        </p:sp>
        <p:cxnSp>
          <p:nvCxnSpPr>
            <p:cNvPr id="12" name="Straight Connector 11">
              <a:extLst>
                <a:ext uri="{FF2B5EF4-FFF2-40B4-BE49-F238E27FC236}">
                  <a16:creationId xmlns:a16="http://schemas.microsoft.com/office/drawing/2014/main" id="{B559DA54-4C5C-4879-86B3-F05E614C2A18}"/>
                </a:ext>
              </a:extLst>
            </p:cNvPr>
            <p:cNvCxnSpPr>
              <a:cxnSpLocks/>
            </p:cNvCxnSpPr>
            <p:nvPr/>
          </p:nvCxnSpPr>
          <p:spPr>
            <a:xfrm>
              <a:off x="6304547" y="3027571"/>
              <a:ext cx="1227221" cy="0"/>
            </a:xfrm>
            <a:prstGeom prst="line">
              <a:avLst/>
            </a:prstGeom>
            <a:ln>
              <a:solidFill>
                <a:srgbClr val="9EBCC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26B266-B7A7-43EE-B772-467A25FF7DC3}"/>
                </a:ext>
              </a:extLst>
            </p:cNvPr>
            <p:cNvCxnSpPr>
              <a:cxnSpLocks/>
            </p:cNvCxnSpPr>
            <p:nvPr/>
          </p:nvCxnSpPr>
          <p:spPr>
            <a:xfrm>
              <a:off x="8117305" y="3027571"/>
              <a:ext cx="1227221" cy="0"/>
            </a:xfrm>
            <a:prstGeom prst="line">
              <a:avLst/>
            </a:prstGeom>
            <a:ln>
              <a:solidFill>
                <a:srgbClr val="9EBCC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7E10C5-1861-4E37-844C-E07C2110DFAB}"/>
                </a:ext>
              </a:extLst>
            </p:cNvPr>
            <p:cNvCxnSpPr>
              <a:cxnSpLocks/>
            </p:cNvCxnSpPr>
            <p:nvPr/>
          </p:nvCxnSpPr>
          <p:spPr>
            <a:xfrm>
              <a:off x="9867900" y="3027571"/>
              <a:ext cx="1227221" cy="0"/>
            </a:xfrm>
            <a:prstGeom prst="line">
              <a:avLst/>
            </a:prstGeom>
            <a:ln>
              <a:solidFill>
                <a:srgbClr val="9EBCC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3511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9B7D91D-986F-4EC5-B5B4-ACD8B28590E3}"/>
              </a:ext>
            </a:extLst>
          </p:cNvPr>
          <p:cNvSpPr txBox="1">
            <a:spLocks/>
          </p:cNvSpPr>
          <p:nvPr/>
        </p:nvSpPr>
        <p:spPr>
          <a:xfrm>
            <a:off x="5935436" y="4075535"/>
            <a:ext cx="6041705" cy="2438605"/>
          </a:xfrm>
          <a:prstGeom prst="rect">
            <a:avLst/>
          </a:prstGeom>
        </p:spPr>
        <p:txBody>
          <a:bodyPr/>
          <a:lstStyle>
            <a:lvl1pPr marL="228600" indent="-228600" algn="l" defTabSz="914400" rtl="0" eaLnBrk="1" latinLnBrk="0" hangingPunct="1">
              <a:lnSpc>
                <a:spcPct val="90000"/>
              </a:lnSpc>
              <a:spcBef>
                <a:spcPts val="1000"/>
              </a:spcBef>
              <a:buClr>
                <a:schemeClr val="accent5"/>
              </a:buClr>
              <a:buFont typeface="Verdana"/>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Verdana"/>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Verdana"/>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Verdana"/>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80000"/>
              </a:lnSpc>
              <a:buClr>
                <a:schemeClr val="bg1"/>
              </a:buClr>
              <a:buFont typeface="+mj-lt"/>
              <a:buAutoNum type="arabicPeriod"/>
            </a:pPr>
            <a:r>
              <a:rPr lang="en-US" sz="2000" b="1" dirty="0">
                <a:solidFill>
                  <a:srgbClr val="FFFFFF"/>
                </a:solidFill>
                <a:ea typeface="Calibri" charset="0"/>
                <a:cs typeface="Calibri"/>
              </a:rPr>
              <a:t>Try UiPath Community</a:t>
            </a:r>
          </a:p>
          <a:p>
            <a:pPr marL="514350" indent="-514350">
              <a:lnSpc>
                <a:spcPct val="80000"/>
              </a:lnSpc>
              <a:buClr>
                <a:schemeClr val="bg1"/>
              </a:buClr>
              <a:buFont typeface="+mj-lt"/>
              <a:buAutoNum type="arabicPeriod"/>
            </a:pPr>
            <a:r>
              <a:rPr lang="en-US" sz="2000" b="1" dirty="0">
                <a:solidFill>
                  <a:srgbClr val="FFFFFF"/>
                </a:solidFill>
                <a:ea typeface="Calibri" charset="0"/>
                <a:cs typeface="Calibri"/>
              </a:rPr>
              <a:t>Get certified using Academy</a:t>
            </a:r>
          </a:p>
          <a:p>
            <a:pPr marL="514350" indent="-514350">
              <a:lnSpc>
                <a:spcPct val="80000"/>
              </a:lnSpc>
              <a:buClr>
                <a:schemeClr val="bg1"/>
              </a:buClr>
              <a:buFont typeface="Verdana"/>
              <a:buAutoNum type="arabicPeriod"/>
            </a:pPr>
            <a:r>
              <a:rPr lang="en-US" sz="2000" b="1" dirty="0">
                <a:solidFill>
                  <a:srgbClr val="FFFFFF"/>
                </a:solidFill>
                <a:ea typeface="Calibri" charset="0"/>
                <a:cs typeface="Calibri"/>
              </a:rPr>
              <a:t>Schedule a Demo</a:t>
            </a:r>
          </a:p>
          <a:p>
            <a:pPr marL="514350" indent="-514350">
              <a:lnSpc>
                <a:spcPct val="80000"/>
              </a:lnSpc>
              <a:buClr>
                <a:schemeClr val="bg1"/>
              </a:buClr>
              <a:buFont typeface="Verdana"/>
              <a:buAutoNum type="arabicPeriod"/>
            </a:pPr>
            <a:r>
              <a:rPr lang="en-US" sz="2000" b="1" dirty="0">
                <a:solidFill>
                  <a:srgbClr val="FFFFFF"/>
                </a:solidFill>
                <a:ea typeface="Calibri" charset="0"/>
                <a:cs typeface="Calibri"/>
              </a:rPr>
              <a:t>Get started with a proof-of-concept</a:t>
            </a:r>
          </a:p>
          <a:p>
            <a:pPr marL="514350" indent="-514350">
              <a:lnSpc>
                <a:spcPct val="80000"/>
              </a:lnSpc>
              <a:buClr>
                <a:schemeClr val="bg1"/>
              </a:buClr>
              <a:buFont typeface="Verdana"/>
              <a:buAutoNum type="arabicPeriod"/>
            </a:pPr>
            <a:r>
              <a:rPr lang="en-US" sz="2000" b="1" dirty="0">
                <a:solidFill>
                  <a:srgbClr val="FFFFFF"/>
                </a:solidFill>
                <a:ea typeface="Calibri" charset="0"/>
                <a:cs typeface="Calibri"/>
              </a:rPr>
              <a:t>Prioritize processes to automate</a:t>
            </a:r>
          </a:p>
          <a:p>
            <a:pPr marL="514350" indent="-514350">
              <a:lnSpc>
                <a:spcPct val="80000"/>
              </a:lnSpc>
              <a:buClr>
                <a:schemeClr val="bg1"/>
              </a:buClr>
              <a:buFont typeface="Verdana"/>
              <a:buAutoNum type="arabicPeriod"/>
            </a:pPr>
            <a:r>
              <a:rPr lang="en-US" sz="2000" b="1" dirty="0">
                <a:solidFill>
                  <a:srgbClr val="FFFFFF"/>
                </a:solidFill>
                <a:ea typeface="Calibri" charset="0"/>
                <a:cs typeface="Calibri"/>
              </a:rPr>
              <a:t>Drive extraordinary productivity gains fast</a:t>
            </a:r>
          </a:p>
        </p:txBody>
      </p:sp>
      <p:sp>
        <p:nvSpPr>
          <p:cNvPr id="13" name="Text Placeholder 12">
            <a:extLst>
              <a:ext uri="{FF2B5EF4-FFF2-40B4-BE49-F238E27FC236}">
                <a16:creationId xmlns:a16="http://schemas.microsoft.com/office/drawing/2014/main" id="{33ED170B-E94F-CE4E-B292-2A448F899CFC}"/>
              </a:ext>
            </a:extLst>
          </p:cNvPr>
          <p:cNvSpPr>
            <a:spLocks noGrp="1"/>
          </p:cNvSpPr>
          <p:nvPr>
            <p:ph type="body" sz="quarter" idx="10"/>
          </p:nvPr>
        </p:nvSpPr>
        <p:spPr>
          <a:xfrm>
            <a:off x="5907088" y="2802672"/>
            <a:ext cx="5426075" cy="875111"/>
          </a:xfrm>
        </p:spPr>
        <p:txBody>
          <a:bodyPr/>
          <a:lstStyle/>
          <a:p>
            <a:r>
              <a:rPr lang="en-US" dirty="0">
                <a:ea typeface="Calibri" charset="0"/>
              </a:rPr>
              <a:t>Let’s Continue </a:t>
            </a:r>
            <a:br>
              <a:rPr lang="en-US" dirty="0">
                <a:ea typeface="Calibri" charset="0"/>
              </a:rPr>
            </a:br>
            <a:r>
              <a:rPr lang="en-US" dirty="0">
                <a:ea typeface="Calibri" charset="0"/>
              </a:rPr>
              <a:t>the Conversation</a:t>
            </a:r>
          </a:p>
        </p:txBody>
      </p:sp>
      <p:cxnSp>
        <p:nvCxnSpPr>
          <p:cNvPr id="5" name="Straight Connector 4">
            <a:extLst>
              <a:ext uri="{FF2B5EF4-FFF2-40B4-BE49-F238E27FC236}">
                <a16:creationId xmlns:a16="http://schemas.microsoft.com/office/drawing/2014/main" id="{A080F6A4-86DC-8542-90E4-744972762914}"/>
              </a:ext>
            </a:extLst>
          </p:cNvPr>
          <p:cNvCxnSpPr>
            <a:cxnSpLocks/>
          </p:cNvCxnSpPr>
          <p:nvPr/>
        </p:nvCxnSpPr>
        <p:spPr>
          <a:xfrm>
            <a:off x="5935436" y="3704345"/>
            <a:ext cx="6408964" cy="0"/>
          </a:xfrm>
          <a:prstGeom prst="line">
            <a:avLst/>
          </a:prstGeom>
          <a:ln w="76200" cmpd="sng">
            <a:solidFill>
              <a:srgbClr val="FF69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9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561F2F-5C03-4E88-BFC7-B8EF5E3217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1245" y="3212878"/>
            <a:ext cx="1158455" cy="422708"/>
          </a:xfrm>
          <a:prstGeom prst="rect">
            <a:avLst/>
          </a:prstGeom>
        </p:spPr>
      </p:pic>
      <p:cxnSp>
        <p:nvCxnSpPr>
          <p:cNvPr id="6" name="Straight Connector 5">
            <a:extLst>
              <a:ext uri="{FF2B5EF4-FFF2-40B4-BE49-F238E27FC236}">
                <a16:creationId xmlns:a16="http://schemas.microsoft.com/office/drawing/2014/main" id="{FA28593D-73B2-9D4D-A9FC-1EBDA3DBFC98}"/>
              </a:ext>
            </a:extLst>
          </p:cNvPr>
          <p:cNvCxnSpPr>
            <a:cxnSpLocks/>
          </p:cNvCxnSpPr>
          <p:nvPr/>
        </p:nvCxnSpPr>
        <p:spPr>
          <a:xfrm>
            <a:off x="7062333" y="3704345"/>
            <a:ext cx="5282067" cy="0"/>
          </a:xfrm>
          <a:prstGeom prst="line">
            <a:avLst/>
          </a:prstGeom>
          <a:ln w="76200" cmpd="sng">
            <a:solidFill>
              <a:srgbClr val="FF6900"/>
            </a:solidFill>
          </a:ln>
        </p:spPr>
        <p:style>
          <a:lnRef idx="2">
            <a:schemeClr val="accent1"/>
          </a:lnRef>
          <a:fillRef idx="0">
            <a:schemeClr val="accent1"/>
          </a:fillRef>
          <a:effectRef idx="1">
            <a:schemeClr val="accent1"/>
          </a:effectRef>
          <a:fontRef idx="minor">
            <a:schemeClr val="tx1"/>
          </a:fontRef>
        </p:style>
      </p:cxnSp>
      <p:sp>
        <p:nvSpPr>
          <p:cNvPr id="7" name="Text Placeholder 4">
            <a:extLst>
              <a:ext uri="{FF2B5EF4-FFF2-40B4-BE49-F238E27FC236}">
                <a16:creationId xmlns:a16="http://schemas.microsoft.com/office/drawing/2014/main" id="{B92AABF3-43FD-D04C-91A2-FA92E037F88A}"/>
              </a:ext>
            </a:extLst>
          </p:cNvPr>
          <p:cNvSpPr txBox="1">
            <a:spLocks/>
          </p:cNvSpPr>
          <p:nvPr/>
        </p:nvSpPr>
        <p:spPr>
          <a:xfrm>
            <a:off x="7198967" y="3049588"/>
            <a:ext cx="8451850" cy="5937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rgbClr val="FF6900"/>
              </a:buClr>
              <a:buSzPct val="89000"/>
              <a:buFont typeface="Arial"/>
              <a:buChar char="•"/>
              <a:defRPr sz="2000" b="0" kern="1200">
                <a:solidFill>
                  <a:schemeClr val="bg1">
                    <a:lumMod val="50000"/>
                  </a:schemeClr>
                </a:solidFill>
                <a:latin typeface="+mn-lt"/>
                <a:ea typeface="Verdana" panose="020B0604030504040204" pitchFamily="34" charset="0"/>
                <a:cs typeface="Calibri"/>
              </a:defRPr>
            </a:lvl1pPr>
            <a:lvl2pPr marL="685800" indent="-228600" algn="l" defTabSz="914400" rtl="0" eaLnBrk="1" latinLnBrk="0" hangingPunct="1">
              <a:lnSpc>
                <a:spcPct val="120000"/>
              </a:lnSpc>
              <a:spcBef>
                <a:spcPts val="1000"/>
              </a:spcBef>
              <a:buClr>
                <a:srgbClr val="FF6900"/>
              </a:buClr>
              <a:buSzPct val="89000"/>
              <a:buFont typeface="Arial"/>
              <a:buChar char="•"/>
              <a:defRPr sz="2000" b="0" kern="1200">
                <a:solidFill>
                  <a:schemeClr val="bg1">
                    <a:lumMod val="50000"/>
                  </a:schemeClr>
                </a:solidFill>
                <a:latin typeface="+mn-lt"/>
                <a:ea typeface="Verdana" panose="020B0604030504040204" pitchFamily="34" charset="0"/>
                <a:cs typeface="Calibri"/>
              </a:defRPr>
            </a:lvl2pPr>
            <a:lvl3pPr marL="11430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3pPr>
            <a:lvl4pPr marL="16002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4pPr>
            <a:lvl5pPr marL="2057400" indent="-228600" algn="l" defTabSz="914400" rtl="0" eaLnBrk="1" latinLnBrk="0" hangingPunct="1">
              <a:lnSpc>
                <a:spcPct val="120000"/>
              </a:lnSpc>
              <a:spcBef>
                <a:spcPts val="1000"/>
              </a:spcBef>
              <a:buClr>
                <a:srgbClr val="FF6900"/>
              </a:buClr>
              <a:buSzPct val="89000"/>
              <a:buFont typeface="Arial"/>
              <a:buChar char="•"/>
              <a:defRPr sz="1800" b="0" kern="1200">
                <a:solidFill>
                  <a:schemeClr val="bg1">
                    <a:lumMod val="50000"/>
                  </a:schemeClr>
                </a:solidFill>
                <a:latin typeface="+mn-lt"/>
                <a:ea typeface="Verdana" panose="020B0604030504040204" pitchFamily="34" charset="0"/>
                <a:cs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sz="3200" b="1" dirty="0">
                <a:solidFill>
                  <a:schemeClr val="bg1"/>
                </a:solidFill>
                <a:ea typeface="Calibri" charset="0"/>
              </a:rPr>
              <a:t>Appendix</a:t>
            </a:r>
          </a:p>
        </p:txBody>
      </p:sp>
    </p:spTree>
    <p:extLst>
      <p:ext uri="{BB962C8B-B14F-4D97-AF65-F5344CB8AC3E}">
        <p14:creationId xmlns:p14="http://schemas.microsoft.com/office/powerpoint/2010/main" val="9457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548321" y="2599292"/>
            <a:ext cx="2085999" cy="2085999"/>
          </a:xfrm>
          <a:prstGeom prst="rect">
            <a:avLst/>
          </a:prstGeom>
          <a:noFill/>
          <a:ln>
            <a:noFill/>
          </a:ln>
        </p:spPr>
      </p:pic>
      <p:sp>
        <p:nvSpPr>
          <p:cNvPr id="159" name="Google Shape;159;p26"/>
          <p:cNvSpPr txBox="1"/>
          <p:nvPr/>
        </p:nvSpPr>
        <p:spPr>
          <a:xfrm>
            <a:off x="2185918" y="1989293"/>
            <a:ext cx="3089100" cy="847500"/>
          </a:xfrm>
          <a:prstGeom prst="rect">
            <a:avLst/>
          </a:prstGeom>
          <a:noFill/>
          <a:ln>
            <a:noFill/>
          </a:ln>
        </p:spPr>
        <p:txBody>
          <a:bodyPr spcFirstLastPara="1" wrap="square" lIns="91425" tIns="45700" rIns="91425" bIns="45700" anchor="t" anchorCtr="0">
            <a:noAutofit/>
          </a:bodyPr>
          <a:lstStyle/>
          <a:p>
            <a:pPr marL="0" marR="0" lvl="0" indent="0" algn="r" rtl="0">
              <a:lnSpc>
                <a:spcPct val="80000"/>
              </a:lnSpc>
              <a:spcBef>
                <a:spcPts val="0"/>
              </a:spcBef>
              <a:spcAft>
                <a:spcPts val="0"/>
              </a:spcAft>
              <a:buClr>
                <a:srgbClr val="F80000"/>
              </a:buClr>
              <a:buSzPts val="450"/>
              <a:buFont typeface="Poppins"/>
              <a:buNone/>
            </a:pPr>
            <a:r>
              <a:rPr lang="en-US" sz="1800" b="1" i="0" u="none" strike="noStrike" cap="none" dirty="0">
                <a:solidFill>
                  <a:srgbClr val="FFFFFF"/>
                </a:solidFill>
                <a:latin typeface="Calibri"/>
                <a:ea typeface="Calibri"/>
                <a:cs typeface="Calibri"/>
                <a:sym typeface="Calibri"/>
              </a:rPr>
              <a:t>Automation that interacts with a computer-centric process with a software User Interface providing support</a:t>
            </a:r>
            <a:endParaRPr dirty="0"/>
          </a:p>
        </p:txBody>
      </p:sp>
      <p:cxnSp>
        <p:nvCxnSpPr>
          <p:cNvPr id="160" name="Google Shape;160;p26"/>
          <p:cNvCxnSpPr/>
          <p:nvPr/>
        </p:nvCxnSpPr>
        <p:spPr>
          <a:xfrm>
            <a:off x="4377277" y="3281759"/>
            <a:ext cx="767255" cy="0"/>
          </a:xfrm>
          <a:prstGeom prst="straightConnector1">
            <a:avLst/>
          </a:prstGeom>
          <a:noFill/>
          <a:ln w="76200" cap="flat" cmpd="sng">
            <a:solidFill>
              <a:srgbClr val="FF6900"/>
            </a:solidFill>
            <a:prstDash val="solid"/>
            <a:miter lim="8000"/>
            <a:headEnd type="none" w="sm" len="sm"/>
            <a:tailEnd type="none" w="sm" len="sm"/>
          </a:ln>
        </p:spPr>
      </p:cxnSp>
      <p:cxnSp>
        <p:nvCxnSpPr>
          <p:cNvPr id="163" name="Google Shape;163;p26"/>
          <p:cNvCxnSpPr/>
          <p:nvPr/>
        </p:nvCxnSpPr>
        <p:spPr>
          <a:xfrm>
            <a:off x="8047272" y="3281759"/>
            <a:ext cx="767255" cy="0"/>
          </a:xfrm>
          <a:prstGeom prst="straightConnector1">
            <a:avLst/>
          </a:prstGeom>
          <a:noFill/>
          <a:ln w="76200" cap="flat" cmpd="sng">
            <a:solidFill>
              <a:srgbClr val="FF6900"/>
            </a:solidFill>
            <a:prstDash val="solid"/>
            <a:miter lim="8000"/>
            <a:headEnd type="none" w="sm" len="sm"/>
            <a:tailEnd type="none" w="sm" len="sm"/>
          </a:ln>
        </p:spPr>
      </p:cxnSp>
      <p:sp>
        <p:nvSpPr>
          <p:cNvPr id="164" name="Google Shape;164;p26"/>
          <p:cNvSpPr txBox="1"/>
          <p:nvPr/>
        </p:nvSpPr>
        <p:spPr>
          <a:xfrm>
            <a:off x="7907617" y="1751755"/>
            <a:ext cx="32124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80000"/>
              </a:buClr>
              <a:buSzPts val="450"/>
              <a:buFont typeface="Poppins"/>
              <a:buNone/>
            </a:pPr>
            <a:r>
              <a:rPr lang="en-US" sz="1800" b="1" i="0" u="none" strike="noStrike" cap="none" dirty="0">
                <a:solidFill>
                  <a:srgbClr val="FFFFFF"/>
                </a:solidFill>
                <a:latin typeface="Calibri"/>
                <a:ea typeface="Calibri"/>
                <a:cs typeface="Calibri"/>
                <a:sym typeface="Calibri"/>
              </a:rPr>
              <a:t>Robotic automation uses a software robot to run application software in </a:t>
            </a:r>
            <a:r>
              <a:rPr lang="en-US" sz="1800" b="1" dirty="0">
                <a:solidFill>
                  <a:srgbClr val="FFFFFF"/>
                </a:solidFill>
                <a:latin typeface="Calibri"/>
                <a:ea typeface="Calibri"/>
                <a:cs typeface="Calibri"/>
                <a:sym typeface="Calibri"/>
              </a:rPr>
              <a:t>t</a:t>
            </a:r>
            <a:r>
              <a:rPr lang="en-US" sz="1800" b="1" i="0" u="none" strike="noStrike" cap="none" dirty="0">
                <a:solidFill>
                  <a:srgbClr val="FFFFFF"/>
                </a:solidFill>
                <a:latin typeface="Calibri"/>
                <a:ea typeface="Calibri"/>
                <a:cs typeface="Calibri"/>
                <a:sym typeface="Calibri"/>
              </a:rPr>
              <a:t>he same way that a person works with that software</a:t>
            </a:r>
            <a:endParaRPr dirty="0"/>
          </a:p>
        </p:txBody>
      </p:sp>
      <p:sp>
        <p:nvSpPr>
          <p:cNvPr id="165" name="Google Shape;165;p26"/>
          <p:cNvSpPr txBox="1"/>
          <p:nvPr/>
        </p:nvSpPr>
        <p:spPr>
          <a:xfrm>
            <a:off x="6184296" y="4014253"/>
            <a:ext cx="2556343" cy="847547"/>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80000"/>
              </a:buClr>
              <a:buSzPts val="550"/>
              <a:buFont typeface="Poppins"/>
              <a:buNone/>
            </a:pPr>
            <a:r>
              <a:rPr lang="en-US" sz="2200" b="1" i="0" u="none" strike="noStrike" cap="none" dirty="0">
                <a:solidFill>
                  <a:srgbClr val="FFFFFF"/>
                </a:solidFill>
                <a:latin typeface="Calibri"/>
                <a:ea typeface="Calibri"/>
                <a:cs typeface="Calibri"/>
                <a:sym typeface="Calibri"/>
              </a:rPr>
              <a:t>RPA </a:t>
            </a:r>
            <a:br>
              <a:rPr lang="en-US" sz="2200" b="1" i="0" u="none" strike="noStrike" cap="none" dirty="0">
                <a:solidFill>
                  <a:srgbClr val="FFFFFF"/>
                </a:solidFill>
                <a:latin typeface="Calibri"/>
                <a:ea typeface="Calibri"/>
                <a:cs typeface="Calibri"/>
                <a:sym typeface="Calibri"/>
              </a:rPr>
            </a:br>
            <a:endParaRPr sz="2200" b="0" i="0" u="none" strike="noStrike" cap="none" dirty="0">
              <a:solidFill>
                <a:srgbClr val="FFFFFF"/>
              </a:solidFill>
              <a:latin typeface="Calibri"/>
              <a:ea typeface="Calibri"/>
              <a:cs typeface="Calibri"/>
              <a:sym typeface="Calibri"/>
            </a:endParaRPr>
          </a:p>
        </p:txBody>
      </p:sp>
      <p:sp>
        <p:nvSpPr>
          <p:cNvPr id="166" name="Google Shape;166;p26"/>
          <p:cNvSpPr txBox="1"/>
          <p:nvPr/>
        </p:nvSpPr>
        <p:spPr>
          <a:xfrm>
            <a:off x="2185918" y="4467577"/>
            <a:ext cx="3089007" cy="847547"/>
          </a:xfrm>
          <a:prstGeom prst="rect">
            <a:avLst/>
          </a:prstGeom>
          <a:noFill/>
          <a:ln>
            <a:noFill/>
          </a:ln>
        </p:spPr>
        <p:txBody>
          <a:bodyPr spcFirstLastPara="1" wrap="square" lIns="91425" tIns="45700" rIns="91425" bIns="45700" anchor="t" anchorCtr="0">
            <a:noAutofit/>
          </a:bodyPr>
          <a:lstStyle/>
          <a:p>
            <a:pPr marL="0" marR="0" lvl="0" indent="0" algn="r" rtl="0">
              <a:lnSpc>
                <a:spcPct val="80000"/>
              </a:lnSpc>
              <a:spcBef>
                <a:spcPts val="0"/>
              </a:spcBef>
              <a:spcAft>
                <a:spcPts val="0"/>
              </a:spcAft>
              <a:buClr>
                <a:srgbClr val="F80000"/>
              </a:buClr>
              <a:buSzPts val="450"/>
              <a:buFont typeface="Poppins"/>
              <a:buNone/>
            </a:pPr>
            <a:r>
              <a:rPr lang="en-US" sz="1800" b="1" i="0" u="none" strike="noStrike" cap="none">
                <a:solidFill>
                  <a:srgbClr val="FFFFFF"/>
                </a:solidFill>
                <a:latin typeface="Calibri"/>
                <a:ea typeface="Calibri"/>
                <a:cs typeface="Calibri"/>
                <a:sym typeface="Calibri"/>
              </a:rPr>
              <a:t>RPA configures software that will automate the activities or tasks previously performed by humans</a:t>
            </a:r>
            <a:endParaRPr/>
          </a:p>
        </p:txBody>
      </p:sp>
      <p:cxnSp>
        <p:nvCxnSpPr>
          <p:cNvPr id="167" name="Google Shape;167;p26"/>
          <p:cNvCxnSpPr/>
          <p:nvPr/>
        </p:nvCxnSpPr>
        <p:spPr>
          <a:xfrm>
            <a:off x="4377277" y="4293197"/>
            <a:ext cx="767255" cy="0"/>
          </a:xfrm>
          <a:prstGeom prst="straightConnector1">
            <a:avLst/>
          </a:prstGeom>
          <a:noFill/>
          <a:ln w="76200" cap="flat" cmpd="sng">
            <a:solidFill>
              <a:srgbClr val="FF6900"/>
            </a:solidFill>
            <a:prstDash val="solid"/>
            <a:miter lim="8000"/>
            <a:headEnd type="none" w="sm" len="sm"/>
            <a:tailEnd type="none" w="sm" len="sm"/>
          </a:ln>
        </p:spPr>
      </p:cxnSp>
      <p:cxnSp>
        <p:nvCxnSpPr>
          <p:cNvPr id="168" name="Google Shape;168;p26"/>
          <p:cNvCxnSpPr/>
          <p:nvPr/>
        </p:nvCxnSpPr>
        <p:spPr>
          <a:xfrm>
            <a:off x="8052295" y="4303142"/>
            <a:ext cx="767255" cy="0"/>
          </a:xfrm>
          <a:prstGeom prst="straightConnector1">
            <a:avLst/>
          </a:prstGeom>
          <a:noFill/>
          <a:ln w="76200" cap="flat" cmpd="sng">
            <a:solidFill>
              <a:srgbClr val="FF6900"/>
            </a:solidFill>
            <a:prstDash val="solid"/>
            <a:miter lim="8000"/>
            <a:headEnd type="none" w="sm" len="sm"/>
            <a:tailEnd type="none" w="sm" len="sm"/>
          </a:ln>
        </p:spPr>
      </p:cxnSp>
      <p:sp>
        <p:nvSpPr>
          <p:cNvPr id="169" name="Google Shape;169;p26"/>
          <p:cNvSpPr txBox="1"/>
          <p:nvPr/>
        </p:nvSpPr>
        <p:spPr>
          <a:xfrm>
            <a:off x="7907717" y="4447731"/>
            <a:ext cx="3212420" cy="172084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80000"/>
              </a:buClr>
              <a:buSzPts val="450"/>
              <a:buFont typeface="Poppins"/>
              <a:buNone/>
            </a:pPr>
            <a:r>
              <a:rPr lang="en-US" sz="1800" b="1" i="0" u="none" strike="noStrike" cap="none">
                <a:solidFill>
                  <a:srgbClr val="FFFFFF"/>
                </a:solidFill>
                <a:latin typeface="Calibri"/>
                <a:ea typeface="Calibri"/>
                <a:cs typeface="Calibri"/>
                <a:sym typeface="Calibri"/>
              </a:rPr>
              <a:t>RPA aims to </a:t>
            </a:r>
            <a:r>
              <a:rPr lang="en-US" sz="1800" b="1" i="0" u="none" strike="noStrike" cap="none">
                <a:solidFill>
                  <a:srgbClr val="5EC1EA"/>
                </a:solidFill>
                <a:latin typeface="Calibri"/>
                <a:ea typeface="Calibri"/>
                <a:cs typeface="Calibri"/>
                <a:sym typeface="Calibri"/>
              </a:rPr>
              <a:t>replace</a:t>
            </a:r>
            <a:r>
              <a:rPr lang="en-US" sz="1800" b="1" i="0" u="none" strike="noStrike" cap="none">
                <a:solidFill>
                  <a:srgbClr val="FFFFFF"/>
                </a:solidFill>
                <a:latin typeface="Calibri"/>
                <a:ea typeface="Calibri"/>
                <a:cs typeface="Calibri"/>
                <a:sym typeface="Calibri"/>
              </a:rPr>
              <a:t> repetitive</a:t>
            </a:r>
            <a:br>
              <a:rPr lang="en-US" sz="1800" b="1" i="0" u="none" strike="noStrike" cap="none">
                <a:solidFill>
                  <a:srgbClr val="FFFFFF"/>
                </a:solidFill>
                <a:latin typeface="Calibri"/>
                <a:ea typeface="Calibri"/>
                <a:cs typeface="Calibri"/>
                <a:sym typeface="Calibri"/>
              </a:rPr>
            </a:br>
            <a:r>
              <a:rPr lang="en-US" sz="1800" b="1" i="0" u="none" strike="noStrike" cap="none">
                <a:solidFill>
                  <a:srgbClr val="FFFFFF"/>
                </a:solidFill>
                <a:latin typeface="Calibri"/>
                <a:ea typeface="Calibri"/>
                <a:cs typeface="Calibri"/>
                <a:sym typeface="Calibri"/>
              </a:rPr>
              <a:t>tasks performed by humans, with a </a:t>
            </a:r>
            <a:r>
              <a:rPr lang="en-US" sz="1800" b="1" i="0" u="none" strike="noStrike" cap="none">
                <a:solidFill>
                  <a:srgbClr val="5EC1EA"/>
                </a:solidFill>
                <a:latin typeface="Calibri"/>
                <a:ea typeface="Calibri"/>
                <a:cs typeface="Calibri"/>
                <a:sym typeface="Calibri"/>
              </a:rPr>
              <a:t>virtual workforce</a:t>
            </a:r>
            <a:r>
              <a:rPr lang="en-US" sz="1800" b="1" i="0" u="none" strike="noStrike" cap="none">
                <a:solidFill>
                  <a:srgbClr val="FFFFFF"/>
                </a:solidFill>
                <a:latin typeface="Calibri"/>
                <a:ea typeface="Calibri"/>
                <a:cs typeface="Calibri"/>
                <a:sym typeface="Calibri"/>
              </a:rPr>
              <a:t>. Humans then make judgmental calls, handle exceptions and provide oversight</a:t>
            </a:r>
            <a:endParaRPr/>
          </a:p>
        </p:txBody>
      </p:sp>
      <p:sp>
        <p:nvSpPr>
          <p:cNvPr id="14" name="TextBox 13">
            <a:extLst>
              <a:ext uri="{FF2B5EF4-FFF2-40B4-BE49-F238E27FC236}">
                <a16:creationId xmlns:a16="http://schemas.microsoft.com/office/drawing/2014/main" id="{8F473321-B06E-E64D-9BCD-B7C47B43B43E}"/>
              </a:ext>
            </a:extLst>
          </p:cNvPr>
          <p:cNvSpPr txBox="1"/>
          <p:nvPr/>
        </p:nvSpPr>
        <p:spPr>
          <a:xfrm>
            <a:off x="1875210" y="330961"/>
            <a:ext cx="10316790" cy="535531"/>
          </a:xfrm>
          <a:prstGeom prst="rect">
            <a:avLst/>
          </a:prstGeom>
          <a:noFill/>
        </p:spPr>
        <p:txBody>
          <a:bodyPr wrap="square" rtlCol="0">
            <a:spAutoFit/>
          </a:bodyPr>
          <a:lstStyle/>
          <a:p>
            <a:pPr>
              <a:lnSpc>
                <a:spcPct val="90000"/>
              </a:lnSpc>
            </a:pPr>
            <a:r>
              <a:rPr lang="en-US" sz="3200" b="1" dirty="0">
                <a:solidFill>
                  <a:srgbClr val="FFFFFF"/>
                </a:solidFill>
                <a:latin typeface="Calibri" panose="020F0502020204030204" pitchFamily="34" charset="0"/>
                <a:cs typeface="Calibri" panose="020F0502020204030204" pitchFamily="34" charset="0"/>
              </a:rPr>
              <a:t>What is RPA?</a:t>
            </a:r>
          </a:p>
        </p:txBody>
      </p:sp>
      <p:sp>
        <p:nvSpPr>
          <p:cNvPr id="15" name="Text Placeholder 6">
            <a:extLst>
              <a:ext uri="{FF2B5EF4-FFF2-40B4-BE49-F238E27FC236}">
                <a16:creationId xmlns:a16="http://schemas.microsoft.com/office/drawing/2014/main" id="{1ADBE30A-FB3D-A24E-93BA-D5AE0BA079EA}"/>
              </a:ext>
            </a:extLst>
          </p:cNvPr>
          <p:cNvSpPr txBox="1">
            <a:spLocks/>
          </p:cNvSpPr>
          <p:nvPr/>
        </p:nvSpPr>
        <p:spPr>
          <a:xfrm>
            <a:off x="1875210" y="866492"/>
            <a:ext cx="8752381" cy="382891"/>
          </a:xfrm>
          <a:prstGeom prst="rect">
            <a:avLst/>
          </a:prstGeom>
        </p:spPr>
        <p:txBody>
          <a:bodyPr vert="horz" lIns="91440" tIns="45720" rIns="91440" bIns="45720"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kern="1200">
                <a:solidFill>
                  <a:srgbClr val="FF690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defRPr/>
            </a:pPr>
            <a:r>
              <a:rPr lang="en-US" dirty="0">
                <a:solidFill>
                  <a:srgbClr val="FFFFFF"/>
                </a:solidFill>
              </a:rPr>
              <a:t>[Robotic Process Automation]</a:t>
            </a:r>
          </a:p>
        </p:txBody>
      </p:sp>
    </p:spTree>
    <p:extLst>
      <p:ext uri="{BB962C8B-B14F-4D97-AF65-F5344CB8AC3E}">
        <p14:creationId xmlns:p14="http://schemas.microsoft.com/office/powerpoint/2010/main" val="3965065861"/>
      </p:ext>
    </p:extLst>
  </p:cSld>
  <p:clrMapOvr>
    <a:masterClrMapping/>
  </p:clrMapOvr>
  <mc:AlternateContent xmlns:mc="http://schemas.openxmlformats.org/markup-compatibility/2006" xmlns:p14="http://schemas.microsoft.com/office/powerpoint/2010/main">
    <mc:Choice Requires="p14">
      <p:transition spd="slow" p14:dur="13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73D9-E9A3-304F-811F-6409729C8C99}"/>
              </a:ext>
            </a:extLst>
          </p:cNvPr>
          <p:cNvSpPr>
            <a:spLocks noGrp="1"/>
          </p:cNvSpPr>
          <p:nvPr>
            <p:ph type="title"/>
          </p:nvPr>
        </p:nvSpPr>
        <p:spPr>
          <a:xfrm>
            <a:off x="2048255" y="365760"/>
            <a:ext cx="7206103" cy="535531"/>
          </a:xfrm>
        </p:spPr>
        <p:txBody>
          <a:bodyPr/>
          <a:lstStyle/>
          <a:p>
            <a:r>
              <a:rPr lang="en-US" spc="0">
                <a:ea typeface="Calibri" charset="0"/>
              </a:rPr>
              <a:t>Our top five platform priorities</a:t>
            </a:r>
            <a:endParaRPr lang="en-US"/>
          </a:p>
        </p:txBody>
      </p:sp>
      <p:cxnSp>
        <p:nvCxnSpPr>
          <p:cNvPr id="11" name="Straight Connector 10"/>
          <p:cNvCxnSpPr/>
          <p:nvPr/>
        </p:nvCxnSpPr>
        <p:spPr>
          <a:xfrm flipH="1">
            <a:off x="2118341" y="2925865"/>
            <a:ext cx="1696190" cy="0"/>
          </a:xfrm>
          <a:prstGeom prst="line">
            <a:avLst/>
          </a:prstGeom>
          <a:ln w="38100" cmpd="sng">
            <a:solidFill>
              <a:srgbClr val="9CC8EB"/>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H="1">
            <a:off x="4165728" y="2925865"/>
            <a:ext cx="1696190" cy="0"/>
          </a:xfrm>
          <a:prstGeom prst="line">
            <a:avLst/>
          </a:prstGeom>
          <a:ln w="38100" cmpd="sng">
            <a:solidFill>
              <a:srgbClr val="9CC8EB"/>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6179249" y="2925865"/>
            <a:ext cx="1696190" cy="0"/>
          </a:xfrm>
          <a:prstGeom prst="line">
            <a:avLst/>
          </a:prstGeom>
          <a:ln w="38100" cmpd="sng">
            <a:solidFill>
              <a:srgbClr val="9CC8EB"/>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8172860" y="2925865"/>
            <a:ext cx="1696190" cy="0"/>
          </a:xfrm>
          <a:prstGeom prst="line">
            <a:avLst/>
          </a:prstGeom>
          <a:ln w="38100" cmpd="sng">
            <a:solidFill>
              <a:srgbClr val="9CC8EB"/>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10104694" y="2925865"/>
            <a:ext cx="1696190" cy="0"/>
          </a:xfrm>
          <a:prstGeom prst="line">
            <a:avLst/>
          </a:prstGeom>
          <a:ln w="38100" cmpd="sng">
            <a:solidFill>
              <a:srgbClr val="9CC8EB"/>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768ED1A-2344-384D-AE03-37D2DB836E4E}"/>
              </a:ext>
            </a:extLst>
          </p:cNvPr>
          <p:cNvSpPr txBox="1"/>
          <p:nvPr/>
        </p:nvSpPr>
        <p:spPr>
          <a:xfrm>
            <a:off x="2048255" y="2312425"/>
            <a:ext cx="1780232" cy="1938992"/>
          </a:xfrm>
          <a:prstGeom prst="rect">
            <a:avLst/>
          </a:prstGeom>
          <a:noFill/>
          <a:ln>
            <a:noFill/>
          </a:ln>
        </p:spPr>
        <p:txBody>
          <a:bodyPr wrap="square" rtlCol="0">
            <a:spAutoFit/>
          </a:bodyPr>
          <a:lstStyle/>
          <a:p>
            <a:pPr>
              <a:lnSpc>
                <a:spcPct val="100000"/>
              </a:lnSpc>
            </a:pPr>
            <a:r>
              <a:rPr lang="en-US" sz="3000" b="1" dirty="0">
                <a:solidFill>
                  <a:schemeClr val="bg1"/>
                </a:solidFill>
                <a:ea typeface="Calibri" charset="0"/>
                <a:cs typeface="Calibri"/>
              </a:rPr>
              <a:t>Open</a:t>
            </a:r>
          </a:p>
          <a:p>
            <a:endParaRPr lang="en-US" dirty="0">
              <a:solidFill>
                <a:srgbClr val="CDE3F5"/>
              </a:solidFill>
              <a:ea typeface="Calibri" charset="0"/>
              <a:cs typeface="Calibri"/>
            </a:endParaRPr>
          </a:p>
          <a:p>
            <a:r>
              <a:rPr lang="en-US" dirty="0">
                <a:solidFill>
                  <a:srgbClr val="CDE3F5"/>
                </a:solidFill>
                <a:ea typeface="Calibri" charset="0"/>
                <a:cs typeface="Calibri"/>
              </a:rPr>
              <a:t>Built in extensibility, open to share, use, learn</a:t>
            </a:r>
            <a:endParaRPr lang="en-US" sz="1600" b="1" dirty="0">
              <a:solidFill>
                <a:schemeClr val="bg1"/>
              </a:solidFill>
              <a:ea typeface="Calibri" charset="0"/>
              <a:cs typeface="Calibri"/>
            </a:endParaRPr>
          </a:p>
        </p:txBody>
      </p:sp>
      <p:sp>
        <p:nvSpPr>
          <p:cNvPr id="12" name="TextBox 11">
            <a:extLst>
              <a:ext uri="{FF2B5EF4-FFF2-40B4-BE49-F238E27FC236}">
                <a16:creationId xmlns:a16="http://schemas.microsoft.com/office/drawing/2014/main" id="{6FF171A2-03DC-914A-95ED-77CD80D0B068}"/>
              </a:ext>
            </a:extLst>
          </p:cNvPr>
          <p:cNvSpPr txBox="1"/>
          <p:nvPr/>
        </p:nvSpPr>
        <p:spPr>
          <a:xfrm>
            <a:off x="4075130" y="2312424"/>
            <a:ext cx="1898763" cy="1938992"/>
          </a:xfrm>
          <a:prstGeom prst="rect">
            <a:avLst/>
          </a:prstGeom>
          <a:noFill/>
          <a:ln>
            <a:noFill/>
          </a:ln>
        </p:spPr>
        <p:txBody>
          <a:bodyPr wrap="square" rtlCol="0">
            <a:spAutoFit/>
          </a:bodyPr>
          <a:lstStyle/>
          <a:p>
            <a:pPr>
              <a:lnSpc>
                <a:spcPct val="100000"/>
              </a:lnSpc>
            </a:pPr>
            <a:r>
              <a:rPr lang="en-US" sz="3000" b="1" dirty="0">
                <a:solidFill>
                  <a:schemeClr val="bg1"/>
                </a:solidFill>
                <a:ea typeface="Calibri" charset="0"/>
                <a:cs typeface="Calibri"/>
              </a:rPr>
              <a:t>Rapid</a:t>
            </a:r>
          </a:p>
          <a:p>
            <a:pPr>
              <a:lnSpc>
                <a:spcPct val="100000"/>
              </a:lnSpc>
            </a:pPr>
            <a:endParaRPr lang="en-US" dirty="0">
              <a:solidFill>
                <a:schemeClr val="bg1"/>
              </a:solidFill>
              <a:cs typeface="Calibri"/>
              <a:sym typeface="Calibri"/>
            </a:endParaRPr>
          </a:p>
          <a:p>
            <a:pPr>
              <a:lnSpc>
                <a:spcPct val="100000"/>
              </a:lnSpc>
            </a:pPr>
            <a:r>
              <a:rPr lang="en-US" dirty="0">
                <a:solidFill>
                  <a:srgbClr val="CDE3F5"/>
                </a:solidFill>
                <a:cs typeface="Calibri"/>
                <a:sym typeface="Calibri"/>
              </a:rPr>
              <a:t>Proven to deliver automation 40% faster</a:t>
            </a:r>
          </a:p>
          <a:p>
            <a:pPr>
              <a:lnSpc>
                <a:spcPct val="100000"/>
              </a:lnSpc>
            </a:pPr>
            <a:endParaRPr lang="en-US" dirty="0">
              <a:solidFill>
                <a:schemeClr val="bg1"/>
              </a:solidFill>
              <a:cs typeface="Calibri"/>
              <a:sym typeface="Calibri"/>
            </a:endParaRPr>
          </a:p>
        </p:txBody>
      </p:sp>
      <p:sp>
        <p:nvSpPr>
          <p:cNvPr id="17" name="TextBox 16">
            <a:extLst>
              <a:ext uri="{FF2B5EF4-FFF2-40B4-BE49-F238E27FC236}">
                <a16:creationId xmlns:a16="http://schemas.microsoft.com/office/drawing/2014/main" id="{1E0E70AF-ED9F-8B44-B8A7-EDF02198EB99}"/>
              </a:ext>
            </a:extLst>
          </p:cNvPr>
          <p:cNvSpPr txBox="1"/>
          <p:nvPr/>
        </p:nvSpPr>
        <p:spPr>
          <a:xfrm>
            <a:off x="6138904" y="2312424"/>
            <a:ext cx="1898763" cy="2492990"/>
          </a:xfrm>
          <a:prstGeom prst="rect">
            <a:avLst/>
          </a:prstGeom>
          <a:noFill/>
          <a:ln>
            <a:noFill/>
          </a:ln>
        </p:spPr>
        <p:txBody>
          <a:bodyPr wrap="square" rtlCol="0">
            <a:spAutoFit/>
          </a:bodyPr>
          <a:lstStyle/>
          <a:p>
            <a:pPr>
              <a:lnSpc>
                <a:spcPct val="100000"/>
              </a:lnSpc>
            </a:pPr>
            <a:r>
              <a:rPr lang="en-US" sz="3000" b="1">
                <a:solidFill>
                  <a:schemeClr val="bg1"/>
                </a:solidFill>
                <a:ea typeface="Calibri" charset="0"/>
                <a:cs typeface="Calibri"/>
              </a:rPr>
              <a:t>AI</a:t>
            </a:r>
          </a:p>
          <a:p>
            <a:pPr>
              <a:lnSpc>
                <a:spcPct val="100000"/>
              </a:lnSpc>
            </a:pPr>
            <a:endParaRPr lang="en-US">
              <a:solidFill>
                <a:srgbClr val="CDE3F5"/>
              </a:solidFill>
              <a:ea typeface="Calibri" charset="0"/>
              <a:cs typeface="Calibri"/>
            </a:endParaRPr>
          </a:p>
          <a:p>
            <a:pPr>
              <a:lnSpc>
                <a:spcPct val="100000"/>
              </a:lnSpc>
            </a:pPr>
            <a:r>
              <a:rPr lang="en-US">
                <a:solidFill>
                  <a:srgbClr val="CDE3F5"/>
                </a:solidFill>
                <a:ea typeface="Calibri" charset="0"/>
                <a:cs typeface="Calibri"/>
              </a:rPr>
              <a:t>Robots are learning new</a:t>
            </a:r>
            <a:br>
              <a:rPr lang="en-US">
                <a:solidFill>
                  <a:srgbClr val="CDE3F5"/>
                </a:solidFill>
                <a:ea typeface="Calibri" charset="0"/>
                <a:cs typeface="Calibri"/>
              </a:rPr>
            </a:br>
            <a:r>
              <a:rPr lang="en-US">
                <a:solidFill>
                  <a:srgbClr val="CDE3F5"/>
                </a:solidFill>
                <a:ea typeface="Calibri" charset="0"/>
                <a:cs typeface="Calibri"/>
              </a:rPr>
              <a:t>skills to drive more complex and cognitive automations</a:t>
            </a:r>
          </a:p>
        </p:txBody>
      </p:sp>
      <p:sp>
        <p:nvSpPr>
          <p:cNvPr id="18" name="TextBox 17">
            <a:extLst>
              <a:ext uri="{FF2B5EF4-FFF2-40B4-BE49-F238E27FC236}">
                <a16:creationId xmlns:a16="http://schemas.microsoft.com/office/drawing/2014/main" id="{7AC01147-A1F1-1943-B505-107BB170F73F}"/>
              </a:ext>
            </a:extLst>
          </p:cNvPr>
          <p:cNvSpPr txBox="1"/>
          <p:nvPr/>
        </p:nvSpPr>
        <p:spPr>
          <a:xfrm>
            <a:off x="8091794" y="2312424"/>
            <a:ext cx="1928857" cy="1292662"/>
          </a:xfrm>
          <a:prstGeom prst="rect">
            <a:avLst/>
          </a:prstGeom>
          <a:noFill/>
          <a:ln>
            <a:noFill/>
          </a:ln>
        </p:spPr>
        <p:txBody>
          <a:bodyPr wrap="square" rtlCol="0">
            <a:spAutoFit/>
          </a:bodyPr>
          <a:lstStyle/>
          <a:p>
            <a:pPr>
              <a:lnSpc>
                <a:spcPct val="100000"/>
              </a:lnSpc>
            </a:pPr>
            <a:r>
              <a:rPr lang="en-US" sz="3000" b="1">
                <a:solidFill>
                  <a:schemeClr val="bg1"/>
                </a:solidFill>
                <a:ea typeface="Calibri" charset="0"/>
                <a:cs typeface="Calibri"/>
              </a:rPr>
              <a:t>Scale</a:t>
            </a:r>
          </a:p>
          <a:p>
            <a:endParaRPr lang="en-US" sz="1600">
              <a:solidFill>
                <a:srgbClr val="CDE3F5"/>
              </a:solidFill>
              <a:ea typeface="Calibri" charset="0"/>
              <a:cs typeface="Calibri"/>
            </a:endParaRPr>
          </a:p>
          <a:p>
            <a:r>
              <a:rPr lang="en-US" sz="1600">
                <a:solidFill>
                  <a:srgbClr val="CDE3F5"/>
                </a:solidFill>
                <a:ea typeface="Calibri" charset="0"/>
                <a:cs typeface="Calibri"/>
              </a:rPr>
              <a:t>Deploy and manage at enterprise scale</a:t>
            </a:r>
          </a:p>
        </p:txBody>
      </p:sp>
      <p:sp>
        <p:nvSpPr>
          <p:cNvPr id="19" name="TextBox 18">
            <a:extLst>
              <a:ext uri="{FF2B5EF4-FFF2-40B4-BE49-F238E27FC236}">
                <a16:creationId xmlns:a16="http://schemas.microsoft.com/office/drawing/2014/main" id="{C65D90AB-B47C-9947-BCCB-3AFA78A848A7}"/>
              </a:ext>
            </a:extLst>
          </p:cNvPr>
          <p:cNvSpPr txBox="1"/>
          <p:nvPr/>
        </p:nvSpPr>
        <p:spPr>
          <a:xfrm>
            <a:off x="10036962" y="2312424"/>
            <a:ext cx="1780232" cy="1538883"/>
          </a:xfrm>
          <a:prstGeom prst="rect">
            <a:avLst/>
          </a:prstGeom>
          <a:noFill/>
          <a:ln>
            <a:noFill/>
          </a:ln>
        </p:spPr>
        <p:txBody>
          <a:bodyPr wrap="square" rtlCol="0">
            <a:spAutoFit/>
          </a:bodyPr>
          <a:lstStyle/>
          <a:p>
            <a:pPr>
              <a:lnSpc>
                <a:spcPct val="100000"/>
              </a:lnSpc>
            </a:pPr>
            <a:r>
              <a:rPr lang="en-US" sz="3000" b="1">
                <a:solidFill>
                  <a:schemeClr val="bg1"/>
                </a:solidFill>
                <a:ea typeface="Calibri" charset="0"/>
                <a:cs typeface="Calibri"/>
              </a:rPr>
              <a:t>Trust</a:t>
            </a:r>
          </a:p>
          <a:p>
            <a:pPr>
              <a:lnSpc>
                <a:spcPct val="100000"/>
              </a:lnSpc>
            </a:pPr>
            <a:endParaRPr lang="en-US" sz="1600">
              <a:solidFill>
                <a:srgbClr val="CDE3F5"/>
              </a:solidFill>
              <a:ea typeface="Calibri" charset="0"/>
              <a:cs typeface="Calibri"/>
            </a:endParaRPr>
          </a:p>
          <a:p>
            <a:pPr>
              <a:lnSpc>
                <a:spcPct val="100000"/>
              </a:lnSpc>
            </a:pPr>
            <a:r>
              <a:rPr lang="en-US" sz="1600">
                <a:solidFill>
                  <a:srgbClr val="CDE3F5"/>
                </a:solidFill>
                <a:ea typeface="Calibri" charset="0"/>
                <a:cs typeface="Calibri"/>
              </a:rPr>
              <a:t>Defense-grade security and auditing</a:t>
            </a:r>
          </a:p>
        </p:txBody>
      </p:sp>
      <p:sp>
        <p:nvSpPr>
          <p:cNvPr id="20" name="Rectangle 19">
            <a:extLst>
              <a:ext uri="{FF2B5EF4-FFF2-40B4-BE49-F238E27FC236}">
                <a16:creationId xmlns:a16="http://schemas.microsoft.com/office/drawing/2014/main" id="{856A732B-A002-4F6E-901B-D4E4162C57AB}"/>
              </a:ext>
            </a:extLst>
          </p:cNvPr>
          <p:cNvSpPr/>
          <p:nvPr/>
        </p:nvSpPr>
        <p:spPr>
          <a:xfrm>
            <a:off x="2463275" y="5713729"/>
            <a:ext cx="8720043" cy="743986"/>
          </a:xfrm>
          <a:prstGeom prst="rect">
            <a:avLst/>
          </a:prstGeom>
          <a:noFill/>
          <a:ln>
            <a:noFill/>
          </a:ln>
        </p:spPr>
        <p:txBody>
          <a:bodyPr spcFirstLastPara="1" wrap="square" lIns="91425" tIns="45700" rIns="91425" bIns="45700" anchor="t" anchorCtr="0">
            <a:noAutofit/>
          </a:bodyPr>
          <a:lstStyle/>
          <a:p>
            <a:pPr algn="ctr"/>
            <a:r>
              <a:rPr lang="en-US" sz="3000" b="1" dirty="0">
                <a:solidFill>
                  <a:schemeClr val="bg1"/>
                </a:solidFill>
                <a:latin typeface="Calibri"/>
                <a:cs typeface="Calibri"/>
              </a:rPr>
              <a:t>Loved by Users, Valued by Business, Trusted by IT</a:t>
            </a:r>
          </a:p>
        </p:txBody>
      </p:sp>
    </p:spTree>
    <p:extLst>
      <p:ext uri="{BB962C8B-B14F-4D97-AF65-F5344CB8AC3E}">
        <p14:creationId xmlns:p14="http://schemas.microsoft.com/office/powerpoint/2010/main" val="2859518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1828801" y="301592"/>
            <a:ext cx="10363200" cy="52168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100"/>
              <a:buFont typeface="Calibri"/>
              <a:buNone/>
            </a:pPr>
            <a:r>
              <a:rPr lang="en-US" sz="3200" b="1" i="0" u="none" strike="noStrike" cap="none" dirty="0">
                <a:solidFill>
                  <a:srgbClr val="008BCC"/>
                </a:solidFill>
                <a:latin typeface="Calibri"/>
                <a:ea typeface="Calibri"/>
                <a:cs typeface="Calibri"/>
                <a:sym typeface="Calibri"/>
              </a:rPr>
              <a:t>How can RPA help me?</a:t>
            </a:r>
            <a:endParaRPr sz="3200" b="1" i="0" u="none" strike="noStrike" cap="none" dirty="0">
              <a:solidFill>
                <a:srgbClr val="008BCC"/>
              </a:solidFill>
              <a:latin typeface="Calibri"/>
              <a:ea typeface="Calibri"/>
              <a:cs typeface="Calibri"/>
              <a:sym typeface="Calibri"/>
            </a:endParaRPr>
          </a:p>
        </p:txBody>
      </p:sp>
      <p:sp>
        <p:nvSpPr>
          <p:cNvPr id="175" name="Google Shape;175;p27"/>
          <p:cNvSpPr txBox="1"/>
          <p:nvPr/>
        </p:nvSpPr>
        <p:spPr>
          <a:xfrm>
            <a:off x="5422811" y="-504967"/>
            <a:ext cx="28871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800"/>
              <a:buFont typeface="Calibri"/>
              <a:buNone/>
            </a:pPr>
            <a:r>
              <a:rPr lang="en-US" sz="1800" b="0" i="0" u="none" strike="noStrike" cap="none">
                <a:solidFill>
                  <a:srgbClr val="7F7F7F"/>
                </a:solidFill>
                <a:latin typeface="Calibri"/>
                <a:ea typeface="Calibri"/>
                <a:cs typeface="Calibri"/>
                <a:sym typeface="Calibri"/>
              </a:rPr>
              <a:t>The Case for Enterprise RPA, </a:t>
            </a:r>
            <a:endParaRPr/>
          </a:p>
        </p:txBody>
      </p:sp>
      <p:sp>
        <p:nvSpPr>
          <p:cNvPr id="176" name="Google Shape;176;p27"/>
          <p:cNvSpPr/>
          <p:nvPr/>
        </p:nvSpPr>
        <p:spPr>
          <a:xfrm>
            <a:off x="2240280" y="1500086"/>
            <a:ext cx="2335098" cy="1219714"/>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77" name="Google Shape;177;p27"/>
          <p:cNvSpPr/>
          <p:nvPr/>
        </p:nvSpPr>
        <p:spPr>
          <a:xfrm>
            <a:off x="4687981" y="1500086"/>
            <a:ext cx="2335098" cy="1219714"/>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78" name="Google Shape;178;p27"/>
          <p:cNvSpPr/>
          <p:nvPr/>
        </p:nvSpPr>
        <p:spPr>
          <a:xfrm>
            <a:off x="7135683" y="1500086"/>
            <a:ext cx="2335098" cy="1219714"/>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79" name="Google Shape;179;p27"/>
          <p:cNvSpPr/>
          <p:nvPr/>
        </p:nvSpPr>
        <p:spPr>
          <a:xfrm>
            <a:off x="9583385" y="1500086"/>
            <a:ext cx="2335098" cy="1219714"/>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0" name="Google Shape;180;p27"/>
          <p:cNvSpPr/>
          <p:nvPr/>
        </p:nvSpPr>
        <p:spPr>
          <a:xfrm>
            <a:off x="2240280" y="3417366"/>
            <a:ext cx="2335098" cy="1219714"/>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1" name="Google Shape;181;p27"/>
          <p:cNvSpPr/>
          <p:nvPr/>
        </p:nvSpPr>
        <p:spPr>
          <a:xfrm>
            <a:off x="9582141" y="3395084"/>
            <a:ext cx="2335098" cy="1239296"/>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2" name="Google Shape;182;p27"/>
          <p:cNvSpPr/>
          <p:nvPr/>
        </p:nvSpPr>
        <p:spPr>
          <a:xfrm>
            <a:off x="4687981" y="3417365"/>
            <a:ext cx="2314028" cy="1219715"/>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3" name="Google Shape;183;p27"/>
          <p:cNvSpPr/>
          <p:nvPr/>
        </p:nvSpPr>
        <p:spPr>
          <a:xfrm>
            <a:off x="7114612" y="3417365"/>
            <a:ext cx="2356169" cy="1221311"/>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4" name="Google Shape;184;p27"/>
          <p:cNvSpPr/>
          <p:nvPr/>
        </p:nvSpPr>
        <p:spPr>
          <a:xfrm>
            <a:off x="3076940" y="5384725"/>
            <a:ext cx="2335098" cy="1239297"/>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5" name="Google Shape;185;p27"/>
          <p:cNvSpPr/>
          <p:nvPr/>
        </p:nvSpPr>
        <p:spPr>
          <a:xfrm>
            <a:off x="5540730" y="5384726"/>
            <a:ext cx="2335098" cy="1242382"/>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6" name="Google Shape;186;p27"/>
          <p:cNvSpPr/>
          <p:nvPr/>
        </p:nvSpPr>
        <p:spPr>
          <a:xfrm>
            <a:off x="7980190" y="5384726"/>
            <a:ext cx="2335098" cy="1242381"/>
          </a:xfrm>
          <a:prstGeom prst="rect">
            <a:avLst/>
          </a:prstGeom>
          <a:solidFill>
            <a:srgbClr val="0085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b="0" i="0" u="none" strike="noStrike" cap="none">
              <a:solidFill>
                <a:srgbClr val="FFFFFF"/>
              </a:solidFill>
              <a:latin typeface="Calibri"/>
              <a:ea typeface="Calibri"/>
              <a:cs typeface="Calibri"/>
              <a:sym typeface="Calibri"/>
            </a:endParaRPr>
          </a:p>
        </p:txBody>
      </p:sp>
      <p:sp>
        <p:nvSpPr>
          <p:cNvPr id="187" name="Google Shape;187;p27"/>
          <p:cNvSpPr txBox="1"/>
          <p:nvPr/>
        </p:nvSpPr>
        <p:spPr>
          <a:xfrm>
            <a:off x="7210135" y="1912836"/>
            <a:ext cx="2146118"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a:solidFill>
                  <a:srgbClr val="FFFFFF"/>
                </a:solidFill>
                <a:latin typeface="Calibri"/>
                <a:ea typeface="Calibri"/>
                <a:cs typeface="Calibri"/>
                <a:sym typeface="Calibri"/>
              </a:rPr>
              <a:t>BETTER CUSTOMER EXPERIENCE</a:t>
            </a:r>
            <a:endParaRPr sz="1600" b="1" i="0" u="none" strike="noStrike" cap="none">
              <a:solidFill>
                <a:srgbClr val="FFFFFF"/>
              </a:solidFill>
              <a:latin typeface="Calibri"/>
              <a:ea typeface="Calibri"/>
              <a:cs typeface="Calibri"/>
              <a:sym typeface="Calibri"/>
            </a:endParaRPr>
          </a:p>
        </p:txBody>
      </p:sp>
      <p:sp>
        <p:nvSpPr>
          <p:cNvPr id="188" name="Google Shape;188;p27"/>
          <p:cNvSpPr txBox="1"/>
          <p:nvPr/>
        </p:nvSpPr>
        <p:spPr>
          <a:xfrm>
            <a:off x="4325246" y="3838610"/>
            <a:ext cx="3020492"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ENHANCED ABILITY</a:t>
            </a:r>
            <a:endParaRPr sz="1100" dirty="0"/>
          </a:p>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TO MANAGE</a:t>
            </a:r>
            <a:endParaRPr sz="1100" dirty="0"/>
          </a:p>
        </p:txBody>
      </p:sp>
      <p:sp>
        <p:nvSpPr>
          <p:cNvPr id="189" name="Google Shape;189;p27"/>
          <p:cNvSpPr txBox="1"/>
          <p:nvPr/>
        </p:nvSpPr>
        <p:spPr>
          <a:xfrm>
            <a:off x="7180484" y="4158138"/>
            <a:ext cx="2146118" cy="307777"/>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COST </a:t>
            </a:r>
            <a:br>
              <a:rPr lang="en-US" sz="1600" b="1" i="0" u="none" strike="noStrike" cap="none" dirty="0">
                <a:solidFill>
                  <a:srgbClr val="FFFFFF"/>
                </a:solidFill>
                <a:latin typeface="Calibri"/>
                <a:ea typeface="Calibri"/>
                <a:cs typeface="Calibri"/>
                <a:sym typeface="Calibri"/>
              </a:rPr>
            </a:br>
            <a:r>
              <a:rPr lang="en-US" sz="1600" b="1" i="0" u="none" strike="noStrike" cap="none" dirty="0">
                <a:solidFill>
                  <a:srgbClr val="FFFFFF"/>
                </a:solidFill>
                <a:latin typeface="Calibri"/>
                <a:ea typeface="Calibri"/>
                <a:cs typeface="Calibri"/>
                <a:sym typeface="Calibri"/>
              </a:rPr>
              <a:t>REDUCTION</a:t>
            </a:r>
            <a:endParaRPr sz="1100" dirty="0"/>
          </a:p>
        </p:txBody>
      </p:sp>
      <p:sp>
        <p:nvSpPr>
          <p:cNvPr id="190" name="Google Shape;190;p27"/>
          <p:cNvSpPr txBox="1"/>
          <p:nvPr/>
        </p:nvSpPr>
        <p:spPr>
          <a:xfrm>
            <a:off x="3108698" y="5823775"/>
            <a:ext cx="2208849"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NON-INVASIVE TECHNOLOGY</a:t>
            </a:r>
            <a:endParaRPr sz="1100" dirty="0"/>
          </a:p>
        </p:txBody>
      </p:sp>
      <p:sp>
        <p:nvSpPr>
          <p:cNvPr id="191" name="Google Shape;191;p27"/>
          <p:cNvSpPr txBox="1"/>
          <p:nvPr/>
        </p:nvSpPr>
        <p:spPr>
          <a:xfrm>
            <a:off x="5599942" y="5838289"/>
            <a:ext cx="2146118"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INCREASED </a:t>
            </a:r>
            <a:br>
              <a:rPr lang="en-US" sz="1600" b="1" i="0" u="none" strike="noStrike" cap="none" dirty="0">
                <a:solidFill>
                  <a:srgbClr val="FFFFFF"/>
                </a:solidFill>
                <a:latin typeface="Calibri"/>
                <a:ea typeface="Calibri"/>
                <a:cs typeface="Calibri"/>
                <a:sym typeface="Calibri"/>
              </a:rPr>
            </a:br>
            <a:r>
              <a:rPr lang="en-US" sz="1600" b="1" i="0" u="none" strike="noStrike" cap="none" dirty="0">
                <a:solidFill>
                  <a:srgbClr val="FFFFFF"/>
                </a:solidFill>
                <a:latin typeface="Calibri"/>
                <a:ea typeface="Calibri"/>
                <a:cs typeface="Calibri"/>
                <a:sym typeface="Calibri"/>
              </a:rPr>
              <a:t>COMPLIANCE</a:t>
            </a:r>
            <a:endParaRPr sz="1100" dirty="0"/>
          </a:p>
        </p:txBody>
      </p:sp>
      <p:sp>
        <p:nvSpPr>
          <p:cNvPr id="192" name="Google Shape;192;p27"/>
          <p:cNvSpPr txBox="1"/>
          <p:nvPr/>
        </p:nvSpPr>
        <p:spPr>
          <a:xfrm>
            <a:off x="9642596" y="1927351"/>
            <a:ext cx="2146118"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a:solidFill>
                  <a:srgbClr val="FFFFFF"/>
                </a:solidFill>
                <a:latin typeface="Calibri"/>
                <a:ea typeface="Calibri"/>
                <a:cs typeface="Calibri"/>
                <a:sym typeface="Calibri"/>
              </a:rPr>
              <a:t>ELIMINATE REPEAT WORK</a:t>
            </a:r>
            <a:endParaRPr sz="1100"/>
          </a:p>
        </p:txBody>
      </p:sp>
      <p:sp>
        <p:nvSpPr>
          <p:cNvPr id="193" name="Google Shape;193;p27"/>
          <p:cNvSpPr txBox="1"/>
          <p:nvPr/>
        </p:nvSpPr>
        <p:spPr>
          <a:xfrm>
            <a:off x="4762433" y="2226333"/>
            <a:ext cx="2146118" cy="307777"/>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ENHANCED </a:t>
            </a:r>
            <a:br>
              <a:rPr lang="en-US" sz="1600" b="1" i="0" u="none" strike="noStrike" cap="none" dirty="0">
                <a:solidFill>
                  <a:srgbClr val="FFFFFF"/>
                </a:solidFill>
                <a:latin typeface="Calibri"/>
                <a:ea typeface="Calibri"/>
                <a:cs typeface="Calibri"/>
                <a:sym typeface="Calibri"/>
              </a:rPr>
            </a:br>
            <a:r>
              <a:rPr lang="en-US" sz="1600" b="1" i="0" u="none" strike="noStrike" cap="none" dirty="0">
                <a:solidFill>
                  <a:srgbClr val="FFFFFF"/>
                </a:solidFill>
                <a:latin typeface="Calibri"/>
                <a:ea typeface="Calibri"/>
                <a:cs typeface="Calibri"/>
                <a:sym typeface="Calibri"/>
              </a:rPr>
              <a:t>PROCESSES</a:t>
            </a:r>
            <a:endParaRPr sz="1100" dirty="0"/>
          </a:p>
        </p:txBody>
      </p:sp>
      <p:sp>
        <p:nvSpPr>
          <p:cNvPr id="194" name="Google Shape;194;p27"/>
          <p:cNvSpPr txBox="1"/>
          <p:nvPr/>
        </p:nvSpPr>
        <p:spPr>
          <a:xfrm>
            <a:off x="9642596" y="3838610"/>
            <a:ext cx="2146118"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a:solidFill>
                  <a:srgbClr val="FFFFFF"/>
                </a:solidFill>
                <a:latin typeface="Calibri"/>
                <a:ea typeface="Calibri"/>
                <a:cs typeface="Calibri"/>
                <a:sym typeface="Calibri"/>
              </a:rPr>
              <a:t>INSIGHTS AND ANALYTICS</a:t>
            </a:r>
            <a:endParaRPr sz="1100"/>
          </a:p>
        </p:txBody>
      </p:sp>
      <p:sp>
        <p:nvSpPr>
          <p:cNvPr id="195" name="Google Shape;195;p27"/>
          <p:cNvSpPr txBox="1"/>
          <p:nvPr/>
        </p:nvSpPr>
        <p:spPr>
          <a:xfrm>
            <a:off x="2346095" y="2081244"/>
            <a:ext cx="2146118" cy="307777"/>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a:solidFill>
                  <a:srgbClr val="FFFFFF"/>
                </a:solidFill>
                <a:latin typeface="Calibri"/>
                <a:ea typeface="Calibri"/>
                <a:cs typeface="Calibri"/>
                <a:sym typeface="Calibri"/>
              </a:rPr>
              <a:t>RAPID ROI</a:t>
            </a:r>
            <a:endParaRPr sz="1100"/>
          </a:p>
        </p:txBody>
      </p:sp>
      <p:sp>
        <p:nvSpPr>
          <p:cNvPr id="196" name="Google Shape;196;p27"/>
          <p:cNvSpPr txBox="1"/>
          <p:nvPr/>
        </p:nvSpPr>
        <p:spPr>
          <a:xfrm>
            <a:off x="2029100" y="3844184"/>
            <a:ext cx="2747757"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IMPROVED SERVICE</a:t>
            </a:r>
            <a:endParaRPr sz="1100" dirty="0"/>
          </a:p>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dirty="0">
                <a:solidFill>
                  <a:srgbClr val="FFFFFF"/>
                </a:solidFill>
                <a:latin typeface="Calibri"/>
                <a:ea typeface="Calibri"/>
                <a:cs typeface="Calibri"/>
                <a:sym typeface="Calibri"/>
              </a:rPr>
              <a:t>DELIVERY</a:t>
            </a:r>
            <a:endParaRPr sz="1100" dirty="0"/>
          </a:p>
        </p:txBody>
      </p:sp>
      <p:sp>
        <p:nvSpPr>
          <p:cNvPr id="197" name="Google Shape;197;p27"/>
          <p:cNvSpPr txBox="1"/>
          <p:nvPr/>
        </p:nvSpPr>
        <p:spPr>
          <a:xfrm>
            <a:off x="8047644" y="5855133"/>
            <a:ext cx="2146118" cy="615553"/>
          </a:xfrm>
          <a:prstGeom prst="rect">
            <a:avLst/>
          </a:prstGeom>
          <a:noFill/>
          <a:ln>
            <a:noFill/>
          </a:ln>
        </p:spPr>
        <p:txBody>
          <a:bodyPr spcFirstLastPara="1" wrap="square" lIns="0" tIns="0" rIns="0" bIns="0" anchor="b" anchorCtr="1">
            <a:noAutofit/>
          </a:bodyPr>
          <a:lstStyle/>
          <a:p>
            <a:pPr marL="0" marR="0" lvl="0" indent="0" algn="ctr" rtl="0">
              <a:lnSpc>
                <a:spcPct val="100000"/>
              </a:lnSpc>
              <a:spcBef>
                <a:spcPts val="0"/>
              </a:spcBef>
              <a:spcAft>
                <a:spcPts val="0"/>
              </a:spcAft>
              <a:buClr>
                <a:srgbClr val="FFFFFF"/>
              </a:buClr>
              <a:buSzPts val="2000"/>
              <a:buFont typeface="Calibri"/>
              <a:buNone/>
            </a:pPr>
            <a:r>
              <a:rPr lang="en-US" sz="1600" b="1" i="0" u="none" strike="noStrike" cap="none">
                <a:solidFill>
                  <a:srgbClr val="FFFFFF"/>
                </a:solidFill>
                <a:latin typeface="Calibri"/>
                <a:ea typeface="Calibri"/>
                <a:cs typeface="Calibri"/>
                <a:sym typeface="Calibri"/>
              </a:rPr>
              <a:t>SCALABILITY AND FLEXIBILITY</a:t>
            </a:r>
            <a:endParaRPr sz="1100"/>
          </a:p>
        </p:txBody>
      </p:sp>
      <p:pic>
        <p:nvPicPr>
          <p:cNvPr id="198" name="Google Shape;198;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897643" y="925557"/>
            <a:ext cx="1020373" cy="1020373"/>
          </a:xfrm>
          <a:prstGeom prst="rect">
            <a:avLst/>
          </a:prstGeom>
          <a:noFill/>
          <a:ln>
            <a:noFill/>
          </a:ln>
        </p:spPr>
      </p:pic>
      <p:pic>
        <p:nvPicPr>
          <p:cNvPr id="199" name="Google Shape;199;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43208" y="923840"/>
            <a:ext cx="1024645" cy="1024645"/>
          </a:xfrm>
          <a:prstGeom prst="rect">
            <a:avLst/>
          </a:prstGeom>
          <a:noFill/>
          <a:ln>
            <a:noFill/>
          </a:ln>
        </p:spPr>
      </p:pic>
      <p:pic>
        <p:nvPicPr>
          <p:cNvPr id="200" name="Google Shape;200;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865556" y="919452"/>
            <a:ext cx="1023230" cy="1023230"/>
          </a:xfrm>
          <a:prstGeom prst="rect">
            <a:avLst/>
          </a:prstGeom>
          <a:noFill/>
          <a:ln>
            <a:noFill/>
          </a:ln>
        </p:spPr>
      </p:pic>
      <p:pic>
        <p:nvPicPr>
          <p:cNvPr id="201" name="Google Shape;201;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232341" y="931682"/>
            <a:ext cx="1034696" cy="1034696"/>
          </a:xfrm>
          <a:prstGeom prst="rect">
            <a:avLst/>
          </a:prstGeom>
          <a:noFill/>
          <a:ln>
            <a:noFill/>
          </a:ln>
        </p:spPr>
      </p:pic>
      <p:pic>
        <p:nvPicPr>
          <p:cNvPr id="202" name="Google Shape;202;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892791" y="2840295"/>
            <a:ext cx="1020373" cy="1020373"/>
          </a:xfrm>
          <a:prstGeom prst="rect">
            <a:avLst/>
          </a:prstGeom>
          <a:noFill/>
          <a:ln>
            <a:noFill/>
          </a:ln>
        </p:spPr>
      </p:pic>
      <p:pic>
        <p:nvPicPr>
          <p:cNvPr id="203" name="Google Shape;203;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317206" y="2837434"/>
            <a:ext cx="1020477" cy="1020477"/>
          </a:xfrm>
          <a:prstGeom prst="rect">
            <a:avLst/>
          </a:prstGeom>
          <a:noFill/>
          <a:ln>
            <a:noFill/>
          </a:ln>
        </p:spPr>
      </p:pic>
      <p:pic>
        <p:nvPicPr>
          <p:cNvPr id="204" name="Google Shape;204;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780610" y="2838806"/>
            <a:ext cx="1024172" cy="1024172"/>
          </a:xfrm>
          <a:prstGeom prst="rect">
            <a:avLst/>
          </a:prstGeom>
          <a:noFill/>
          <a:ln>
            <a:noFill/>
          </a:ln>
        </p:spPr>
      </p:pic>
      <p:pic>
        <p:nvPicPr>
          <p:cNvPr id="205" name="Google Shape;205;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251255" y="2837434"/>
            <a:ext cx="1015782" cy="1015782"/>
          </a:xfrm>
          <a:prstGeom prst="rect">
            <a:avLst/>
          </a:prstGeom>
          <a:noFill/>
          <a:ln>
            <a:noFill/>
          </a:ln>
        </p:spPr>
      </p:pic>
      <p:pic>
        <p:nvPicPr>
          <p:cNvPr id="206" name="Google Shape;206;p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3732557" y="4791782"/>
            <a:ext cx="1023865" cy="1023865"/>
          </a:xfrm>
          <a:prstGeom prst="rect">
            <a:avLst/>
          </a:prstGeom>
          <a:noFill/>
          <a:ln>
            <a:noFill/>
          </a:ln>
        </p:spPr>
      </p:pic>
      <p:pic>
        <p:nvPicPr>
          <p:cNvPr id="207" name="Google Shape;207;p27"/>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6205599" y="4791075"/>
            <a:ext cx="1024572" cy="1024572"/>
          </a:xfrm>
          <a:prstGeom prst="rect">
            <a:avLst/>
          </a:prstGeom>
          <a:noFill/>
          <a:ln>
            <a:noFill/>
          </a:ln>
        </p:spPr>
      </p:pic>
      <p:pic>
        <p:nvPicPr>
          <p:cNvPr id="208" name="Google Shape;208;p2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8634725" y="4789106"/>
            <a:ext cx="1026028" cy="1026028"/>
          </a:xfrm>
          <a:prstGeom prst="rect">
            <a:avLst/>
          </a:prstGeom>
          <a:noFill/>
          <a:ln>
            <a:noFill/>
          </a:ln>
        </p:spPr>
      </p:pic>
    </p:spTree>
    <p:extLst>
      <p:ext uri="{BB962C8B-B14F-4D97-AF65-F5344CB8AC3E}">
        <p14:creationId xmlns:p14="http://schemas.microsoft.com/office/powerpoint/2010/main" val="309657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3"/>
          <p:cNvSpPr txBox="1">
            <a:spLocks noGrp="1"/>
          </p:cNvSpPr>
          <p:nvPr>
            <p:ph type="title"/>
          </p:nvPr>
        </p:nvSpPr>
        <p:spPr>
          <a:xfrm>
            <a:off x="1875854" y="311216"/>
            <a:ext cx="10268020" cy="5909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372B2"/>
              </a:buClr>
              <a:buSzPts val="3600"/>
              <a:buFont typeface="Calibri"/>
              <a:buNone/>
            </a:pPr>
            <a:r>
              <a:rPr lang="en-GB" sz="3200" b="1" i="0" u="none" strike="noStrike" cap="none" dirty="0">
                <a:solidFill>
                  <a:srgbClr val="008BCC"/>
                </a:solidFill>
                <a:latin typeface="Calibri"/>
                <a:ea typeface="Calibri"/>
                <a:cs typeface="Calibri"/>
                <a:sym typeface="Calibri"/>
              </a:rPr>
              <a:t>RPA: Adoption </a:t>
            </a:r>
            <a:r>
              <a:rPr lang="en-GB" sz="3200" dirty="0">
                <a:solidFill>
                  <a:srgbClr val="008BCC"/>
                </a:solidFill>
              </a:rPr>
              <a:t>T</a:t>
            </a:r>
            <a:r>
              <a:rPr lang="en-GB" sz="3200" b="1" i="0" u="none" strike="noStrike" cap="none" dirty="0">
                <a:solidFill>
                  <a:srgbClr val="008BCC"/>
                </a:solidFill>
                <a:latin typeface="Calibri"/>
                <a:ea typeface="Calibri"/>
                <a:cs typeface="Calibri"/>
                <a:sym typeface="Calibri"/>
              </a:rPr>
              <a:t>rends</a:t>
            </a:r>
            <a:endParaRPr sz="3200" b="1" i="0" u="none" strike="noStrike" cap="none" dirty="0">
              <a:solidFill>
                <a:srgbClr val="008BCC"/>
              </a:solidFill>
              <a:latin typeface="Calibri"/>
              <a:ea typeface="Calibri"/>
              <a:cs typeface="Calibri"/>
              <a:sym typeface="Calibri"/>
            </a:endParaRPr>
          </a:p>
        </p:txBody>
      </p:sp>
      <p:sp>
        <p:nvSpPr>
          <p:cNvPr id="421" name="Google Shape;421;p43"/>
          <p:cNvSpPr/>
          <p:nvPr/>
        </p:nvSpPr>
        <p:spPr>
          <a:xfrm>
            <a:off x="1923980" y="1857832"/>
            <a:ext cx="4059244" cy="337999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000000"/>
              </a:buClr>
              <a:buSzPts val="2000"/>
              <a:buFont typeface="Arial"/>
              <a:buNone/>
            </a:pPr>
            <a:r>
              <a:rPr lang="en-GB" sz="2000" b="1" i="0" u="none" strike="noStrike" cap="none" dirty="0">
                <a:solidFill>
                  <a:srgbClr val="0085CA"/>
                </a:solidFill>
                <a:latin typeface="Calibri" panose="020F0502020204030204" pitchFamily="34" charset="0"/>
                <a:ea typeface="Calibri"/>
                <a:cs typeface="Calibri" panose="020F0502020204030204" pitchFamily="34" charset="0"/>
                <a:sym typeface="Calibri"/>
              </a:rPr>
              <a:t>RPA is a low-risk, fast-win business proposition. No wonder the accelerated growth.</a:t>
            </a:r>
            <a:endParaRPr sz="2000" b="0" i="0" u="none" strike="noStrike" cap="none" dirty="0">
              <a:solidFill>
                <a:srgbClr val="7F7F7F"/>
              </a:solidFill>
              <a:latin typeface="Calibri" panose="020F0502020204030204" pitchFamily="34" charset="0"/>
              <a:cs typeface="Calibri" panose="020F0502020204030204" pitchFamily="34" charset="0"/>
              <a:sym typeface="Arial"/>
            </a:endParaRPr>
          </a:p>
          <a:p>
            <a:pPr marL="0" marR="0" lvl="0" indent="0" rtl="0">
              <a:lnSpc>
                <a:spcPct val="100000"/>
              </a:lnSpc>
              <a:spcBef>
                <a:spcPts val="0"/>
              </a:spcBef>
              <a:spcAft>
                <a:spcPts val="0"/>
              </a:spcAft>
              <a:buClr>
                <a:srgbClr val="000000"/>
              </a:buClr>
              <a:buSzPts val="1800"/>
              <a:buFont typeface="Arial"/>
              <a:buNone/>
            </a:pPr>
            <a:endParaRPr sz="2000" b="0" i="0" u="none" strike="noStrike" cap="none" dirty="0">
              <a:solidFill>
                <a:srgbClr val="7F7F7F"/>
              </a:solidFill>
              <a:latin typeface="Calibri" panose="020F0502020204030204" pitchFamily="34" charset="0"/>
              <a:ea typeface="Calibri"/>
              <a:cs typeface="Calibri" panose="020F0502020204030204" pitchFamily="34" charset="0"/>
              <a:sym typeface="Calibri"/>
            </a:endParaRPr>
          </a:p>
          <a:p>
            <a:pPr marL="0" marR="0" lvl="0" indent="0" rtl="0">
              <a:lnSpc>
                <a:spcPct val="100000"/>
              </a:lnSpc>
              <a:spcBef>
                <a:spcPts val="0"/>
              </a:spcBef>
              <a:spcAft>
                <a:spcPts val="0"/>
              </a:spcAft>
              <a:buClr>
                <a:srgbClr val="000000"/>
              </a:buClr>
              <a:buSzPts val="1800"/>
              <a:buFont typeface="Arial"/>
              <a:buNone/>
            </a:pPr>
            <a:r>
              <a:rPr lang="en-GB" sz="2000" b="0" i="0" u="none" strike="noStrike" cap="none" dirty="0">
                <a:solidFill>
                  <a:srgbClr val="7F7F7F"/>
                </a:solidFill>
                <a:latin typeface="Calibri" panose="020F0502020204030204" pitchFamily="34" charset="0"/>
                <a:ea typeface="Calibri"/>
                <a:cs typeface="Calibri" panose="020F0502020204030204" pitchFamily="34" charset="0"/>
                <a:sym typeface="Calibri"/>
              </a:rPr>
              <a:t>If adoption continues at its current level, RPA will have achieved near-universal adoption within the next five years. </a:t>
            </a:r>
          </a:p>
          <a:p>
            <a:pPr marL="0" marR="0" lvl="0" indent="0" rtl="0">
              <a:lnSpc>
                <a:spcPct val="100000"/>
              </a:lnSpc>
              <a:spcBef>
                <a:spcPts val="0"/>
              </a:spcBef>
              <a:spcAft>
                <a:spcPts val="0"/>
              </a:spcAft>
              <a:buClr>
                <a:srgbClr val="000000"/>
              </a:buClr>
              <a:buSzPts val="1800"/>
              <a:buFont typeface="Arial"/>
              <a:buNone/>
            </a:pPr>
            <a:endParaRPr lang="en-GB" sz="2000" dirty="0">
              <a:solidFill>
                <a:srgbClr val="7F7F7F"/>
              </a:solidFill>
              <a:latin typeface="Calibri" panose="020F0502020204030204" pitchFamily="34" charset="0"/>
              <a:ea typeface="Calibri"/>
              <a:cs typeface="Calibri" panose="020F0502020204030204" pitchFamily="34" charset="0"/>
              <a:sym typeface="Calibri"/>
            </a:endParaRPr>
          </a:p>
          <a:p>
            <a:pPr marL="0" marR="0" lvl="0" indent="0" rtl="0">
              <a:lnSpc>
                <a:spcPct val="100000"/>
              </a:lnSpc>
              <a:spcBef>
                <a:spcPts val="0"/>
              </a:spcBef>
              <a:spcAft>
                <a:spcPts val="0"/>
              </a:spcAft>
              <a:buClr>
                <a:srgbClr val="000000"/>
              </a:buClr>
              <a:buSzPts val="1800"/>
              <a:buFont typeface="Arial"/>
              <a:buNone/>
            </a:pPr>
            <a:r>
              <a:rPr lang="en-GB" sz="2000" b="0" i="0" u="none" strike="noStrike" cap="none" dirty="0">
                <a:solidFill>
                  <a:srgbClr val="7F7F7F"/>
                </a:solidFill>
                <a:latin typeface="Calibri" panose="020F0502020204030204" pitchFamily="34" charset="0"/>
                <a:ea typeface="Calibri"/>
                <a:cs typeface="Calibri" panose="020F0502020204030204" pitchFamily="34" charset="0"/>
                <a:sym typeface="Calibri"/>
              </a:rPr>
              <a:t>The time to act is now. </a:t>
            </a:r>
            <a:endParaRPr sz="2000" b="0" i="0" u="none" strike="noStrike" cap="none" dirty="0">
              <a:solidFill>
                <a:srgbClr val="7F7F7F"/>
              </a:solidFill>
              <a:latin typeface="Calibri" panose="020F0502020204030204" pitchFamily="34" charset="0"/>
              <a:cs typeface="Calibri" panose="020F0502020204030204" pitchFamily="34" charset="0"/>
              <a:sym typeface="Arial"/>
            </a:endParaRPr>
          </a:p>
        </p:txBody>
      </p:sp>
      <p:sp>
        <p:nvSpPr>
          <p:cNvPr id="422" name="Google Shape;422;p43"/>
          <p:cNvSpPr txBox="1"/>
          <p:nvPr/>
        </p:nvSpPr>
        <p:spPr>
          <a:xfrm>
            <a:off x="6292270" y="1745749"/>
            <a:ext cx="5223066"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2000" b="1" i="0" u="none" strike="noStrike" cap="none" dirty="0">
                <a:solidFill>
                  <a:srgbClr val="0085CA"/>
                </a:solidFill>
                <a:latin typeface="Calibri"/>
                <a:ea typeface="Calibri"/>
                <a:cs typeface="Calibri"/>
                <a:sym typeface="Calibri"/>
              </a:rPr>
              <a:t>The Enterprise RPA Market</a:t>
            </a:r>
            <a:endParaRPr sz="2000" b="1" i="0" u="none" strike="noStrike" cap="none" dirty="0">
              <a:solidFill>
                <a:srgbClr val="0085CA"/>
              </a:solidFill>
              <a:latin typeface="Arial"/>
              <a:ea typeface="Arial"/>
              <a:cs typeface="Arial"/>
              <a:sym typeface="Arial"/>
            </a:endParaRPr>
          </a:p>
        </p:txBody>
      </p:sp>
      <p:grpSp>
        <p:nvGrpSpPr>
          <p:cNvPr id="423" name="Google Shape;423;p43"/>
          <p:cNvGrpSpPr/>
          <p:nvPr/>
        </p:nvGrpSpPr>
        <p:grpSpPr>
          <a:xfrm>
            <a:off x="6455976" y="2490317"/>
            <a:ext cx="5324180" cy="3379996"/>
            <a:chOff x="6455975" y="2310062"/>
            <a:chExt cx="5324180" cy="3379996"/>
          </a:xfrm>
        </p:grpSpPr>
        <p:grpSp>
          <p:nvGrpSpPr>
            <p:cNvPr id="424" name="Google Shape;424;p43"/>
            <p:cNvGrpSpPr/>
            <p:nvPr/>
          </p:nvGrpSpPr>
          <p:grpSpPr>
            <a:xfrm>
              <a:off x="6460593" y="2458977"/>
              <a:ext cx="5319562" cy="3231081"/>
              <a:chOff x="2578403" y="2978885"/>
              <a:chExt cx="5319562" cy="3231081"/>
            </a:xfrm>
          </p:grpSpPr>
          <p:grpSp>
            <p:nvGrpSpPr>
              <p:cNvPr id="425" name="Google Shape;425;p43"/>
              <p:cNvGrpSpPr/>
              <p:nvPr/>
            </p:nvGrpSpPr>
            <p:grpSpPr>
              <a:xfrm>
                <a:off x="2578403" y="3404450"/>
                <a:ext cx="5319562" cy="2466961"/>
                <a:chOff x="2011680" y="3725292"/>
                <a:chExt cx="5319562" cy="2466961"/>
              </a:xfrm>
            </p:grpSpPr>
            <p:sp>
              <p:nvSpPr>
                <p:cNvPr id="426" name="Google Shape;426;p43"/>
                <p:cNvSpPr/>
                <p:nvPr/>
              </p:nvSpPr>
              <p:spPr>
                <a:xfrm>
                  <a:off x="2326104" y="5967663"/>
                  <a:ext cx="489600" cy="224590"/>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7" name="Google Shape;427;p43"/>
                <p:cNvSpPr/>
                <p:nvPr/>
              </p:nvSpPr>
              <p:spPr>
                <a:xfrm>
                  <a:off x="3129789" y="5759116"/>
                  <a:ext cx="489600" cy="433137"/>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8" name="Google Shape;428;p43"/>
                <p:cNvSpPr/>
                <p:nvPr/>
              </p:nvSpPr>
              <p:spPr>
                <a:xfrm>
                  <a:off x="3933474" y="5390147"/>
                  <a:ext cx="489600" cy="802106"/>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p43"/>
                <p:cNvSpPr/>
                <p:nvPr/>
              </p:nvSpPr>
              <p:spPr>
                <a:xfrm>
                  <a:off x="4737159" y="5005137"/>
                  <a:ext cx="489600" cy="1187116"/>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p43"/>
                <p:cNvSpPr/>
                <p:nvPr/>
              </p:nvSpPr>
              <p:spPr>
                <a:xfrm>
                  <a:off x="5540844" y="4475747"/>
                  <a:ext cx="489600" cy="1716506"/>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43"/>
                <p:cNvSpPr/>
                <p:nvPr/>
              </p:nvSpPr>
              <p:spPr>
                <a:xfrm>
                  <a:off x="6344527" y="3725292"/>
                  <a:ext cx="489600" cy="2466961"/>
                </a:xfrm>
                <a:prstGeom prst="rect">
                  <a:avLst/>
                </a:prstGeom>
                <a:solidFill>
                  <a:srgbClr val="B9D9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32" name="Google Shape;432;p43"/>
                <p:cNvCxnSpPr/>
                <p:nvPr/>
              </p:nvCxnSpPr>
              <p:spPr>
                <a:xfrm>
                  <a:off x="2011680" y="6192253"/>
                  <a:ext cx="5319562" cy="0"/>
                </a:xfrm>
                <a:prstGeom prst="straightConnector1">
                  <a:avLst/>
                </a:prstGeom>
                <a:noFill/>
                <a:ln w="9525" cap="flat" cmpd="sng">
                  <a:solidFill>
                    <a:srgbClr val="7F7F7F"/>
                  </a:solidFill>
                  <a:prstDash val="solid"/>
                  <a:miter lim="800000"/>
                  <a:headEnd type="none" w="sm" len="sm"/>
                  <a:tailEnd type="none" w="sm" len="sm"/>
                </a:ln>
              </p:spPr>
            </p:cxnSp>
          </p:grpSp>
          <p:sp>
            <p:nvSpPr>
              <p:cNvPr id="433" name="Google Shape;433;p43"/>
              <p:cNvSpPr txBox="1"/>
              <p:nvPr/>
            </p:nvSpPr>
            <p:spPr>
              <a:xfrm>
                <a:off x="2825051"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6900"/>
                    </a:solidFill>
                    <a:latin typeface="Calibri"/>
                    <a:ea typeface="Calibri"/>
                    <a:cs typeface="Calibri"/>
                    <a:sym typeface="Calibri"/>
                  </a:rPr>
                  <a:t>2016</a:t>
                </a:r>
                <a:endParaRPr sz="1600" b="1" i="0" u="none" strike="noStrike" cap="none">
                  <a:solidFill>
                    <a:srgbClr val="FF6900"/>
                  </a:solidFill>
                  <a:latin typeface="Calibri"/>
                  <a:ea typeface="Calibri"/>
                  <a:cs typeface="Calibri"/>
                  <a:sym typeface="Calibri"/>
                </a:endParaRPr>
              </a:p>
            </p:txBody>
          </p:sp>
          <p:sp>
            <p:nvSpPr>
              <p:cNvPr id="434" name="Google Shape;434;p43"/>
              <p:cNvSpPr txBox="1"/>
              <p:nvPr/>
            </p:nvSpPr>
            <p:spPr>
              <a:xfrm>
                <a:off x="3642291"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6900"/>
                    </a:solidFill>
                    <a:latin typeface="Calibri"/>
                    <a:ea typeface="Calibri"/>
                    <a:cs typeface="Calibri"/>
                    <a:sym typeface="Calibri"/>
                  </a:rPr>
                  <a:t>2017</a:t>
                </a:r>
                <a:endParaRPr sz="1600" b="1" i="0" u="none" strike="noStrike" cap="none">
                  <a:solidFill>
                    <a:srgbClr val="FF6900"/>
                  </a:solidFill>
                  <a:latin typeface="Calibri"/>
                  <a:ea typeface="Calibri"/>
                  <a:cs typeface="Calibri"/>
                  <a:sym typeface="Calibri"/>
                </a:endParaRPr>
              </a:p>
            </p:txBody>
          </p:sp>
          <p:sp>
            <p:nvSpPr>
              <p:cNvPr id="435" name="Google Shape;435;p43"/>
              <p:cNvSpPr txBox="1"/>
              <p:nvPr/>
            </p:nvSpPr>
            <p:spPr>
              <a:xfrm>
                <a:off x="4459531"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6900"/>
                    </a:solidFill>
                    <a:latin typeface="Calibri"/>
                    <a:ea typeface="Calibri"/>
                    <a:cs typeface="Calibri"/>
                    <a:sym typeface="Calibri"/>
                  </a:rPr>
                  <a:t>2018</a:t>
                </a:r>
                <a:endParaRPr sz="1600" b="1" i="0" u="none" strike="noStrike" cap="none">
                  <a:solidFill>
                    <a:srgbClr val="FF6900"/>
                  </a:solidFill>
                  <a:latin typeface="Calibri"/>
                  <a:ea typeface="Calibri"/>
                  <a:cs typeface="Calibri"/>
                  <a:sym typeface="Calibri"/>
                </a:endParaRPr>
              </a:p>
            </p:txBody>
          </p:sp>
          <p:sp>
            <p:nvSpPr>
              <p:cNvPr id="436" name="Google Shape;436;p43"/>
              <p:cNvSpPr txBox="1"/>
              <p:nvPr/>
            </p:nvSpPr>
            <p:spPr>
              <a:xfrm>
                <a:off x="5276771"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6900"/>
                    </a:solidFill>
                    <a:latin typeface="Calibri"/>
                    <a:ea typeface="Calibri"/>
                    <a:cs typeface="Calibri"/>
                    <a:sym typeface="Calibri"/>
                  </a:rPr>
                  <a:t>2019</a:t>
                </a:r>
                <a:endParaRPr sz="1600" b="1" i="0" u="none" strike="noStrike" cap="none">
                  <a:solidFill>
                    <a:srgbClr val="FF6900"/>
                  </a:solidFill>
                  <a:latin typeface="Calibri"/>
                  <a:ea typeface="Calibri"/>
                  <a:cs typeface="Calibri"/>
                  <a:sym typeface="Calibri"/>
                </a:endParaRPr>
              </a:p>
            </p:txBody>
          </p:sp>
          <p:sp>
            <p:nvSpPr>
              <p:cNvPr id="437" name="Google Shape;437;p43"/>
              <p:cNvSpPr txBox="1"/>
              <p:nvPr/>
            </p:nvSpPr>
            <p:spPr>
              <a:xfrm>
                <a:off x="6094011"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rgbClr val="FF6900"/>
                    </a:solidFill>
                    <a:latin typeface="Calibri"/>
                    <a:ea typeface="Calibri"/>
                    <a:cs typeface="Calibri"/>
                    <a:sym typeface="Calibri"/>
                  </a:rPr>
                  <a:t>2020</a:t>
                </a:r>
                <a:endParaRPr sz="1600" b="1" i="0" u="none" strike="noStrike" cap="none">
                  <a:solidFill>
                    <a:srgbClr val="FF6900"/>
                  </a:solidFill>
                  <a:latin typeface="Calibri"/>
                  <a:ea typeface="Calibri"/>
                  <a:cs typeface="Calibri"/>
                  <a:sym typeface="Calibri"/>
                </a:endParaRPr>
              </a:p>
            </p:txBody>
          </p:sp>
          <p:sp>
            <p:nvSpPr>
              <p:cNvPr id="438" name="Google Shape;438;p43"/>
              <p:cNvSpPr txBox="1"/>
              <p:nvPr/>
            </p:nvSpPr>
            <p:spPr>
              <a:xfrm>
                <a:off x="6911250" y="5871412"/>
                <a:ext cx="72189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dirty="0">
                    <a:solidFill>
                      <a:srgbClr val="FF6900"/>
                    </a:solidFill>
                    <a:latin typeface="Calibri"/>
                    <a:ea typeface="Calibri"/>
                    <a:cs typeface="Calibri"/>
                    <a:sym typeface="Calibri"/>
                  </a:rPr>
                  <a:t>2021</a:t>
                </a:r>
                <a:endParaRPr sz="1600" b="1" i="0" u="none" strike="noStrike" cap="none" dirty="0">
                  <a:solidFill>
                    <a:srgbClr val="FF6900"/>
                  </a:solidFill>
                  <a:latin typeface="Calibri"/>
                  <a:ea typeface="Calibri"/>
                  <a:cs typeface="Calibri"/>
                  <a:sym typeface="Calibri"/>
                </a:endParaRPr>
              </a:p>
            </p:txBody>
          </p:sp>
          <p:sp>
            <p:nvSpPr>
              <p:cNvPr id="439" name="Google Shape;439;p43"/>
              <p:cNvSpPr txBox="1"/>
              <p:nvPr/>
            </p:nvSpPr>
            <p:spPr>
              <a:xfrm>
                <a:off x="2701727" y="5163525"/>
                <a:ext cx="87146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2855"/>
                    </a:solidFill>
                    <a:latin typeface="Calibri"/>
                    <a:ea typeface="Calibri"/>
                    <a:cs typeface="Calibri"/>
                    <a:sym typeface="Calibri"/>
                  </a:rPr>
                  <a:t>$250M</a:t>
                </a:r>
                <a:endParaRPr sz="1800" b="1" i="0" u="none" strike="noStrike" cap="none">
                  <a:solidFill>
                    <a:srgbClr val="002855"/>
                  </a:solidFill>
                  <a:latin typeface="Calibri"/>
                  <a:ea typeface="Calibri"/>
                  <a:cs typeface="Calibri"/>
                  <a:sym typeface="Calibri"/>
                </a:endParaRPr>
              </a:p>
            </p:txBody>
          </p:sp>
          <p:sp>
            <p:nvSpPr>
              <p:cNvPr id="440" name="Google Shape;440;p43"/>
              <p:cNvSpPr txBox="1"/>
              <p:nvPr/>
            </p:nvSpPr>
            <p:spPr>
              <a:xfrm>
                <a:off x="6619206" y="2978885"/>
                <a:ext cx="117764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2855"/>
                    </a:solidFill>
                    <a:latin typeface="Calibri"/>
                    <a:ea typeface="Calibri"/>
                    <a:cs typeface="Calibri"/>
                    <a:sym typeface="Calibri"/>
                  </a:rPr>
                  <a:t>$2,900M</a:t>
                </a:r>
                <a:endParaRPr sz="1800" b="1" i="0" u="none" strike="noStrike" cap="none">
                  <a:solidFill>
                    <a:srgbClr val="002855"/>
                  </a:solidFill>
                  <a:latin typeface="Calibri"/>
                  <a:ea typeface="Calibri"/>
                  <a:cs typeface="Calibri"/>
                  <a:sym typeface="Calibri"/>
                </a:endParaRPr>
              </a:p>
            </p:txBody>
          </p:sp>
        </p:grpSp>
        <p:sp>
          <p:nvSpPr>
            <p:cNvPr id="441" name="Google Shape;441;p43"/>
            <p:cNvSpPr txBox="1"/>
            <p:nvPr/>
          </p:nvSpPr>
          <p:spPr>
            <a:xfrm>
              <a:off x="8354082" y="2801123"/>
              <a:ext cx="1913938"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6900"/>
                  </a:solidFill>
                  <a:latin typeface="Calibri"/>
                  <a:ea typeface="Calibri"/>
                  <a:cs typeface="Calibri"/>
                  <a:sym typeface="Calibri"/>
                </a:rPr>
                <a:t>63% CAGR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6900"/>
                  </a:solidFill>
                  <a:latin typeface="Calibri"/>
                  <a:ea typeface="Calibri"/>
                  <a:cs typeface="Calibri"/>
                  <a:sym typeface="Calibri"/>
                </a:rPr>
                <a:t>5-year CAGR</a:t>
              </a:r>
              <a:endParaRPr sz="1800" b="1" i="0" u="none" strike="noStrike" cap="none">
                <a:solidFill>
                  <a:srgbClr val="FF6900"/>
                </a:solidFill>
                <a:latin typeface="Calibri"/>
                <a:ea typeface="Calibri"/>
                <a:cs typeface="Calibri"/>
                <a:sym typeface="Calibri"/>
              </a:endParaRPr>
            </a:p>
          </p:txBody>
        </p:sp>
        <p:pic>
          <p:nvPicPr>
            <p:cNvPr id="442" name="Google Shape;442;p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664522" y="2517754"/>
              <a:ext cx="1580383" cy="251777"/>
            </a:xfrm>
            <a:prstGeom prst="rect">
              <a:avLst/>
            </a:prstGeom>
            <a:noFill/>
            <a:ln>
              <a:noFill/>
            </a:ln>
          </p:spPr>
        </p:pic>
        <p:sp>
          <p:nvSpPr>
            <p:cNvPr id="443" name="Google Shape;443;p43"/>
            <p:cNvSpPr/>
            <p:nvPr/>
          </p:nvSpPr>
          <p:spPr>
            <a:xfrm>
              <a:off x="6455975" y="2310062"/>
              <a:ext cx="5324179" cy="3379995"/>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300">
        <p:fade thruBlk="1"/>
      </p:transition>
    </mc:Choice>
    <mc:Fallback xmlns="">
      <p:transition spd="slow">
        <p:fade thruBlk="1"/>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3">
            <a:extLst>
              <a:ext uri="{FF2B5EF4-FFF2-40B4-BE49-F238E27FC236}">
                <a16:creationId xmlns:a16="http://schemas.microsoft.com/office/drawing/2014/main" id="{1782FC4E-AA33-4CDC-9197-D335AC16BACD}"/>
              </a:ext>
            </a:extLst>
          </p:cNvPr>
          <p:cNvSpPr txBox="1">
            <a:spLocks/>
          </p:cNvSpPr>
          <p:nvPr/>
        </p:nvSpPr>
        <p:spPr>
          <a:xfrm>
            <a:off x="1812758" y="314761"/>
            <a:ext cx="10379242" cy="951030"/>
          </a:xfrm>
          <a:prstGeom prst="rect">
            <a:avLst/>
          </a:prstGeom>
        </p:spPr>
        <p:txBody>
          <a:bodyPr/>
          <a:lstStyle>
            <a:lvl1pPr algn="l" defTabSz="914400" rtl="0" eaLnBrk="1" latinLnBrk="0" hangingPunct="1">
              <a:lnSpc>
                <a:spcPct val="90000"/>
              </a:lnSpc>
              <a:spcBef>
                <a:spcPct val="0"/>
              </a:spcBef>
              <a:buNone/>
              <a:defRPr sz="3100" b="1" kern="1200" spc="-15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3200" spc="0" dirty="0">
                <a:solidFill>
                  <a:schemeClr val="bg1"/>
                </a:solidFill>
                <a:latin typeface="+mn-lt"/>
                <a:ea typeface="Calibri" charset="0"/>
                <a:cs typeface="Calibri"/>
              </a:rPr>
              <a:t>Built on a Decade of Breakthroughs</a:t>
            </a:r>
          </a:p>
        </p:txBody>
      </p:sp>
      <p:sp>
        <p:nvSpPr>
          <p:cNvPr id="42" name="Rectangle 41">
            <a:extLst>
              <a:ext uri="{FF2B5EF4-FFF2-40B4-BE49-F238E27FC236}">
                <a16:creationId xmlns:a16="http://schemas.microsoft.com/office/drawing/2014/main" id="{EA9FD9FC-4710-45D3-B5DE-F102E826271D}"/>
              </a:ext>
            </a:extLst>
          </p:cNvPr>
          <p:cNvSpPr/>
          <p:nvPr/>
        </p:nvSpPr>
        <p:spPr>
          <a:xfrm>
            <a:off x="-6095" y="1771650"/>
            <a:ext cx="12198095" cy="339591"/>
          </a:xfrm>
          <a:prstGeom prst="rect">
            <a:avLst/>
          </a:prstGeom>
          <a:solidFill>
            <a:srgbClr val="FF6900"/>
          </a:solidFill>
          <a:ln>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srgbClr val="FFFFFF"/>
              </a:solidFill>
              <a:latin typeface="Calibri"/>
              <a:cs typeface="Calibri"/>
            </a:endParaRPr>
          </a:p>
        </p:txBody>
      </p:sp>
      <p:cxnSp>
        <p:nvCxnSpPr>
          <p:cNvPr id="43" name="Straight Connector 42">
            <a:extLst>
              <a:ext uri="{FF2B5EF4-FFF2-40B4-BE49-F238E27FC236}">
                <a16:creationId xmlns:a16="http://schemas.microsoft.com/office/drawing/2014/main" id="{60F8F673-C857-4D09-A888-1E648FF814DE}"/>
              </a:ext>
            </a:extLst>
          </p:cNvPr>
          <p:cNvCxnSpPr>
            <a:cxnSpLocks/>
          </p:cNvCxnSpPr>
          <p:nvPr/>
        </p:nvCxnSpPr>
        <p:spPr>
          <a:xfrm flipV="1">
            <a:off x="34369" y="1475292"/>
            <a:ext cx="12192000" cy="21630"/>
          </a:xfrm>
          <a:prstGeom prst="line">
            <a:avLst/>
          </a:prstGeom>
          <a:noFill/>
          <a:ln w="22225" cap="flat" cmpd="sng" algn="ctr">
            <a:solidFill>
              <a:schemeClr val="bg1"/>
            </a:solidFill>
            <a:prstDash val="solid"/>
            <a:miter lim="800000"/>
          </a:ln>
          <a:effectLst/>
        </p:spPr>
      </p:cxnSp>
      <p:sp>
        <p:nvSpPr>
          <p:cNvPr id="44" name="Oval 43">
            <a:extLst>
              <a:ext uri="{FF2B5EF4-FFF2-40B4-BE49-F238E27FC236}">
                <a16:creationId xmlns:a16="http://schemas.microsoft.com/office/drawing/2014/main" id="{9FA1FF1F-2FF7-478C-B419-65E31BF98FAF}"/>
              </a:ext>
            </a:extLst>
          </p:cNvPr>
          <p:cNvSpPr/>
          <p:nvPr/>
        </p:nvSpPr>
        <p:spPr bwMode="auto">
          <a:xfrm>
            <a:off x="7673839" y="1204485"/>
            <a:ext cx="554114" cy="554114"/>
          </a:xfrm>
          <a:prstGeom prst="ellipse">
            <a:avLst/>
          </a:prstGeom>
          <a:solidFill>
            <a:schemeClr val="bg1"/>
          </a:solidFill>
          <a:ln w="6350">
            <a:noFill/>
          </a:ln>
          <a:extLst/>
        </p:spPr>
        <p:txBody>
          <a:bodyPr vert="horz" wrap="square" lIns="0" tIns="0" rIns="0" bIns="0" numCol="1" rtlCol="0" anchor="ctr" anchorCtr="0" compatLnSpc="1"/>
          <a:lstStyle/>
          <a:p>
            <a:pPr algn="ctr">
              <a:defRPr/>
            </a:pPr>
            <a:endParaRPr lang="en-US" sz="1200" kern="0">
              <a:solidFill>
                <a:srgbClr val="FFFFFF"/>
              </a:solidFill>
              <a:latin typeface="Calibri"/>
              <a:cs typeface="Calibri"/>
            </a:endParaRPr>
          </a:p>
        </p:txBody>
      </p:sp>
      <p:sp>
        <p:nvSpPr>
          <p:cNvPr id="45" name="Oval 44">
            <a:extLst>
              <a:ext uri="{FF2B5EF4-FFF2-40B4-BE49-F238E27FC236}">
                <a16:creationId xmlns:a16="http://schemas.microsoft.com/office/drawing/2014/main" id="{C3F27018-C3ED-46A3-BCE9-88755DD7ABC8}"/>
              </a:ext>
            </a:extLst>
          </p:cNvPr>
          <p:cNvSpPr/>
          <p:nvPr/>
        </p:nvSpPr>
        <p:spPr bwMode="auto">
          <a:xfrm>
            <a:off x="11875746" y="1416121"/>
            <a:ext cx="99662" cy="99662"/>
          </a:xfrm>
          <a:prstGeom prst="ellipse">
            <a:avLst/>
          </a:prstGeom>
          <a:solidFill>
            <a:schemeClr val="bg1"/>
          </a:solidFill>
          <a:ln w="6350">
            <a:noFill/>
          </a:ln>
          <a:extLst/>
        </p:spPr>
        <p:txBody>
          <a:bodyPr vert="horz" wrap="square" lIns="0" tIns="0" rIns="0" bIns="0" numCol="1" rtlCol="0" anchor="ctr" anchorCtr="0" compatLnSpc="1"/>
          <a:lstStyle/>
          <a:p>
            <a:pPr algn="ctr">
              <a:defRPr/>
            </a:pPr>
            <a:endParaRPr lang="en-US" sz="1200" kern="0">
              <a:solidFill>
                <a:srgbClr val="FFFFFF"/>
              </a:solidFill>
              <a:latin typeface="Calibri"/>
              <a:cs typeface="Calibri"/>
            </a:endParaRPr>
          </a:p>
        </p:txBody>
      </p:sp>
      <p:sp>
        <p:nvSpPr>
          <p:cNvPr id="46" name="Oval 45">
            <a:extLst>
              <a:ext uri="{FF2B5EF4-FFF2-40B4-BE49-F238E27FC236}">
                <a16:creationId xmlns:a16="http://schemas.microsoft.com/office/drawing/2014/main" id="{044BB598-0F0E-46FB-A07B-298C17BA2BF8}"/>
              </a:ext>
            </a:extLst>
          </p:cNvPr>
          <p:cNvSpPr/>
          <p:nvPr/>
        </p:nvSpPr>
        <p:spPr bwMode="auto">
          <a:xfrm>
            <a:off x="11769568" y="1309142"/>
            <a:ext cx="310982" cy="310982"/>
          </a:xfrm>
          <a:prstGeom prst="ellipse">
            <a:avLst/>
          </a:prstGeom>
          <a:noFill/>
          <a:ln w="12700">
            <a:solidFill>
              <a:schemeClr val="bg1"/>
            </a:solidFill>
          </a:ln>
          <a:extLst/>
        </p:spPr>
        <p:txBody>
          <a:bodyPr vert="horz" wrap="square" lIns="0" tIns="0" rIns="0" bIns="0" numCol="1" rtlCol="0" anchor="ctr" anchorCtr="0" compatLnSpc="1"/>
          <a:lstStyle/>
          <a:p>
            <a:pPr algn="ctr">
              <a:defRPr/>
            </a:pPr>
            <a:endParaRPr lang="en-US" sz="1200" kern="0">
              <a:solidFill>
                <a:srgbClr val="FFFFFF"/>
              </a:solidFill>
              <a:latin typeface="Calibri"/>
              <a:cs typeface="Calibri"/>
            </a:endParaRPr>
          </a:p>
        </p:txBody>
      </p:sp>
      <p:pic>
        <p:nvPicPr>
          <p:cNvPr id="47" name="Picture 46">
            <a:extLst>
              <a:ext uri="{FF2B5EF4-FFF2-40B4-BE49-F238E27FC236}">
                <a16:creationId xmlns:a16="http://schemas.microsoft.com/office/drawing/2014/main" id="{E33A7D1C-52C5-4FD5-B80F-18DAFA93B4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78920" y="1307491"/>
            <a:ext cx="343951" cy="347390"/>
          </a:xfrm>
          <a:prstGeom prst="rect">
            <a:avLst/>
          </a:prstGeom>
          <a:effectLst/>
        </p:spPr>
      </p:pic>
      <p:sp>
        <p:nvSpPr>
          <p:cNvPr id="48" name="Title 1">
            <a:extLst>
              <a:ext uri="{FF2B5EF4-FFF2-40B4-BE49-F238E27FC236}">
                <a16:creationId xmlns:a16="http://schemas.microsoft.com/office/drawing/2014/main" id="{F7A20D46-D38A-4EDC-AB65-DC2ACEB50E79}"/>
              </a:ext>
            </a:extLst>
          </p:cNvPr>
          <p:cNvSpPr txBox="1">
            <a:spLocks/>
          </p:cNvSpPr>
          <p:nvPr/>
        </p:nvSpPr>
        <p:spPr>
          <a:xfrm>
            <a:off x="116731" y="1823771"/>
            <a:ext cx="2325334" cy="406901"/>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defRPr/>
            </a:pPr>
            <a:r>
              <a:rPr lang="en-US" sz="1300" dirty="0">
                <a:solidFill>
                  <a:srgbClr val="FFFFFF"/>
                </a:solidFill>
                <a:latin typeface="+mn-lt"/>
                <a:ea typeface="Bebas Neue" charset="0"/>
                <a:cs typeface="Calibri"/>
              </a:rPr>
              <a:t>DRIVERS</a:t>
            </a:r>
          </a:p>
        </p:txBody>
      </p:sp>
      <p:sp>
        <p:nvSpPr>
          <p:cNvPr id="49" name="Rectangle 48"/>
          <p:cNvSpPr/>
          <p:nvPr/>
        </p:nvSpPr>
        <p:spPr>
          <a:xfrm>
            <a:off x="593015" y="2168461"/>
            <a:ext cx="2231248" cy="292388"/>
          </a:xfrm>
          <a:prstGeom prst="rect">
            <a:avLst/>
          </a:prstGeom>
        </p:spPr>
        <p:txBody>
          <a:bodyPr wrap="square">
            <a:spAutoFit/>
          </a:bodyPr>
          <a:lstStyle/>
          <a:p>
            <a:r>
              <a:rPr lang="en-US" sz="1300" b="1">
                <a:solidFill>
                  <a:schemeClr val="bg1"/>
                </a:solidFill>
                <a:ea typeface="Calibri" charset="0"/>
                <a:cs typeface="Calibri"/>
              </a:rPr>
              <a:t>Screen Scraping SDK </a:t>
            </a:r>
          </a:p>
        </p:txBody>
      </p:sp>
      <p:sp>
        <p:nvSpPr>
          <p:cNvPr id="50" name="Title 1">
            <a:extLst>
              <a:ext uri="{FF2B5EF4-FFF2-40B4-BE49-F238E27FC236}">
                <a16:creationId xmlns:a16="http://schemas.microsoft.com/office/drawing/2014/main" id="{7EB7BCDA-BF64-4D84-AB74-2B43868F3791}"/>
              </a:ext>
            </a:extLst>
          </p:cNvPr>
          <p:cNvSpPr txBox="1">
            <a:spLocks/>
          </p:cNvSpPr>
          <p:nvPr/>
        </p:nvSpPr>
        <p:spPr>
          <a:xfrm>
            <a:off x="93227" y="1053491"/>
            <a:ext cx="953914" cy="345743"/>
          </a:xfrm>
          <a:prstGeom prst="rect">
            <a:avLst/>
          </a:prstGeom>
          <a:noFill/>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defRPr/>
            </a:pPr>
            <a:r>
              <a:rPr lang="en-US" sz="2400" b="0">
                <a:solidFill>
                  <a:schemeClr val="accent1">
                    <a:lumMod val="40000"/>
                    <a:lumOff val="60000"/>
                  </a:schemeClr>
                </a:solidFill>
                <a:latin typeface="+mn-lt"/>
                <a:ea typeface="Bebas Neue" charset="0"/>
                <a:cs typeface="Calibri"/>
              </a:rPr>
              <a:t>2005</a:t>
            </a:r>
          </a:p>
        </p:txBody>
      </p:sp>
      <p:sp>
        <p:nvSpPr>
          <p:cNvPr id="51" name="Rectangle 50"/>
          <p:cNvSpPr/>
          <p:nvPr/>
        </p:nvSpPr>
        <p:spPr>
          <a:xfrm>
            <a:off x="1445846" y="2499945"/>
            <a:ext cx="2343742" cy="292388"/>
          </a:xfrm>
          <a:prstGeom prst="rect">
            <a:avLst/>
          </a:prstGeom>
        </p:spPr>
        <p:txBody>
          <a:bodyPr wrap="square">
            <a:spAutoFit/>
          </a:bodyPr>
          <a:lstStyle/>
          <a:p>
            <a:r>
              <a:rPr lang="en-US" sz="1300" b="1">
                <a:solidFill>
                  <a:schemeClr val="bg1"/>
                </a:solidFill>
                <a:ea typeface="Calibri" charset="0"/>
                <a:cs typeface="Calibri"/>
              </a:rPr>
              <a:t>Generalized Selectors </a:t>
            </a:r>
          </a:p>
        </p:txBody>
      </p:sp>
      <p:sp>
        <p:nvSpPr>
          <p:cNvPr id="52" name="Rectangle 51"/>
          <p:cNvSpPr/>
          <p:nvPr/>
        </p:nvSpPr>
        <p:spPr>
          <a:xfrm>
            <a:off x="2795836" y="2839217"/>
            <a:ext cx="2073838" cy="292388"/>
          </a:xfrm>
          <a:prstGeom prst="rect">
            <a:avLst/>
          </a:prstGeom>
        </p:spPr>
        <p:txBody>
          <a:bodyPr wrap="square">
            <a:spAutoFit/>
          </a:bodyPr>
          <a:lstStyle/>
          <a:p>
            <a:r>
              <a:rPr lang="en-US" sz="1300" b="1">
                <a:solidFill>
                  <a:schemeClr val="bg1"/>
                </a:solidFill>
                <a:ea typeface="Calibri" charset="0"/>
                <a:cs typeface="Calibri"/>
              </a:rPr>
              <a:t>Smart Selectors </a:t>
            </a:r>
          </a:p>
        </p:txBody>
      </p:sp>
      <p:sp>
        <p:nvSpPr>
          <p:cNvPr id="53" name="Rectangle 52"/>
          <p:cNvSpPr/>
          <p:nvPr/>
        </p:nvSpPr>
        <p:spPr>
          <a:xfrm>
            <a:off x="3243122" y="2154288"/>
            <a:ext cx="2182742" cy="292388"/>
          </a:xfrm>
          <a:prstGeom prst="rect">
            <a:avLst/>
          </a:prstGeom>
        </p:spPr>
        <p:txBody>
          <a:bodyPr wrap="square">
            <a:spAutoFit/>
          </a:bodyPr>
          <a:lstStyle/>
          <a:p>
            <a:r>
              <a:rPr lang="en-US" sz="1300" b="1">
                <a:solidFill>
                  <a:schemeClr val="bg1"/>
                </a:solidFill>
                <a:ea typeface="Calibri" charset="0"/>
                <a:cs typeface="Calibri"/>
              </a:rPr>
              <a:t>X32/64 Agnostic</a:t>
            </a:r>
          </a:p>
        </p:txBody>
      </p:sp>
      <p:sp>
        <p:nvSpPr>
          <p:cNvPr id="54" name="Title 1">
            <a:extLst>
              <a:ext uri="{FF2B5EF4-FFF2-40B4-BE49-F238E27FC236}">
                <a16:creationId xmlns:a16="http://schemas.microsoft.com/office/drawing/2014/main" id="{7EB7BCDA-BF64-4D84-AB74-2B43868F3791}"/>
              </a:ext>
            </a:extLst>
          </p:cNvPr>
          <p:cNvSpPr txBox="1">
            <a:spLocks/>
          </p:cNvSpPr>
          <p:nvPr/>
        </p:nvSpPr>
        <p:spPr>
          <a:xfrm>
            <a:off x="4224417" y="1019007"/>
            <a:ext cx="993921" cy="384477"/>
          </a:xfrm>
          <a:prstGeom prst="rect">
            <a:avLst/>
          </a:prstGeom>
          <a:noFill/>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defRPr/>
            </a:pPr>
            <a:r>
              <a:rPr lang="en-US" sz="2400" b="0">
                <a:solidFill>
                  <a:schemeClr val="accent1">
                    <a:lumMod val="40000"/>
                    <a:lumOff val="60000"/>
                  </a:schemeClr>
                </a:solidFill>
                <a:latin typeface="+mn-lt"/>
                <a:ea typeface="Bebas Neue" charset="0"/>
                <a:cs typeface="Calibri"/>
              </a:rPr>
              <a:t>2010</a:t>
            </a:r>
          </a:p>
        </p:txBody>
      </p:sp>
      <p:sp>
        <p:nvSpPr>
          <p:cNvPr id="55" name="Rectangle 54"/>
          <p:cNvSpPr/>
          <p:nvPr/>
        </p:nvSpPr>
        <p:spPr>
          <a:xfrm>
            <a:off x="3991558" y="2486748"/>
            <a:ext cx="2744138" cy="292388"/>
          </a:xfrm>
          <a:prstGeom prst="rect">
            <a:avLst/>
          </a:prstGeom>
        </p:spPr>
        <p:txBody>
          <a:bodyPr wrap="square">
            <a:spAutoFit/>
          </a:bodyPr>
          <a:lstStyle/>
          <a:p>
            <a:r>
              <a:rPr lang="en-US" sz="1300" b="1">
                <a:solidFill>
                  <a:schemeClr val="bg1"/>
                </a:solidFill>
                <a:ea typeface="Calibri" charset="0"/>
                <a:cs typeface="Calibri"/>
              </a:rPr>
              <a:t>Background Automation</a:t>
            </a:r>
          </a:p>
        </p:txBody>
      </p:sp>
      <p:sp>
        <p:nvSpPr>
          <p:cNvPr id="56" name="Rectangle 55"/>
          <p:cNvSpPr/>
          <p:nvPr/>
        </p:nvSpPr>
        <p:spPr>
          <a:xfrm>
            <a:off x="5199373" y="2833464"/>
            <a:ext cx="2008720" cy="292388"/>
          </a:xfrm>
          <a:prstGeom prst="rect">
            <a:avLst/>
          </a:prstGeom>
        </p:spPr>
        <p:txBody>
          <a:bodyPr wrap="square">
            <a:spAutoFit/>
          </a:bodyPr>
          <a:lstStyle/>
          <a:p>
            <a:r>
              <a:rPr lang="en-US" sz="1300" b="1">
                <a:solidFill>
                  <a:schemeClr val="bg1"/>
                </a:solidFill>
                <a:ea typeface="Calibri" charset="0"/>
                <a:cs typeface="Calibri"/>
              </a:rPr>
              <a:t>Relative Selectors</a:t>
            </a:r>
          </a:p>
        </p:txBody>
      </p:sp>
      <p:sp>
        <p:nvSpPr>
          <p:cNvPr id="57" name="Rectangle 56"/>
          <p:cNvSpPr/>
          <p:nvPr/>
        </p:nvSpPr>
        <p:spPr>
          <a:xfrm>
            <a:off x="5192937" y="2141082"/>
            <a:ext cx="3864297" cy="292388"/>
          </a:xfrm>
          <a:prstGeom prst="rect">
            <a:avLst/>
          </a:prstGeom>
        </p:spPr>
        <p:txBody>
          <a:bodyPr wrap="square">
            <a:spAutoFit/>
          </a:bodyPr>
          <a:lstStyle/>
          <a:p>
            <a:r>
              <a:rPr lang="en-US" sz="1300" b="1">
                <a:solidFill>
                  <a:schemeClr val="bg1"/>
                </a:solidFill>
                <a:ea typeface="Calibri" charset="0"/>
                <a:cs typeface="Calibri"/>
              </a:rPr>
              <a:t>Intercept Synchronous / </a:t>
            </a:r>
            <a:r>
              <a:rPr lang="en-US" sz="1300" b="1" err="1">
                <a:solidFill>
                  <a:schemeClr val="bg1"/>
                </a:solidFill>
                <a:ea typeface="Calibri" charset="0"/>
                <a:cs typeface="Calibri"/>
              </a:rPr>
              <a:t>Async</a:t>
            </a:r>
            <a:r>
              <a:rPr lang="en-US" sz="1300" b="1">
                <a:solidFill>
                  <a:schemeClr val="bg1"/>
                </a:solidFill>
                <a:ea typeface="Calibri" charset="0"/>
                <a:cs typeface="Calibri"/>
              </a:rPr>
              <a:t> Events  </a:t>
            </a:r>
          </a:p>
        </p:txBody>
      </p:sp>
      <p:sp>
        <p:nvSpPr>
          <p:cNvPr id="58" name="Rectangle 57">
            <a:extLst>
              <a:ext uri="{FF2B5EF4-FFF2-40B4-BE49-F238E27FC236}">
                <a16:creationId xmlns:a16="http://schemas.microsoft.com/office/drawing/2014/main" id="{EA9FD9FC-4710-45D3-B5DE-F102E826271D}"/>
              </a:ext>
            </a:extLst>
          </p:cNvPr>
          <p:cNvSpPr/>
          <p:nvPr/>
        </p:nvSpPr>
        <p:spPr>
          <a:xfrm>
            <a:off x="4529633" y="3263694"/>
            <a:ext cx="7662367" cy="307301"/>
          </a:xfrm>
          <a:prstGeom prst="rect">
            <a:avLst/>
          </a:prstGeom>
          <a:solidFill>
            <a:srgbClr val="FF6900"/>
          </a:solidFill>
          <a:ln>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srgbClr val="FFFFFF"/>
              </a:solidFill>
              <a:latin typeface="Calibri"/>
              <a:cs typeface="Calibri"/>
            </a:endParaRPr>
          </a:p>
        </p:txBody>
      </p:sp>
      <p:sp>
        <p:nvSpPr>
          <p:cNvPr id="59" name="Title 1">
            <a:extLst>
              <a:ext uri="{FF2B5EF4-FFF2-40B4-BE49-F238E27FC236}">
                <a16:creationId xmlns:a16="http://schemas.microsoft.com/office/drawing/2014/main" id="{F7A20D46-D38A-4EDC-AB65-DC2ACEB50E79}"/>
              </a:ext>
            </a:extLst>
          </p:cNvPr>
          <p:cNvSpPr txBox="1">
            <a:spLocks/>
          </p:cNvSpPr>
          <p:nvPr/>
        </p:nvSpPr>
        <p:spPr>
          <a:xfrm>
            <a:off x="4656904" y="3278022"/>
            <a:ext cx="2325334" cy="406901"/>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defRPr/>
            </a:pPr>
            <a:r>
              <a:rPr lang="en-US" sz="1300">
                <a:solidFill>
                  <a:srgbClr val="FFFFFF"/>
                </a:solidFill>
                <a:latin typeface="+mn-lt"/>
                <a:ea typeface="Bebas Neue" charset="0"/>
                <a:cs typeface="Calibri"/>
              </a:rPr>
              <a:t>AUTOMATION</a:t>
            </a:r>
          </a:p>
        </p:txBody>
      </p:sp>
      <p:sp>
        <p:nvSpPr>
          <p:cNvPr id="60" name="Rectangle 59">
            <a:extLst>
              <a:ext uri="{FF2B5EF4-FFF2-40B4-BE49-F238E27FC236}">
                <a16:creationId xmlns:a16="http://schemas.microsoft.com/office/drawing/2014/main" id="{EA9FD9FC-4710-45D3-B5DE-F102E826271D}"/>
              </a:ext>
            </a:extLst>
          </p:cNvPr>
          <p:cNvSpPr/>
          <p:nvPr/>
        </p:nvSpPr>
        <p:spPr>
          <a:xfrm>
            <a:off x="7063387" y="4765918"/>
            <a:ext cx="5128613" cy="272426"/>
          </a:xfrm>
          <a:prstGeom prst="rect">
            <a:avLst/>
          </a:prstGeom>
          <a:solidFill>
            <a:srgbClr val="FF6900"/>
          </a:solidFill>
          <a:ln>
            <a:solidFill>
              <a:srgbClr val="FF6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srgbClr val="FFFFFF"/>
              </a:solidFill>
              <a:latin typeface="Calibri"/>
              <a:cs typeface="Calibri"/>
            </a:endParaRPr>
          </a:p>
        </p:txBody>
      </p:sp>
      <p:sp>
        <p:nvSpPr>
          <p:cNvPr id="61" name="Title 1">
            <a:extLst>
              <a:ext uri="{FF2B5EF4-FFF2-40B4-BE49-F238E27FC236}">
                <a16:creationId xmlns:a16="http://schemas.microsoft.com/office/drawing/2014/main" id="{F7A20D46-D38A-4EDC-AB65-DC2ACEB50E79}"/>
              </a:ext>
            </a:extLst>
          </p:cNvPr>
          <p:cNvSpPr txBox="1">
            <a:spLocks/>
          </p:cNvSpPr>
          <p:nvPr/>
        </p:nvSpPr>
        <p:spPr>
          <a:xfrm>
            <a:off x="7197925" y="4771385"/>
            <a:ext cx="2325334" cy="406901"/>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defRPr/>
            </a:pPr>
            <a:r>
              <a:rPr lang="en-US" sz="1300">
                <a:solidFill>
                  <a:srgbClr val="FFFFFF"/>
                </a:solidFill>
                <a:latin typeface="+mn-lt"/>
                <a:ea typeface="Bebas Neue" charset="0"/>
                <a:cs typeface="Calibri"/>
              </a:rPr>
              <a:t>ORCHESTRATION</a:t>
            </a:r>
          </a:p>
        </p:txBody>
      </p:sp>
      <p:sp>
        <p:nvSpPr>
          <p:cNvPr id="62" name="Rectangle 61"/>
          <p:cNvSpPr/>
          <p:nvPr/>
        </p:nvSpPr>
        <p:spPr>
          <a:xfrm>
            <a:off x="6829202" y="3614041"/>
            <a:ext cx="4004659" cy="292388"/>
          </a:xfrm>
          <a:prstGeom prst="rect">
            <a:avLst/>
          </a:prstGeom>
        </p:spPr>
        <p:txBody>
          <a:bodyPr wrap="square">
            <a:spAutoFit/>
          </a:bodyPr>
          <a:lstStyle/>
          <a:p>
            <a:r>
              <a:rPr lang="en-US" sz="1300" b="1">
                <a:solidFill>
                  <a:schemeClr val="bg1"/>
                </a:solidFill>
                <a:ea typeface="Calibri" charset="0"/>
                <a:cs typeface="Calibri"/>
              </a:rPr>
              <a:t>WWF - Open, Modular UI Automation</a:t>
            </a:r>
          </a:p>
        </p:txBody>
      </p:sp>
      <p:sp>
        <p:nvSpPr>
          <p:cNvPr id="63" name="Title 1">
            <a:extLst>
              <a:ext uri="{FF2B5EF4-FFF2-40B4-BE49-F238E27FC236}">
                <a16:creationId xmlns:a16="http://schemas.microsoft.com/office/drawing/2014/main" id="{7EB7BCDA-BF64-4D84-AB74-2B43868F3791}"/>
              </a:ext>
            </a:extLst>
          </p:cNvPr>
          <p:cNvSpPr txBox="1">
            <a:spLocks/>
          </p:cNvSpPr>
          <p:nvPr/>
        </p:nvSpPr>
        <p:spPr>
          <a:xfrm>
            <a:off x="8227952" y="1004619"/>
            <a:ext cx="854683" cy="371102"/>
          </a:xfrm>
          <a:prstGeom prst="rect">
            <a:avLst/>
          </a:prstGeom>
          <a:noFill/>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defRPr/>
            </a:pPr>
            <a:r>
              <a:rPr lang="en-US" sz="2400" b="0">
                <a:solidFill>
                  <a:schemeClr val="accent1">
                    <a:lumMod val="40000"/>
                    <a:lumOff val="60000"/>
                  </a:schemeClr>
                </a:solidFill>
                <a:latin typeface="+mn-lt"/>
                <a:ea typeface="Bebas Neue" charset="0"/>
                <a:cs typeface="Calibri"/>
              </a:rPr>
              <a:t>2015</a:t>
            </a:r>
          </a:p>
        </p:txBody>
      </p:sp>
      <p:sp>
        <p:nvSpPr>
          <p:cNvPr id="64" name="Rectangle 63"/>
          <p:cNvSpPr/>
          <p:nvPr/>
        </p:nvSpPr>
        <p:spPr>
          <a:xfrm>
            <a:off x="6340741" y="4320907"/>
            <a:ext cx="1991554" cy="292388"/>
          </a:xfrm>
          <a:prstGeom prst="rect">
            <a:avLst/>
          </a:prstGeom>
        </p:spPr>
        <p:txBody>
          <a:bodyPr wrap="square">
            <a:spAutoFit/>
          </a:bodyPr>
          <a:lstStyle/>
          <a:p>
            <a:r>
              <a:rPr lang="en-US" sz="1300" b="1">
                <a:solidFill>
                  <a:schemeClr val="bg1"/>
                </a:solidFill>
                <a:ea typeface="Calibri" charset="0"/>
                <a:cs typeface="Calibri"/>
              </a:rPr>
              <a:t>Simple Recording </a:t>
            </a:r>
          </a:p>
        </p:txBody>
      </p:sp>
      <p:sp>
        <p:nvSpPr>
          <p:cNvPr id="65" name="Rectangle 64"/>
          <p:cNvSpPr/>
          <p:nvPr/>
        </p:nvSpPr>
        <p:spPr>
          <a:xfrm>
            <a:off x="8164309" y="4309042"/>
            <a:ext cx="1682453" cy="292388"/>
          </a:xfrm>
          <a:prstGeom prst="rect">
            <a:avLst/>
          </a:prstGeom>
        </p:spPr>
        <p:txBody>
          <a:bodyPr wrap="square">
            <a:spAutoFit/>
          </a:bodyPr>
          <a:lstStyle/>
          <a:p>
            <a:r>
              <a:rPr lang="en-US" sz="1300" b="1">
                <a:solidFill>
                  <a:schemeClr val="bg1"/>
                </a:solidFill>
                <a:ea typeface="Calibri" charset="0"/>
                <a:cs typeface="Calibri"/>
              </a:rPr>
              <a:t>Terminal Apps</a:t>
            </a:r>
          </a:p>
        </p:txBody>
      </p:sp>
      <p:sp>
        <p:nvSpPr>
          <p:cNvPr id="66" name="Rectangle 65"/>
          <p:cNvSpPr/>
          <p:nvPr/>
        </p:nvSpPr>
        <p:spPr>
          <a:xfrm>
            <a:off x="4865252" y="3619933"/>
            <a:ext cx="1933818" cy="292388"/>
          </a:xfrm>
          <a:prstGeom prst="rect">
            <a:avLst/>
          </a:prstGeom>
        </p:spPr>
        <p:txBody>
          <a:bodyPr wrap="square">
            <a:spAutoFit/>
          </a:bodyPr>
          <a:lstStyle/>
          <a:p>
            <a:r>
              <a:rPr lang="en-US" sz="1300" b="1">
                <a:solidFill>
                  <a:schemeClr val="bg1"/>
                </a:solidFill>
                <a:ea typeface="Calibri" charset="0"/>
                <a:cs typeface="Calibri"/>
              </a:rPr>
              <a:t>Text Automation</a:t>
            </a:r>
          </a:p>
        </p:txBody>
      </p:sp>
      <p:sp>
        <p:nvSpPr>
          <p:cNvPr id="67" name="Rectangle 66"/>
          <p:cNvSpPr/>
          <p:nvPr/>
        </p:nvSpPr>
        <p:spPr>
          <a:xfrm>
            <a:off x="5833694" y="3965296"/>
            <a:ext cx="2345289" cy="292388"/>
          </a:xfrm>
          <a:prstGeom prst="rect">
            <a:avLst/>
          </a:prstGeom>
        </p:spPr>
        <p:txBody>
          <a:bodyPr wrap="square">
            <a:spAutoFit/>
          </a:bodyPr>
          <a:lstStyle/>
          <a:p>
            <a:r>
              <a:rPr lang="en-US" sz="1300" b="1">
                <a:solidFill>
                  <a:schemeClr val="bg1"/>
                </a:solidFill>
                <a:ea typeface="Calibri" charset="0"/>
                <a:cs typeface="Calibri"/>
              </a:rPr>
              <a:t>Surface Automation</a:t>
            </a:r>
          </a:p>
        </p:txBody>
      </p:sp>
      <p:sp>
        <p:nvSpPr>
          <p:cNvPr id="68" name="Rectangle 67"/>
          <p:cNvSpPr/>
          <p:nvPr/>
        </p:nvSpPr>
        <p:spPr>
          <a:xfrm>
            <a:off x="8080366" y="3970212"/>
            <a:ext cx="1615848" cy="292388"/>
          </a:xfrm>
          <a:prstGeom prst="rect">
            <a:avLst/>
          </a:prstGeom>
        </p:spPr>
        <p:txBody>
          <a:bodyPr wrap="square">
            <a:spAutoFit/>
          </a:bodyPr>
          <a:lstStyle/>
          <a:p>
            <a:r>
              <a:rPr lang="en-US" sz="1300" b="1">
                <a:solidFill>
                  <a:schemeClr val="bg1"/>
                </a:solidFill>
                <a:ea typeface="Calibri" charset="0"/>
                <a:cs typeface="Calibri"/>
              </a:rPr>
              <a:t>Anchoring</a:t>
            </a:r>
          </a:p>
        </p:txBody>
      </p:sp>
      <p:sp>
        <p:nvSpPr>
          <p:cNvPr id="69" name="Rectangle 68"/>
          <p:cNvSpPr/>
          <p:nvPr/>
        </p:nvSpPr>
        <p:spPr>
          <a:xfrm>
            <a:off x="9419340" y="3964457"/>
            <a:ext cx="2233792" cy="292388"/>
          </a:xfrm>
          <a:prstGeom prst="rect">
            <a:avLst/>
          </a:prstGeom>
        </p:spPr>
        <p:txBody>
          <a:bodyPr wrap="square">
            <a:spAutoFit/>
          </a:bodyPr>
          <a:lstStyle/>
          <a:p>
            <a:r>
              <a:rPr lang="en-US" sz="1300" b="1">
                <a:solidFill>
                  <a:schemeClr val="bg1"/>
                </a:solidFill>
                <a:ea typeface="Calibri" charset="0"/>
                <a:cs typeface="Calibri"/>
              </a:rPr>
              <a:t>Object Classification</a:t>
            </a:r>
          </a:p>
        </p:txBody>
      </p:sp>
      <p:sp>
        <p:nvSpPr>
          <p:cNvPr id="70" name="Rectangle 69"/>
          <p:cNvSpPr/>
          <p:nvPr/>
        </p:nvSpPr>
        <p:spPr>
          <a:xfrm>
            <a:off x="7107632" y="5163912"/>
            <a:ext cx="2401419" cy="292388"/>
          </a:xfrm>
          <a:prstGeom prst="rect">
            <a:avLst/>
          </a:prstGeom>
        </p:spPr>
        <p:txBody>
          <a:bodyPr wrap="none">
            <a:spAutoFit/>
          </a:bodyPr>
          <a:lstStyle/>
          <a:p>
            <a:r>
              <a:rPr lang="en-US" sz="1300" b="1" dirty="0">
                <a:solidFill>
                  <a:schemeClr val="bg1"/>
                </a:solidFill>
                <a:cs typeface="Calibri"/>
              </a:rPr>
              <a:t>Nugget workflows and activities</a:t>
            </a:r>
            <a:endParaRPr lang="en-US" sz="1300" b="1" i="0" dirty="0">
              <a:solidFill>
                <a:schemeClr val="bg1"/>
              </a:solidFill>
              <a:effectLst/>
              <a:cs typeface="Calibri"/>
            </a:endParaRPr>
          </a:p>
        </p:txBody>
      </p:sp>
      <p:sp>
        <p:nvSpPr>
          <p:cNvPr id="71" name="TextBox 70"/>
          <p:cNvSpPr txBox="1"/>
          <p:nvPr/>
        </p:nvSpPr>
        <p:spPr>
          <a:xfrm>
            <a:off x="7357938" y="5523535"/>
            <a:ext cx="3263528" cy="492443"/>
          </a:xfrm>
          <a:prstGeom prst="rect">
            <a:avLst/>
          </a:prstGeom>
          <a:noFill/>
        </p:spPr>
        <p:txBody>
          <a:bodyPr wrap="square" rtlCol="0">
            <a:spAutoFit/>
          </a:bodyPr>
          <a:lstStyle/>
          <a:p>
            <a:r>
              <a:rPr lang="en-US" sz="1300" b="1">
                <a:solidFill>
                  <a:schemeClr val="bg1"/>
                </a:solidFill>
                <a:ea typeface="Calibri" charset="0"/>
                <a:cs typeface="Calibri"/>
              </a:rPr>
              <a:t>Queues, schedules, user, roles, management, release management</a:t>
            </a:r>
          </a:p>
        </p:txBody>
      </p:sp>
      <p:sp>
        <p:nvSpPr>
          <p:cNvPr id="72" name="TextBox 71"/>
          <p:cNvSpPr txBox="1"/>
          <p:nvPr/>
        </p:nvSpPr>
        <p:spPr>
          <a:xfrm>
            <a:off x="7931335" y="6166578"/>
            <a:ext cx="3340462" cy="292388"/>
          </a:xfrm>
          <a:prstGeom prst="rect">
            <a:avLst/>
          </a:prstGeom>
          <a:noFill/>
        </p:spPr>
        <p:txBody>
          <a:bodyPr wrap="square" rtlCol="0">
            <a:spAutoFit/>
          </a:bodyPr>
          <a:lstStyle/>
          <a:p>
            <a:r>
              <a:rPr lang="en-US" sz="1300" b="1">
                <a:solidFill>
                  <a:schemeClr val="bg1"/>
                </a:solidFill>
                <a:ea typeface="Calibri" charset="0"/>
                <a:cs typeface="Calibri"/>
              </a:rPr>
              <a:t>Multiple Terminal Sessions</a:t>
            </a:r>
          </a:p>
        </p:txBody>
      </p:sp>
      <p:sp>
        <p:nvSpPr>
          <p:cNvPr id="74" name="TextBox 73"/>
          <p:cNvSpPr txBox="1"/>
          <p:nvPr/>
        </p:nvSpPr>
        <p:spPr>
          <a:xfrm>
            <a:off x="10605967" y="5195414"/>
            <a:ext cx="1651533" cy="292388"/>
          </a:xfrm>
          <a:prstGeom prst="rect">
            <a:avLst/>
          </a:prstGeom>
          <a:noFill/>
        </p:spPr>
        <p:txBody>
          <a:bodyPr wrap="square" rtlCol="0">
            <a:spAutoFit/>
          </a:bodyPr>
          <a:lstStyle/>
          <a:p>
            <a:r>
              <a:rPr lang="en-US" sz="1300" b="1">
                <a:solidFill>
                  <a:schemeClr val="bg1"/>
                </a:solidFill>
                <a:ea typeface="Calibri" charset="0"/>
                <a:cs typeface="Calibri"/>
              </a:rPr>
              <a:t>Multitenancy </a:t>
            </a:r>
          </a:p>
        </p:txBody>
      </p:sp>
      <p:sp>
        <p:nvSpPr>
          <p:cNvPr id="77" name="Rectangle 76"/>
          <p:cNvSpPr/>
          <p:nvPr/>
        </p:nvSpPr>
        <p:spPr>
          <a:xfrm>
            <a:off x="10968093" y="5897585"/>
            <a:ext cx="1112457" cy="492443"/>
          </a:xfrm>
          <a:prstGeom prst="rect">
            <a:avLst/>
          </a:prstGeom>
        </p:spPr>
        <p:txBody>
          <a:bodyPr wrap="square">
            <a:spAutoFit/>
          </a:bodyPr>
          <a:lstStyle/>
          <a:p>
            <a:r>
              <a:rPr lang="en-US" sz="1300" b="1">
                <a:solidFill>
                  <a:schemeClr val="bg1"/>
                </a:solidFill>
                <a:ea typeface="Calibri" charset="0"/>
                <a:cs typeface="Calibri"/>
              </a:rPr>
              <a:t>Cognitive Activities</a:t>
            </a:r>
            <a:endParaRPr lang="en-US" sz="1300" b="1">
              <a:cs typeface="Calibri"/>
            </a:endParaRPr>
          </a:p>
        </p:txBody>
      </p:sp>
      <p:sp>
        <p:nvSpPr>
          <p:cNvPr id="78" name="Rectangle 77"/>
          <p:cNvSpPr/>
          <p:nvPr/>
        </p:nvSpPr>
        <p:spPr>
          <a:xfrm>
            <a:off x="10713096" y="5555384"/>
            <a:ext cx="1398362" cy="292388"/>
          </a:xfrm>
          <a:prstGeom prst="rect">
            <a:avLst/>
          </a:prstGeom>
        </p:spPr>
        <p:txBody>
          <a:bodyPr wrap="square">
            <a:spAutoFit/>
          </a:bodyPr>
          <a:lstStyle/>
          <a:p>
            <a:r>
              <a:rPr lang="en-US" sz="1300" b="1">
                <a:solidFill>
                  <a:schemeClr val="bg1"/>
                </a:solidFill>
                <a:ea typeface="Calibri" charset="0"/>
                <a:cs typeface="Calibri"/>
              </a:rPr>
              <a:t>Invoke Code</a:t>
            </a:r>
            <a:endParaRPr lang="en-US" sz="1300" b="1">
              <a:cs typeface="Calibri"/>
            </a:endParaRPr>
          </a:p>
        </p:txBody>
      </p:sp>
      <p:sp>
        <p:nvSpPr>
          <p:cNvPr id="79" name="Title 1">
            <a:extLst>
              <a:ext uri="{FF2B5EF4-FFF2-40B4-BE49-F238E27FC236}">
                <a16:creationId xmlns:a16="http://schemas.microsoft.com/office/drawing/2014/main" id="{7EB7BCDA-BF64-4D84-AB74-2B43868F3791}"/>
              </a:ext>
            </a:extLst>
          </p:cNvPr>
          <p:cNvSpPr txBox="1">
            <a:spLocks/>
          </p:cNvSpPr>
          <p:nvPr/>
        </p:nvSpPr>
        <p:spPr>
          <a:xfrm>
            <a:off x="10886184" y="1012138"/>
            <a:ext cx="854683" cy="371102"/>
          </a:xfrm>
          <a:prstGeom prst="rect">
            <a:avLst/>
          </a:prstGeom>
          <a:noFill/>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defRPr/>
            </a:pPr>
            <a:r>
              <a:rPr lang="en-US" sz="2400" b="0">
                <a:solidFill>
                  <a:schemeClr val="accent1">
                    <a:lumMod val="40000"/>
                    <a:lumOff val="60000"/>
                  </a:schemeClr>
                </a:solidFill>
                <a:latin typeface="+mn-lt"/>
                <a:ea typeface="Bebas Neue" charset="0"/>
                <a:cs typeface="Calibri"/>
              </a:rPr>
              <a:t>2017</a:t>
            </a:r>
          </a:p>
        </p:txBody>
      </p:sp>
    </p:spTree>
    <p:extLst>
      <p:ext uri="{BB962C8B-B14F-4D97-AF65-F5344CB8AC3E}">
        <p14:creationId xmlns:p14="http://schemas.microsoft.com/office/powerpoint/2010/main" val="30277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7D8E2FAE-A9F0-E548-B848-117A8048F7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7713" y="2716619"/>
            <a:ext cx="2575059" cy="2200998"/>
          </a:xfrm>
          <a:prstGeom prst="rect">
            <a:avLst/>
          </a:prstGeom>
          <a:ln>
            <a:solidFill>
              <a:schemeClr val="accent1"/>
            </a:solidFill>
          </a:ln>
        </p:spPr>
      </p:pic>
      <p:sp>
        <p:nvSpPr>
          <p:cNvPr id="2" name="Title 1">
            <a:extLst>
              <a:ext uri="{FF2B5EF4-FFF2-40B4-BE49-F238E27FC236}">
                <a16:creationId xmlns:a16="http://schemas.microsoft.com/office/drawing/2014/main" id="{21F441C9-FF0E-C948-AD91-E8BD37FAEAD6}"/>
              </a:ext>
            </a:extLst>
          </p:cNvPr>
          <p:cNvSpPr>
            <a:spLocks noGrp="1"/>
          </p:cNvSpPr>
          <p:nvPr>
            <p:ph type="title"/>
          </p:nvPr>
        </p:nvSpPr>
        <p:spPr>
          <a:xfrm>
            <a:off x="1860883" y="301592"/>
            <a:ext cx="10331113" cy="543739"/>
          </a:xfrm>
        </p:spPr>
        <p:txBody>
          <a:bodyPr/>
          <a:lstStyle/>
          <a:p>
            <a:r>
              <a:rPr lang="en-US" dirty="0"/>
              <a:t>UiPath Business Practices</a:t>
            </a:r>
          </a:p>
        </p:txBody>
      </p:sp>
      <p:sp>
        <p:nvSpPr>
          <p:cNvPr id="6" name="Text Placeholder 5">
            <a:extLst>
              <a:ext uri="{FF2B5EF4-FFF2-40B4-BE49-F238E27FC236}">
                <a16:creationId xmlns:a16="http://schemas.microsoft.com/office/drawing/2014/main" id="{2345CB7B-4103-1A49-A883-9475C7036F1F}"/>
              </a:ext>
            </a:extLst>
          </p:cNvPr>
          <p:cNvSpPr>
            <a:spLocks noGrp="1"/>
          </p:cNvSpPr>
          <p:nvPr>
            <p:ph type="body" sz="quarter" idx="10"/>
          </p:nvPr>
        </p:nvSpPr>
        <p:spPr>
          <a:xfrm>
            <a:off x="5060209" y="1493852"/>
            <a:ext cx="3221150" cy="846182"/>
          </a:xfrm>
        </p:spPr>
        <p:txBody>
          <a:bodyPr>
            <a:normAutofit/>
          </a:bodyPr>
          <a:lstStyle/>
          <a:p>
            <a:pPr algn="ctr"/>
            <a:r>
              <a:rPr lang="en-US" sz="2000" b="1" dirty="0">
                <a:solidFill>
                  <a:srgbClr val="0085CA"/>
                </a:solidFill>
              </a:rPr>
              <a:t>Open and Transparent Business Practices</a:t>
            </a:r>
          </a:p>
        </p:txBody>
      </p:sp>
      <p:cxnSp>
        <p:nvCxnSpPr>
          <p:cNvPr id="16" name="Straight Connector 15">
            <a:extLst>
              <a:ext uri="{FF2B5EF4-FFF2-40B4-BE49-F238E27FC236}">
                <a16:creationId xmlns:a16="http://schemas.microsoft.com/office/drawing/2014/main" id="{A8C823FB-C08C-2C4A-B66D-70FC8814C898}"/>
              </a:ext>
            </a:extLst>
          </p:cNvPr>
          <p:cNvCxnSpPr>
            <a:cxnSpLocks/>
          </p:cNvCxnSpPr>
          <p:nvPr/>
        </p:nvCxnSpPr>
        <p:spPr>
          <a:xfrm>
            <a:off x="5060209" y="2417675"/>
            <a:ext cx="0" cy="399175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20" name="Text Placeholder 5">
            <a:extLst>
              <a:ext uri="{FF2B5EF4-FFF2-40B4-BE49-F238E27FC236}">
                <a16:creationId xmlns:a16="http://schemas.microsoft.com/office/drawing/2014/main" id="{AF0F1623-135F-0B4E-BF0B-CA717E7A339E}"/>
              </a:ext>
            </a:extLst>
          </p:cNvPr>
          <p:cNvSpPr txBox="1">
            <a:spLocks/>
          </p:cNvSpPr>
          <p:nvPr/>
        </p:nvSpPr>
        <p:spPr>
          <a:xfrm>
            <a:off x="8680428" y="1526079"/>
            <a:ext cx="2758199" cy="846182"/>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0"/>
              </a:spcBef>
              <a:spcAft>
                <a:spcPts val="0"/>
              </a:spcAft>
              <a:buClr>
                <a:schemeClr val="accent1">
                  <a:lumMod val="60000"/>
                  <a:lumOff val="40000"/>
                </a:schemeClr>
              </a:buClr>
              <a:buSzTx/>
              <a:buFont typeface="Arial"/>
              <a:buNone/>
              <a:tabLst/>
              <a:defRPr sz="2800" b="0" kern="1200">
                <a:solidFill>
                  <a:srgbClr val="1A5686"/>
                </a:solidFill>
                <a:latin typeface="+mn-lt"/>
                <a:ea typeface="Calibri" charset="0"/>
                <a:cs typeface="Calibri"/>
              </a:defRPr>
            </a:lvl1pPr>
            <a:lvl2pPr marL="457200" indent="0" algn="l" defTabSz="914400" rtl="0" eaLnBrk="1" latinLnBrk="0" hangingPunct="1">
              <a:lnSpc>
                <a:spcPct val="120000"/>
              </a:lnSpc>
              <a:spcBef>
                <a:spcPts val="1000"/>
              </a:spcBef>
              <a:buClr>
                <a:schemeClr val="accent1">
                  <a:lumMod val="60000"/>
                  <a:lumOff val="40000"/>
                </a:schemeClr>
              </a:buClr>
              <a:buFont typeface="Arial"/>
              <a:buNone/>
              <a:defRPr sz="2000" b="0" kern="1200">
                <a:solidFill>
                  <a:schemeClr val="accent2"/>
                </a:solidFill>
                <a:latin typeface="+mn-lt"/>
                <a:ea typeface="Verdana" panose="020B0604030504040204" pitchFamily="34" charset="0"/>
                <a:cs typeface="Calibri"/>
              </a:defRPr>
            </a:lvl2pPr>
            <a:lvl3pPr marL="914400" indent="0" algn="l" defTabSz="914400" rtl="0" eaLnBrk="1" latinLnBrk="0" hangingPunct="1">
              <a:lnSpc>
                <a:spcPct val="120000"/>
              </a:lnSpc>
              <a:spcBef>
                <a:spcPts val="1000"/>
              </a:spcBef>
              <a:buClr>
                <a:schemeClr val="accent1">
                  <a:lumMod val="60000"/>
                  <a:lumOff val="40000"/>
                </a:schemeClr>
              </a:buClr>
              <a:buFont typeface="Arial"/>
              <a:buNone/>
              <a:defRPr sz="1800" b="0" kern="1200">
                <a:solidFill>
                  <a:schemeClr val="accent2"/>
                </a:solidFill>
                <a:latin typeface="+mn-lt"/>
                <a:ea typeface="Verdana" panose="020B0604030504040204" pitchFamily="34" charset="0"/>
                <a:cs typeface="Calibri"/>
              </a:defRPr>
            </a:lvl3pPr>
            <a:lvl4pPr marL="1371600" indent="0" algn="l" defTabSz="914400" rtl="0" eaLnBrk="1" latinLnBrk="0" hangingPunct="1">
              <a:lnSpc>
                <a:spcPct val="120000"/>
              </a:lnSpc>
              <a:spcBef>
                <a:spcPts val="1000"/>
              </a:spcBef>
              <a:buClr>
                <a:schemeClr val="accent1">
                  <a:lumMod val="60000"/>
                  <a:lumOff val="40000"/>
                </a:schemeClr>
              </a:buClr>
              <a:buFont typeface="Arial"/>
              <a:buNone/>
              <a:defRPr sz="1800" b="0" kern="1200">
                <a:solidFill>
                  <a:schemeClr val="accent2"/>
                </a:solidFill>
                <a:latin typeface="+mn-lt"/>
                <a:ea typeface="Verdana" panose="020B0604030504040204" pitchFamily="34" charset="0"/>
                <a:cs typeface="Calibri"/>
              </a:defRPr>
            </a:lvl4pPr>
            <a:lvl5pPr marL="1828800" indent="0" algn="l" defTabSz="914400" rtl="0" eaLnBrk="1" latinLnBrk="0" hangingPunct="1">
              <a:lnSpc>
                <a:spcPct val="120000"/>
              </a:lnSpc>
              <a:spcBef>
                <a:spcPts val="1000"/>
              </a:spcBef>
              <a:buClr>
                <a:schemeClr val="accent1">
                  <a:lumMod val="60000"/>
                  <a:lumOff val="40000"/>
                </a:schemeClr>
              </a:buClr>
              <a:buFont typeface="Arial"/>
              <a:buNone/>
              <a:defRPr sz="1800" b="0" kern="1200">
                <a:solidFill>
                  <a:schemeClr val="accent2"/>
                </a:solidFill>
                <a:latin typeface="+mn-lt"/>
                <a:ea typeface="Verdana" panose="020B0604030504040204" pitchFamily="34" charset="0"/>
                <a:cs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solidFill>
                  <a:srgbClr val="0085CA"/>
                </a:solidFill>
              </a:rPr>
              <a:t>Top Tier Board, Investors and Advisors</a:t>
            </a:r>
          </a:p>
        </p:txBody>
      </p:sp>
      <p:pic>
        <p:nvPicPr>
          <p:cNvPr id="21" name="Picture 20">
            <a:extLst>
              <a:ext uri="{FF2B5EF4-FFF2-40B4-BE49-F238E27FC236}">
                <a16:creationId xmlns:a16="http://schemas.microsoft.com/office/drawing/2014/main" id="{65804E49-B689-2540-97C3-BE66B10C20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2387" y="2713934"/>
            <a:ext cx="2206081" cy="900913"/>
          </a:xfrm>
          <a:prstGeom prst="rect">
            <a:avLst/>
          </a:prstGeom>
        </p:spPr>
      </p:pic>
      <p:pic>
        <p:nvPicPr>
          <p:cNvPr id="23" name="Picture 22">
            <a:extLst>
              <a:ext uri="{FF2B5EF4-FFF2-40B4-BE49-F238E27FC236}">
                <a16:creationId xmlns:a16="http://schemas.microsoft.com/office/drawing/2014/main" id="{4971A7C1-F2F1-8C4F-925A-79538E378B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26301" y="3639205"/>
            <a:ext cx="2192167" cy="906983"/>
          </a:xfrm>
          <a:prstGeom prst="rect">
            <a:avLst/>
          </a:prstGeom>
        </p:spPr>
      </p:pic>
      <p:pic>
        <p:nvPicPr>
          <p:cNvPr id="25" name="Picture 24">
            <a:extLst>
              <a:ext uri="{FF2B5EF4-FFF2-40B4-BE49-F238E27FC236}">
                <a16:creationId xmlns:a16="http://schemas.microsoft.com/office/drawing/2014/main" id="{1A268956-B734-0646-A1D0-FC0ADC0AF6F1}"/>
              </a:ext>
            </a:extLst>
          </p:cNvPr>
          <p:cNvPicPr>
            <a:picLocks noChangeAspect="1"/>
          </p:cNvPicPr>
          <p:nvPr/>
        </p:nvPicPr>
        <p:blipFill>
          <a:blip r:embed="rId6"/>
          <a:stretch>
            <a:fillRect/>
          </a:stretch>
        </p:blipFill>
        <p:spPr>
          <a:xfrm>
            <a:off x="2283103" y="1593466"/>
            <a:ext cx="2367383" cy="560696"/>
          </a:xfrm>
          <a:prstGeom prst="rect">
            <a:avLst/>
          </a:prstGeom>
        </p:spPr>
      </p:pic>
      <p:pic>
        <p:nvPicPr>
          <p:cNvPr id="22" name="Picture 21">
            <a:extLst>
              <a:ext uri="{FF2B5EF4-FFF2-40B4-BE49-F238E27FC236}">
                <a16:creationId xmlns:a16="http://schemas.microsoft.com/office/drawing/2014/main" id="{5C1C6202-DC7C-E04F-937F-ED26F68462E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12387" y="4570546"/>
            <a:ext cx="2220943" cy="887820"/>
          </a:xfrm>
          <a:prstGeom prst="rect">
            <a:avLst/>
          </a:prstGeom>
        </p:spPr>
      </p:pic>
      <p:pic>
        <p:nvPicPr>
          <p:cNvPr id="24" name="Picture 23">
            <a:extLst>
              <a:ext uri="{FF2B5EF4-FFF2-40B4-BE49-F238E27FC236}">
                <a16:creationId xmlns:a16="http://schemas.microsoft.com/office/drawing/2014/main" id="{F52220FC-1B9A-AC49-9850-73D56F463C6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15959" y="5486248"/>
            <a:ext cx="2217371" cy="905524"/>
          </a:xfrm>
          <a:prstGeom prst="rect">
            <a:avLst/>
          </a:prstGeom>
        </p:spPr>
      </p:pic>
      <p:cxnSp>
        <p:nvCxnSpPr>
          <p:cNvPr id="27" name="Straight Connector 26">
            <a:extLst>
              <a:ext uri="{FF2B5EF4-FFF2-40B4-BE49-F238E27FC236}">
                <a16:creationId xmlns:a16="http://schemas.microsoft.com/office/drawing/2014/main" id="{23ECD31B-BC46-9C4C-A58A-E128456F9AE2}"/>
              </a:ext>
            </a:extLst>
          </p:cNvPr>
          <p:cNvCxnSpPr>
            <a:cxnSpLocks/>
          </p:cNvCxnSpPr>
          <p:nvPr/>
        </p:nvCxnSpPr>
        <p:spPr>
          <a:xfrm>
            <a:off x="8456141" y="2400023"/>
            <a:ext cx="0" cy="399175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E08C9105-206A-AD43-B6E9-80D8A62DAA1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46202" y="2657643"/>
            <a:ext cx="1348313" cy="506748"/>
          </a:xfrm>
          <a:prstGeom prst="rect">
            <a:avLst/>
          </a:prstGeom>
        </p:spPr>
      </p:pic>
      <p:pic>
        <p:nvPicPr>
          <p:cNvPr id="30" name="Picture 29">
            <a:extLst>
              <a:ext uri="{FF2B5EF4-FFF2-40B4-BE49-F238E27FC236}">
                <a16:creationId xmlns:a16="http://schemas.microsoft.com/office/drawing/2014/main" id="{4D3023F8-038D-0841-B4F1-A826B8BA1BF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028741" y="3268615"/>
            <a:ext cx="1444874" cy="400230"/>
          </a:xfrm>
          <a:prstGeom prst="rect">
            <a:avLst/>
          </a:prstGeom>
        </p:spPr>
      </p:pic>
      <p:pic>
        <p:nvPicPr>
          <p:cNvPr id="35" name="Picture 34">
            <a:extLst>
              <a:ext uri="{FF2B5EF4-FFF2-40B4-BE49-F238E27FC236}">
                <a16:creationId xmlns:a16="http://schemas.microsoft.com/office/drawing/2014/main" id="{05FCF035-34DC-F94D-B2D8-B4EE16CD8AF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680428" y="3566914"/>
            <a:ext cx="1348313" cy="749063"/>
          </a:xfrm>
          <a:prstGeom prst="rect">
            <a:avLst/>
          </a:prstGeom>
        </p:spPr>
      </p:pic>
      <p:pic>
        <p:nvPicPr>
          <p:cNvPr id="36" name="Picture 35">
            <a:extLst>
              <a:ext uri="{FF2B5EF4-FFF2-40B4-BE49-F238E27FC236}">
                <a16:creationId xmlns:a16="http://schemas.microsoft.com/office/drawing/2014/main" id="{213AEF0A-FF62-DC4B-BDF3-CDD1583EFDD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756569" y="5014457"/>
            <a:ext cx="1286018" cy="634436"/>
          </a:xfrm>
          <a:prstGeom prst="rect">
            <a:avLst/>
          </a:prstGeom>
        </p:spPr>
      </p:pic>
      <p:pic>
        <p:nvPicPr>
          <p:cNvPr id="37" name="Picture 36">
            <a:extLst>
              <a:ext uri="{FF2B5EF4-FFF2-40B4-BE49-F238E27FC236}">
                <a16:creationId xmlns:a16="http://schemas.microsoft.com/office/drawing/2014/main" id="{2338BB70-6097-1748-8DBE-53D00B01C58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244389" y="5939011"/>
            <a:ext cx="1664278" cy="478480"/>
          </a:xfrm>
          <a:prstGeom prst="rect">
            <a:avLst/>
          </a:prstGeom>
        </p:spPr>
      </p:pic>
      <p:pic>
        <p:nvPicPr>
          <p:cNvPr id="39" name="Picture 38">
            <a:extLst>
              <a:ext uri="{FF2B5EF4-FFF2-40B4-BE49-F238E27FC236}">
                <a16:creationId xmlns:a16="http://schemas.microsoft.com/office/drawing/2014/main" id="{53F7BAF4-F96E-9347-8E60-F6922BDD6F5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415937" y="4546189"/>
            <a:ext cx="1265023" cy="1138521"/>
          </a:xfrm>
          <a:prstGeom prst="rect">
            <a:avLst/>
          </a:prstGeom>
        </p:spPr>
      </p:pic>
      <p:pic>
        <p:nvPicPr>
          <p:cNvPr id="40" name="Picture 39">
            <a:extLst>
              <a:ext uri="{FF2B5EF4-FFF2-40B4-BE49-F238E27FC236}">
                <a16:creationId xmlns:a16="http://schemas.microsoft.com/office/drawing/2014/main" id="{2E20370B-6070-6F44-BFA8-8B253B67302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837139" y="4292175"/>
            <a:ext cx="2432327" cy="2078999"/>
          </a:xfrm>
          <a:prstGeom prst="rect">
            <a:avLst/>
          </a:prstGeom>
          <a:ln>
            <a:solidFill>
              <a:schemeClr val="accent1"/>
            </a:solidFill>
          </a:ln>
        </p:spPr>
      </p:pic>
      <p:pic>
        <p:nvPicPr>
          <p:cNvPr id="38" name="Picture 37">
            <a:extLst>
              <a:ext uri="{FF2B5EF4-FFF2-40B4-BE49-F238E27FC236}">
                <a16:creationId xmlns:a16="http://schemas.microsoft.com/office/drawing/2014/main" id="{862BC6FD-E4A5-604F-91F4-8807BEE0B16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046395" y="3781883"/>
            <a:ext cx="2912480" cy="1456240"/>
          </a:xfrm>
          <a:prstGeom prst="rect">
            <a:avLst/>
          </a:prstGeom>
        </p:spPr>
      </p:pic>
    </p:spTree>
    <p:extLst>
      <p:ext uri="{BB962C8B-B14F-4D97-AF65-F5344CB8AC3E}">
        <p14:creationId xmlns:p14="http://schemas.microsoft.com/office/powerpoint/2010/main" val="2649499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60C5-C761-BA4F-9F52-CCA1A8668631}"/>
              </a:ext>
            </a:extLst>
          </p:cNvPr>
          <p:cNvSpPr>
            <a:spLocks noGrp="1"/>
          </p:cNvSpPr>
          <p:nvPr>
            <p:ph type="title"/>
          </p:nvPr>
        </p:nvSpPr>
        <p:spPr>
          <a:xfrm>
            <a:off x="1844841" y="301592"/>
            <a:ext cx="8373979" cy="986937"/>
          </a:xfrm>
        </p:spPr>
        <p:txBody>
          <a:bodyPr/>
          <a:lstStyle/>
          <a:p>
            <a:r>
              <a:rPr lang="en-US" dirty="0">
                <a:solidFill>
                  <a:srgbClr val="008BCC"/>
                </a:solidFill>
                <a:latin typeface="+mn-lt"/>
                <a:cs typeface="Calibri"/>
              </a:rPr>
              <a:t>A Deep Dive in Finance and Accounting </a:t>
            </a:r>
            <a:br>
              <a:rPr lang="en-US" dirty="0">
                <a:solidFill>
                  <a:srgbClr val="008BCC"/>
                </a:solidFill>
                <a:latin typeface="+mn-lt"/>
                <a:cs typeface="Calibri"/>
              </a:rPr>
            </a:br>
            <a:r>
              <a:rPr lang="en-US" dirty="0">
                <a:solidFill>
                  <a:srgbClr val="008BCC"/>
                </a:solidFill>
                <a:latin typeface="+mn-lt"/>
                <a:cs typeface="Calibri"/>
              </a:rPr>
              <a:t>for Enterprise RPA</a:t>
            </a:r>
          </a:p>
        </p:txBody>
      </p:sp>
      <p:sp>
        <p:nvSpPr>
          <p:cNvPr id="4" name="TextBox 3">
            <a:extLst>
              <a:ext uri="{FF2B5EF4-FFF2-40B4-BE49-F238E27FC236}">
                <a16:creationId xmlns:a16="http://schemas.microsoft.com/office/drawing/2014/main" id="{585045A0-672D-C74E-A57E-5DC8AC7FB8CF}"/>
              </a:ext>
            </a:extLst>
          </p:cNvPr>
          <p:cNvSpPr txBox="1"/>
          <p:nvPr/>
        </p:nvSpPr>
        <p:spPr>
          <a:xfrm>
            <a:off x="2094257" y="1661875"/>
            <a:ext cx="1496536" cy="430887"/>
          </a:xfrm>
          <a:prstGeom prst="rect">
            <a:avLst/>
          </a:prstGeom>
          <a:noFill/>
        </p:spPr>
        <p:txBody>
          <a:bodyPr wrap="none" rtlCol="0">
            <a:spAutoFit/>
          </a:bodyPr>
          <a:lstStyle/>
          <a:p>
            <a:r>
              <a:rPr lang="en-US" sz="2200" b="1" dirty="0">
                <a:solidFill>
                  <a:srgbClr val="0085CA"/>
                </a:solidFill>
                <a:cs typeface="Calibri"/>
              </a:rPr>
              <a:t>Accounting</a:t>
            </a:r>
          </a:p>
        </p:txBody>
      </p:sp>
      <p:sp>
        <p:nvSpPr>
          <p:cNvPr id="5" name="TextBox 4">
            <a:extLst>
              <a:ext uri="{FF2B5EF4-FFF2-40B4-BE49-F238E27FC236}">
                <a16:creationId xmlns:a16="http://schemas.microsoft.com/office/drawing/2014/main" id="{88FA2EFC-7C8A-974B-9FD3-62A1F8D94694}"/>
              </a:ext>
            </a:extLst>
          </p:cNvPr>
          <p:cNvSpPr txBox="1"/>
          <p:nvPr/>
        </p:nvSpPr>
        <p:spPr>
          <a:xfrm>
            <a:off x="5260908" y="1661875"/>
            <a:ext cx="2246629" cy="430887"/>
          </a:xfrm>
          <a:prstGeom prst="rect">
            <a:avLst/>
          </a:prstGeom>
          <a:noFill/>
        </p:spPr>
        <p:txBody>
          <a:bodyPr wrap="none" rtlCol="0">
            <a:spAutoFit/>
          </a:bodyPr>
          <a:lstStyle/>
          <a:p>
            <a:r>
              <a:rPr lang="en-US" sz="2200" b="1">
                <a:solidFill>
                  <a:srgbClr val="0085CA"/>
                </a:solidFill>
                <a:cs typeface="Calibri"/>
              </a:rPr>
              <a:t>Accounts payable</a:t>
            </a:r>
          </a:p>
        </p:txBody>
      </p:sp>
      <p:sp>
        <p:nvSpPr>
          <p:cNvPr id="6" name="TextBox 5">
            <a:extLst>
              <a:ext uri="{FF2B5EF4-FFF2-40B4-BE49-F238E27FC236}">
                <a16:creationId xmlns:a16="http://schemas.microsoft.com/office/drawing/2014/main" id="{1ADCE1AC-6944-C24C-AC55-1C554C88381B}"/>
              </a:ext>
            </a:extLst>
          </p:cNvPr>
          <p:cNvSpPr txBox="1"/>
          <p:nvPr/>
        </p:nvSpPr>
        <p:spPr>
          <a:xfrm>
            <a:off x="8434137" y="1661875"/>
            <a:ext cx="2527517" cy="430887"/>
          </a:xfrm>
          <a:prstGeom prst="rect">
            <a:avLst/>
          </a:prstGeom>
          <a:noFill/>
        </p:spPr>
        <p:txBody>
          <a:bodyPr wrap="none" rtlCol="0">
            <a:spAutoFit/>
          </a:bodyPr>
          <a:lstStyle/>
          <a:p>
            <a:r>
              <a:rPr lang="en-US" sz="2200" b="1">
                <a:solidFill>
                  <a:srgbClr val="0085CA"/>
                </a:solidFill>
                <a:cs typeface="Calibri"/>
              </a:rPr>
              <a:t>Accounts receivable</a:t>
            </a:r>
          </a:p>
        </p:txBody>
      </p:sp>
      <p:sp>
        <p:nvSpPr>
          <p:cNvPr id="7" name="TextBox 6">
            <a:extLst>
              <a:ext uri="{FF2B5EF4-FFF2-40B4-BE49-F238E27FC236}">
                <a16:creationId xmlns:a16="http://schemas.microsoft.com/office/drawing/2014/main" id="{C7C1432F-6EFB-ED43-8D18-8F3455B7DA74}"/>
              </a:ext>
            </a:extLst>
          </p:cNvPr>
          <p:cNvSpPr txBox="1"/>
          <p:nvPr/>
        </p:nvSpPr>
        <p:spPr>
          <a:xfrm>
            <a:off x="2108133" y="2239721"/>
            <a:ext cx="2676546" cy="1492716"/>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Automating complex journal entries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Performing and documenting account reconciliations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Calculating and applying allocations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Maintaining fixed-asset accounts</a:t>
            </a:r>
          </a:p>
        </p:txBody>
      </p:sp>
      <p:sp>
        <p:nvSpPr>
          <p:cNvPr id="8" name="TextBox 7">
            <a:extLst>
              <a:ext uri="{FF2B5EF4-FFF2-40B4-BE49-F238E27FC236}">
                <a16:creationId xmlns:a16="http://schemas.microsoft.com/office/drawing/2014/main" id="{35ECE68F-D4B7-1B4E-877B-A6865480F4B1}"/>
              </a:ext>
            </a:extLst>
          </p:cNvPr>
          <p:cNvSpPr txBox="1"/>
          <p:nvPr/>
        </p:nvSpPr>
        <p:spPr>
          <a:xfrm>
            <a:off x="5289774" y="2239721"/>
            <a:ext cx="2676546" cy="1492716"/>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Entering non-EDI invoices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Performing 2- and/or 3-way invoice matches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Processing expense-approval requests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Completing audits (</a:t>
            </a:r>
            <a:r>
              <a:rPr lang="en-US" sz="1300" err="1">
                <a:solidFill>
                  <a:schemeClr val="bg1">
                    <a:lumMod val="50000"/>
                  </a:schemeClr>
                </a:solidFill>
                <a:cs typeface="Calibri"/>
              </a:rPr>
              <a:t>eg</a:t>
            </a:r>
            <a:r>
              <a:rPr lang="en-US" sz="1300">
                <a:solidFill>
                  <a:schemeClr val="bg1">
                    <a:lumMod val="50000"/>
                  </a:schemeClr>
                </a:solidFill>
                <a:cs typeface="Calibri"/>
              </a:rPr>
              <a:t>. Duplicate supplier payments)</a:t>
            </a:r>
          </a:p>
        </p:txBody>
      </p:sp>
      <p:sp>
        <p:nvSpPr>
          <p:cNvPr id="9" name="TextBox 8">
            <a:extLst>
              <a:ext uri="{FF2B5EF4-FFF2-40B4-BE49-F238E27FC236}">
                <a16:creationId xmlns:a16="http://schemas.microsoft.com/office/drawing/2014/main" id="{A6178C5A-0E3A-2B40-AD06-27E58E7132F2}"/>
              </a:ext>
            </a:extLst>
          </p:cNvPr>
          <p:cNvSpPr txBox="1"/>
          <p:nvPr/>
        </p:nvSpPr>
        <p:spPr>
          <a:xfrm>
            <a:off x="8463003" y="2239721"/>
            <a:ext cx="2676546" cy="1292662"/>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Generate and validating invoices </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Applying cash to outstanding balances </a:t>
            </a:r>
            <a:br>
              <a:rPr lang="en-US" sz="1300">
                <a:solidFill>
                  <a:schemeClr val="bg1">
                    <a:lumMod val="50000"/>
                  </a:schemeClr>
                </a:solidFill>
                <a:cs typeface="Calibri"/>
              </a:rPr>
            </a:br>
            <a:r>
              <a:rPr lang="en-US" sz="1300">
                <a:solidFill>
                  <a:schemeClr val="bg1">
                    <a:lumMod val="50000"/>
                  </a:schemeClr>
                </a:solidFill>
                <a:cs typeface="Calibri"/>
              </a:rPr>
              <a:t>Analyzing and processing disputes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Creating reports (</a:t>
            </a:r>
            <a:r>
              <a:rPr lang="en-US" sz="1300" err="1">
                <a:solidFill>
                  <a:schemeClr val="bg1">
                    <a:lumMod val="50000"/>
                  </a:schemeClr>
                </a:solidFill>
                <a:cs typeface="Calibri"/>
              </a:rPr>
              <a:t>eg</a:t>
            </a:r>
            <a:r>
              <a:rPr lang="en-US" sz="1300">
                <a:solidFill>
                  <a:schemeClr val="bg1">
                    <a:lumMod val="50000"/>
                  </a:schemeClr>
                </a:solidFill>
                <a:cs typeface="Calibri"/>
              </a:rPr>
              <a:t>. Accounts receivable aging, credit holds)</a:t>
            </a:r>
          </a:p>
        </p:txBody>
      </p:sp>
      <p:sp>
        <p:nvSpPr>
          <p:cNvPr id="10" name="TextBox 9">
            <a:extLst>
              <a:ext uri="{FF2B5EF4-FFF2-40B4-BE49-F238E27FC236}">
                <a16:creationId xmlns:a16="http://schemas.microsoft.com/office/drawing/2014/main" id="{7B30120D-6A41-3F40-8644-6D6C686902E3}"/>
              </a:ext>
            </a:extLst>
          </p:cNvPr>
          <p:cNvSpPr txBox="1"/>
          <p:nvPr/>
        </p:nvSpPr>
        <p:spPr>
          <a:xfrm>
            <a:off x="2065392" y="3868468"/>
            <a:ext cx="3093370" cy="769441"/>
          </a:xfrm>
          <a:prstGeom prst="rect">
            <a:avLst/>
          </a:prstGeom>
          <a:noFill/>
        </p:spPr>
        <p:txBody>
          <a:bodyPr wrap="square" rtlCol="0">
            <a:spAutoFit/>
          </a:bodyPr>
          <a:lstStyle/>
          <a:p>
            <a:r>
              <a:rPr lang="en-US" sz="2200" b="1" dirty="0">
                <a:solidFill>
                  <a:srgbClr val="0085CA"/>
                </a:solidFill>
                <a:cs typeface="Calibri"/>
              </a:rPr>
              <a:t>Financial planning </a:t>
            </a:r>
            <a:br>
              <a:rPr lang="en-US" sz="2200" b="1" dirty="0">
                <a:solidFill>
                  <a:srgbClr val="0085CA"/>
                </a:solidFill>
                <a:cs typeface="Calibri"/>
              </a:rPr>
            </a:br>
            <a:r>
              <a:rPr lang="en-US" sz="2200" b="1" dirty="0">
                <a:solidFill>
                  <a:srgbClr val="0085CA"/>
                </a:solidFill>
                <a:cs typeface="Calibri"/>
              </a:rPr>
              <a:t>and analysis</a:t>
            </a:r>
          </a:p>
        </p:txBody>
      </p:sp>
      <p:sp>
        <p:nvSpPr>
          <p:cNvPr id="11" name="TextBox 10">
            <a:extLst>
              <a:ext uri="{FF2B5EF4-FFF2-40B4-BE49-F238E27FC236}">
                <a16:creationId xmlns:a16="http://schemas.microsoft.com/office/drawing/2014/main" id="{18FDE8F8-D693-0E4E-B435-358394AB2F94}"/>
              </a:ext>
            </a:extLst>
          </p:cNvPr>
          <p:cNvSpPr txBox="1"/>
          <p:nvPr/>
        </p:nvSpPr>
        <p:spPr>
          <a:xfrm>
            <a:off x="5232042" y="4171505"/>
            <a:ext cx="998265" cy="430887"/>
          </a:xfrm>
          <a:prstGeom prst="rect">
            <a:avLst/>
          </a:prstGeom>
          <a:noFill/>
        </p:spPr>
        <p:txBody>
          <a:bodyPr wrap="none" rtlCol="0">
            <a:spAutoFit/>
          </a:bodyPr>
          <a:lstStyle/>
          <a:p>
            <a:r>
              <a:rPr lang="en-US" sz="2200" b="1">
                <a:solidFill>
                  <a:srgbClr val="0085CA"/>
                </a:solidFill>
                <a:cs typeface="Calibri"/>
              </a:rPr>
              <a:t>Payroll</a:t>
            </a:r>
          </a:p>
        </p:txBody>
      </p:sp>
      <p:sp>
        <p:nvSpPr>
          <p:cNvPr id="12" name="TextBox 11">
            <a:extLst>
              <a:ext uri="{FF2B5EF4-FFF2-40B4-BE49-F238E27FC236}">
                <a16:creationId xmlns:a16="http://schemas.microsoft.com/office/drawing/2014/main" id="{634D3C8B-F3F1-F143-9B0A-D0DE3A9ABF16}"/>
              </a:ext>
            </a:extLst>
          </p:cNvPr>
          <p:cNvSpPr txBox="1"/>
          <p:nvPr/>
        </p:nvSpPr>
        <p:spPr>
          <a:xfrm>
            <a:off x="8347539" y="4171505"/>
            <a:ext cx="866982" cy="430887"/>
          </a:xfrm>
          <a:prstGeom prst="rect">
            <a:avLst/>
          </a:prstGeom>
          <a:noFill/>
        </p:spPr>
        <p:txBody>
          <a:bodyPr wrap="none" rtlCol="0">
            <a:spAutoFit/>
          </a:bodyPr>
          <a:lstStyle/>
          <a:p>
            <a:r>
              <a:rPr lang="en-US" sz="2200" b="1">
                <a:solidFill>
                  <a:srgbClr val="0085CA"/>
                </a:solidFill>
                <a:cs typeface="Calibri"/>
              </a:rPr>
              <a:t>Other</a:t>
            </a:r>
          </a:p>
        </p:txBody>
      </p:sp>
      <p:sp>
        <p:nvSpPr>
          <p:cNvPr id="13" name="TextBox 12">
            <a:extLst>
              <a:ext uri="{FF2B5EF4-FFF2-40B4-BE49-F238E27FC236}">
                <a16:creationId xmlns:a16="http://schemas.microsoft.com/office/drawing/2014/main" id="{0B9C45A2-4D33-BF48-94BA-122CD8FDB182}"/>
              </a:ext>
            </a:extLst>
          </p:cNvPr>
          <p:cNvSpPr txBox="1"/>
          <p:nvPr/>
        </p:nvSpPr>
        <p:spPr>
          <a:xfrm>
            <a:off x="2108133" y="4818564"/>
            <a:ext cx="2433803" cy="1292662"/>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Building standard management reports</a:t>
            </a:r>
            <a:br>
              <a:rPr lang="en-US" sz="1300">
                <a:solidFill>
                  <a:schemeClr val="bg1">
                    <a:lumMod val="50000"/>
                  </a:schemeClr>
                </a:solidFill>
                <a:cs typeface="Calibri"/>
              </a:rPr>
            </a:br>
            <a:r>
              <a:rPr lang="en-US" sz="1300">
                <a:solidFill>
                  <a:schemeClr val="bg1">
                    <a:lumMod val="50000"/>
                  </a:schemeClr>
                </a:solidFill>
                <a:cs typeface="Calibri"/>
              </a:rPr>
              <a:t>Consolidating and validating budget and forecast inputs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Gathering and cleaning data for analysts</a:t>
            </a:r>
          </a:p>
        </p:txBody>
      </p:sp>
      <p:sp>
        <p:nvSpPr>
          <p:cNvPr id="14" name="TextBox 13">
            <a:extLst>
              <a:ext uri="{FF2B5EF4-FFF2-40B4-BE49-F238E27FC236}">
                <a16:creationId xmlns:a16="http://schemas.microsoft.com/office/drawing/2014/main" id="{F52D58A8-3EAC-0949-85BA-4E4442593AB1}"/>
              </a:ext>
            </a:extLst>
          </p:cNvPr>
          <p:cNvSpPr txBox="1"/>
          <p:nvPr/>
        </p:nvSpPr>
        <p:spPr>
          <a:xfrm>
            <a:off x="5289774" y="4818564"/>
            <a:ext cx="2676546" cy="1492716"/>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Flagging time-sheet errors and omissions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Auditing reported hours against schedule</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Calculating deductions</a:t>
            </a:r>
          </a:p>
          <a:p>
            <a:pPr marL="177800" indent="-177800">
              <a:buClr>
                <a:srgbClr val="FF6900"/>
              </a:buClr>
              <a:buSzPct val="89000"/>
              <a:buFont typeface="Arial" panose="020B0604020202020204" pitchFamily="34" charset="0"/>
              <a:buChar char="•"/>
            </a:pPr>
            <a:r>
              <a:rPr lang="en-US" sz="1300">
                <a:solidFill>
                  <a:schemeClr val="bg1">
                    <a:lumMod val="50000"/>
                  </a:schemeClr>
                </a:solidFill>
                <a:cs typeface="Calibri"/>
              </a:rPr>
              <a:t>Harmonizing data across multiple time-keeping systems</a:t>
            </a:r>
          </a:p>
        </p:txBody>
      </p:sp>
      <p:sp>
        <p:nvSpPr>
          <p:cNvPr id="15" name="TextBox 14">
            <a:extLst>
              <a:ext uri="{FF2B5EF4-FFF2-40B4-BE49-F238E27FC236}">
                <a16:creationId xmlns:a16="http://schemas.microsoft.com/office/drawing/2014/main" id="{3EEC82AC-47DC-E447-AEFE-DAA1F07551B7}"/>
              </a:ext>
            </a:extLst>
          </p:cNvPr>
          <p:cNvSpPr txBox="1"/>
          <p:nvPr/>
        </p:nvSpPr>
        <p:spPr>
          <a:xfrm>
            <a:off x="8405271" y="4818564"/>
            <a:ext cx="2676546" cy="1092607"/>
          </a:xfrm>
          <a:prstGeom prst="rect">
            <a:avLst/>
          </a:prstGeom>
          <a:noFill/>
        </p:spPr>
        <p:txBody>
          <a:bodyPr wrap="square" rtlCol="0">
            <a:spAutoFit/>
          </a:bodyPr>
          <a:lstStyle/>
          <a:p>
            <a:pPr marL="177800" indent="-177800">
              <a:buClr>
                <a:srgbClr val="FF6900"/>
              </a:buClr>
              <a:buSzPct val="89000"/>
              <a:buFont typeface="Arial" panose="020B0604020202020204" pitchFamily="34" charset="0"/>
              <a:buChar char="•"/>
            </a:pPr>
            <a:r>
              <a:rPr lang="en-US" sz="1300" dirty="0">
                <a:solidFill>
                  <a:schemeClr val="bg1">
                    <a:lumMod val="50000"/>
                  </a:schemeClr>
                </a:solidFill>
                <a:cs typeface="Calibri"/>
              </a:rPr>
              <a:t>Preparing external-reporting templates</a:t>
            </a:r>
          </a:p>
          <a:p>
            <a:pPr marL="177800" indent="-177800">
              <a:buClr>
                <a:srgbClr val="FF6900"/>
              </a:buClr>
              <a:buSzPct val="89000"/>
              <a:buFont typeface="Arial" panose="020B0604020202020204" pitchFamily="34" charset="0"/>
              <a:buChar char="•"/>
            </a:pPr>
            <a:r>
              <a:rPr lang="en-US" sz="1300" dirty="0">
                <a:solidFill>
                  <a:schemeClr val="bg1">
                    <a:lumMod val="50000"/>
                  </a:schemeClr>
                </a:solidFill>
                <a:cs typeface="Calibri"/>
              </a:rPr>
              <a:t>Conducting transaction audits of high-risk areas</a:t>
            </a:r>
          </a:p>
          <a:p>
            <a:pPr marL="177800" indent="-177800">
              <a:buClr>
                <a:srgbClr val="FF6900"/>
              </a:buClr>
              <a:buSzPct val="89000"/>
              <a:buFont typeface="Arial" panose="020B0604020202020204" pitchFamily="34" charset="0"/>
              <a:buChar char="•"/>
            </a:pPr>
            <a:r>
              <a:rPr lang="en-US" sz="1300" dirty="0">
                <a:solidFill>
                  <a:schemeClr val="bg1">
                    <a:lumMod val="50000"/>
                  </a:schemeClr>
                </a:solidFill>
                <a:cs typeface="Calibri"/>
              </a:rPr>
              <a:t>Preparing wire-transfer requests</a:t>
            </a:r>
          </a:p>
        </p:txBody>
      </p:sp>
      <p:sp>
        <p:nvSpPr>
          <p:cNvPr id="16" name="TextBox 15">
            <a:extLst>
              <a:ext uri="{FF2B5EF4-FFF2-40B4-BE49-F238E27FC236}">
                <a16:creationId xmlns:a16="http://schemas.microsoft.com/office/drawing/2014/main" id="{D90B5D22-CAFB-1D4D-A80E-0CA00E794B70}"/>
              </a:ext>
            </a:extLst>
          </p:cNvPr>
          <p:cNvSpPr txBox="1"/>
          <p:nvPr/>
        </p:nvSpPr>
        <p:spPr>
          <a:xfrm>
            <a:off x="2060554" y="6360474"/>
            <a:ext cx="3747948" cy="246221"/>
          </a:xfrm>
          <a:prstGeom prst="rect">
            <a:avLst/>
          </a:prstGeom>
          <a:noFill/>
        </p:spPr>
        <p:txBody>
          <a:bodyPr wrap="square" rtlCol="0">
            <a:spAutoFit/>
          </a:bodyPr>
          <a:lstStyle/>
          <a:p>
            <a:r>
              <a:rPr lang="en-US" sz="1000">
                <a:solidFill>
                  <a:schemeClr val="bg1">
                    <a:lumMod val="50000"/>
                  </a:schemeClr>
                </a:solidFill>
                <a:cs typeface="Calibri"/>
              </a:rPr>
              <a:t>Source: </a:t>
            </a:r>
            <a:r>
              <a:rPr lang="en-US" sz="1000" err="1">
                <a:solidFill>
                  <a:schemeClr val="bg1">
                    <a:lumMod val="50000"/>
                  </a:schemeClr>
                </a:solidFill>
                <a:cs typeface="Calibri"/>
              </a:rPr>
              <a:t>McKinsey&amp;Company</a:t>
            </a:r>
            <a:endParaRPr lang="en-US" sz="1000">
              <a:solidFill>
                <a:schemeClr val="bg1">
                  <a:lumMod val="50000"/>
                </a:schemeClr>
              </a:solidFill>
              <a:cs typeface="Calibri"/>
            </a:endParaRPr>
          </a:p>
        </p:txBody>
      </p:sp>
      <p:cxnSp>
        <p:nvCxnSpPr>
          <p:cNvPr id="17" name="Straight Connector 16"/>
          <p:cNvCxnSpPr/>
          <p:nvPr/>
        </p:nvCxnSpPr>
        <p:spPr>
          <a:xfrm flipH="1">
            <a:off x="8452043" y="209086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5302443" y="209086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2152843" y="2090865"/>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8452043" y="4630598"/>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5302443" y="4630598"/>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2152843" y="4630598"/>
            <a:ext cx="28559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2660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301592"/>
            <a:ext cx="10074442" cy="543739"/>
          </a:xfrm>
        </p:spPr>
        <p:txBody>
          <a:bodyPr/>
          <a:lstStyle/>
          <a:p>
            <a:r>
              <a:rPr lang="en-US" dirty="0">
                <a:solidFill>
                  <a:srgbClr val="008BCC"/>
                </a:solidFill>
                <a:latin typeface="+mn-lt"/>
                <a:cs typeface="Calibri"/>
              </a:rPr>
              <a:t>Attended use cases for </a:t>
            </a:r>
            <a:r>
              <a:rPr lang="en-US" dirty="0" err="1">
                <a:solidFill>
                  <a:srgbClr val="008BCC"/>
                </a:solidFill>
                <a:latin typeface="+mn-lt"/>
                <a:cs typeface="Calibri"/>
              </a:rPr>
              <a:t>UiPath</a:t>
            </a:r>
            <a:r>
              <a:rPr lang="en-US" dirty="0">
                <a:solidFill>
                  <a:srgbClr val="008BCC"/>
                </a:solidFill>
                <a:latin typeface="+mn-lt"/>
                <a:cs typeface="Calibri"/>
              </a:rPr>
              <a:t> Robots</a:t>
            </a:r>
          </a:p>
        </p:txBody>
      </p:sp>
      <p:sp>
        <p:nvSpPr>
          <p:cNvPr id="4" name="TextBox 3"/>
          <p:cNvSpPr txBox="1"/>
          <p:nvPr/>
        </p:nvSpPr>
        <p:spPr>
          <a:xfrm>
            <a:off x="2138574" y="3168667"/>
            <a:ext cx="2748385" cy="830997"/>
          </a:xfrm>
          <a:prstGeom prst="rect">
            <a:avLst/>
          </a:prstGeom>
          <a:noFill/>
        </p:spPr>
        <p:txBody>
          <a:bodyPr wrap="square" rtlCol="0">
            <a:spAutoFit/>
          </a:bodyPr>
          <a:lstStyle/>
          <a:p>
            <a:r>
              <a:rPr lang="en-US" sz="1600" dirty="0">
                <a:solidFill>
                  <a:srgbClr val="7F7F7F"/>
                </a:solidFill>
                <a:ea typeface="Calibri"/>
                <a:cs typeface="Calibri"/>
                <a:sym typeface="Calibri"/>
              </a:rPr>
              <a:t>100% manual international payment process in their Retail Payment department. </a:t>
            </a:r>
          </a:p>
        </p:txBody>
      </p:sp>
      <p:sp>
        <p:nvSpPr>
          <p:cNvPr id="8" name="TextBox 7"/>
          <p:cNvSpPr txBox="1"/>
          <p:nvPr/>
        </p:nvSpPr>
        <p:spPr>
          <a:xfrm>
            <a:off x="5311034" y="3168667"/>
            <a:ext cx="2748385" cy="1061829"/>
          </a:xfrm>
          <a:prstGeom prst="rect">
            <a:avLst/>
          </a:prstGeom>
          <a:noFill/>
        </p:spPr>
        <p:txBody>
          <a:bodyPr wrap="square" rtlCol="0">
            <a:spAutoFit/>
          </a:bodyPr>
          <a:lstStyle/>
          <a:p>
            <a:r>
              <a:rPr lang="en-US" sz="1600">
                <a:solidFill>
                  <a:srgbClr val="7F7F7F"/>
                </a:solidFill>
              </a:rPr>
              <a:t>HR onboarding process of new hires, transfers and departures with increased volumes. </a:t>
            </a:r>
            <a:endParaRPr lang="en-US" sz="1500">
              <a:solidFill>
                <a:srgbClr val="7F7F7F"/>
              </a:solidFill>
              <a:cs typeface="Calibri"/>
            </a:endParaRPr>
          </a:p>
          <a:p>
            <a:endParaRPr lang="en-US" sz="1500">
              <a:solidFill>
                <a:srgbClr val="7F7F7F"/>
              </a:solidFill>
              <a:cs typeface="Calibri"/>
            </a:endParaRPr>
          </a:p>
        </p:txBody>
      </p:sp>
      <p:sp>
        <p:nvSpPr>
          <p:cNvPr id="9" name="TextBox 8"/>
          <p:cNvSpPr txBox="1"/>
          <p:nvPr/>
        </p:nvSpPr>
        <p:spPr>
          <a:xfrm>
            <a:off x="8427614" y="3168667"/>
            <a:ext cx="3203108" cy="830997"/>
          </a:xfrm>
          <a:prstGeom prst="rect">
            <a:avLst/>
          </a:prstGeom>
          <a:noFill/>
        </p:spPr>
        <p:txBody>
          <a:bodyPr wrap="square" rtlCol="0">
            <a:spAutoFit/>
          </a:bodyPr>
          <a:lstStyle/>
          <a:p>
            <a:r>
              <a:rPr lang="en-US" sz="1600" dirty="0">
                <a:solidFill>
                  <a:srgbClr val="7F7F7F"/>
                </a:solidFill>
              </a:rPr>
              <a:t>Strengthened KYC (Know Your Customer) fraud prevention capabilities for a leading retail bank.</a:t>
            </a:r>
            <a:endParaRPr lang="en-US" sz="1500" dirty="0">
              <a:solidFill>
                <a:srgbClr val="7F7F7F"/>
              </a:solidFill>
              <a:cs typeface="Calibri"/>
            </a:endParaRPr>
          </a:p>
        </p:txBody>
      </p:sp>
      <p:pic>
        <p:nvPicPr>
          <p:cNvPr id="14" name="Picture 13" descr="2011-634465821927748699-77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1772" y="2051615"/>
            <a:ext cx="1954689" cy="645897"/>
          </a:xfrm>
          <a:prstGeom prst="rect">
            <a:avLst/>
          </a:prstGeom>
        </p:spPr>
      </p:pic>
      <p:sp>
        <p:nvSpPr>
          <p:cNvPr id="16" name="Title 2"/>
          <p:cNvSpPr txBox="1">
            <a:spLocks/>
          </p:cNvSpPr>
          <p:nvPr/>
        </p:nvSpPr>
        <p:spPr>
          <a:xfrm>
            <a:off x="2109216" y="2387600"/>
            <a:ext cx="2879344" cy="402674"/>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3600" b="1" kern="1200" spc="-150">
                <a:solidFill>
                  <a:srgbClr val="2372B2"/>
                </a:solidFill>
                <a:latin typeface="Calibri" charset="0"/>
                <a:ea typeface="Calibri" charset="0"/>
                <a:cs typeface="Calibri" charset="0"/>
              </a:defRPr>
            </a:lvl1pPr>
          </a:lstStyle>
          <a:p>
            <a:r>
              <a:rPr lang="en-US" sz="2200" dirty="0">
                <a:solidFill>
                  <a:srgbClr val="008BCC"/>
                </a:solidFill>
                <a:latin typeface="Calibri"/>
                <a:cs typeface="Calibri"/>
              </a:rPr>
              <a:t>Investment Bank</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7500" y="1714500"/>
            <a:ext cx="1320800" cy="1320800"/>
          </a:xfrm>
          <a:prstGeom prst="rect">
            <a:avLst/>
          </a:prstGeom>
        </p:spPr>
      </p:pic>
      <p:cxnSp>
        <p:nvCxnSpPr>
          <p:cNvPr id="18" name="Straight Connector 17"/>
          <p:cNvCxnSpPr/>
          <p:nvPr/>
        </p:nvCxnSpPr>
        <p:spPr>
          <a:xfrm flipH="1">
            <a:off x="8472489" y="2979275"/>
            <a:ext cx="28686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5335589" y="2979275"/>
            <a:ext cx="28686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2211389" y="2979275"/>
            <a:ext cx="2868611" cy="0"/>
          </a:xfrm>
          <a:prstGeom prst="line">
            <a:avLst/>
          </a:prstGeom>
          <a:ln w="38100" cmpd="sng">
            <a:solidFill>
              <a:srgbClr val="FF69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7580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0"/>
          <p:cNvSpPr txBox="1">
            <a:spLocks noGrp="1"/>
          </p:cNvSpPr>
          <p:nvPr>
            <p:ph type="title"/>
          </p:nvPr>
        </p:nvSpPr>
        <p:spPr>
          <a:xfrm>
            <a:off x="1828800" y="301592"/>
            <a:ext cx="10363200" cy="543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85CA"/>
              </a:buClr>
              <a:buSzPts val="3200"/>
              <a:buFont typeface="Calibri"/>
              <a:buNone/>
            </a:pPr>
            <a:r>
              <a:rPr lang="en-US" dirty="0">
                <a:solidFill>
                  <a:srgbClr val="008BCC"/>
                </a:solidFill>
              </a:rPr>
              <a:t>Enterprise RPA in 3 Steps</a:t>
            </a:r>
            <a:endParaRPr dirty="0">
              <a:solidFill>
                <a:srgbClr val="008BCC"/>
              </a:solidFill>
            </a:endParaRPr>
          </a:p>
        </p:txBody>
      </p:sp>
      <p:sp>
        <p:nvSpPr>
          <p:cNvPr id="973" name="Google Shape;973;p70"/>
          <p:cNvSpPr txBox="1">
            <a:spLocks noGrp="1"/>
          </p:cNvSpPr>
          <p:nvPr>
            <p:ph type="body" idx="1"/>
          </p:nvPr>
        </p:nvSpPr>
        <p:spPr>
          <a:xfrm>
            <a:off x="2048255" y="4221888"/>
            <a:ext cx="2902439" cy="247394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400"/>
              <a:buNone/>
            </a:pPr>
            <a:r>
              <a:rPr lang="en-US" sz="1400" dirty="0" err="1"/>
              <a:t>UiPath</a:t>
            </a:r>
            <a:r>
              <a:rPr lang="en-US" sz="1400" dirty="0"/>
              <a:t> develops a solution on a selected process within 30 days </a:t>
            </a:r>
            <a:br>
              <a:rPr lang="en-US" sz="1400" dirty="0"/>
            </a:br>
            <a:r>
              <a:rPr lang="en-US" sz="1400" dirty="0"/>
              <a:t>to demonstrate the power of automation.</a:t>
            </a:r>
            <a:endParaRPr dirty="0"/>
          </a:p>
        </p:txBody>
      </p:sp>
      <p:sp>
        <p:nvSpPr>
          <p:cNvPr id="974" name="Google Shape;974;p70"/>
          <p:cNvSpPr txBox="1">
            <a:spLocks noGrp="1"/>
          </p:cNvSpPr>
          <p:nvPr>
            <p:ph type="body" idx="2"/>
          </p:nvPr>
        </p:nvSpPr>
        <p:spPr>
          <a:xfrm>
            <a:off x="5130769" y="4221888"/>
            <a:ext cx="2990849" cy="247394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400"/>
              <a:buNone/>
            </a:pPr>
            <a:r>
              <a:rPr lang="en-US" sz="1400" dirty="0"/>
              <a:t>On approval of proof of concept, </a:t>
            </a:r>
            <a:br>
              <a:rPr lang="en-US" sz="1400" dirty="0"/>
            </a:br>
            <a:r>
              <a:rPr lang="en-US" sz="1400" dirty="0"/>
              <a:t>we develop additional automated processes and create a governance and roll-out plan.</a:t>
            </a:r>
            <a:endParaRPr dirty="0"/>
          </a:p>
        </p:txBody>
      </p:sp>
      <p:sp>
        <p:nvSpPr>
          <p:cNvPr id="975" name="Google Shape;975;p70"/>
          <p:cNvSpPr txBox="1">
            <a:spLocks noGrp="1"/>
          </p:cNvSpPr>
          <p:nvPr>
            <p:ph type="body" idx="3"/>
          </p:nvPr>
        </p:nvSpPr>
        <p:spPr>
          <a:xfrm>
            <a:off x="8327032" y="4221887"/>
            <a:ext cx="2990849" cy="123692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400"/>
              <a:buNone/>
            </a:pPr>
            <a:r>
              <a:rPr lang="en-US" sz="1400" dirty="0"/>
              <a:t>Full roll-out of all relevant </a:t>
            </a:r>
            <a:br>
              <a:rPr lang="en-US" sz="1400" dirty="0"/>
            </a:br>
            <a:r>
              <a:rPr lang="en-US" sz="1400" dirty="0"/>
              <a:t>business processes and handover </a:t>
            </a:r>
            <a:br>
              <a:rPr lang="en-US" sz="1400" dirty="0"/>
            </a:br>
            <a:r>
              <a:rPr lang="en-US" sz="1400" dirty="0"/>
              <a:t>to the customer.</a:t>
            </a:r>
            <a:endParaRPr sz="1400" dirty="0"/>
          </a:p>
        </p:txBody>
      </p:sp>
      <p:sp>
        <p:nvSpPr>
          <p:cNvPr id="976" name="Google Shape;976;p70"/>
          <p:cNvSpPr txBox="1">
            <a:spLocks noGrp="1"/>
          </p:cNvSpPr>
          <p:nvPr>
            <p:ph type="body" idx="4"/>
          </p:nvPr>
        </p:nvSpPr>
        <p:spPr>
          <a:xfrm>
            <a:off x="2048255" y="3364176"/>
            <a:ext cx="2902439" cy="37959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US" sz="1600" b="1" dirty="0">
                <a:solidFill>
                  <a:srgbClr val="002855"/>
                </a:solidFill>
              </a:rPr>
              <a:t>(3–6 weeks)</a:t>
            </a:r>
            <a:endParaRPr dirty="0">
              <a:solidFill>
                <a:srgbClr val="002855"/>
              </a:solidFill>
            </a:endParaRPr>
          </a:p>
        </p:txBody>
      </p:sp>
      <p:sp>
        <p:nvSpPr>
          <p:cNvPr id="977" name="Google Shape;977;p70"/>
          <p:cNvSpPr txBox="1">
            <a:spLocks noGrp="1"/>
          </p:cNvSpPr>
          <p:nvPr>
            <p:ph type="body" idx="5"/>
          </p:nvPr>
        </p:nvSpPr>
        <p:spPr>
          <a:xfrm>
            <a:off x="5130769" y="2878797"/>
            <a:ext cx="2990849" cy="37959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US" sz="1600" b="1" dirty="0">
                <a:solidFill>
                  <a:srgbClr val="002855"/>
                </a:solidFill>
              </a:rPr>
              <a:t>(6–10 weeks)</a:t>
            </a:r>
            <a:endParaRPr sz="1600" b="1" dirty="0">
              <a:solidFill>
                <a:srgbClr val="002855"/>
              </a:solidFill>
            </a:endParaRPr>
          </a:p>
        </p:txBody>
      </p:sp>
      <p:sp>
        <p:nvSpPr>
          <p:cNvPr id="978" name="Google Shape;978;p70"/>
          <p:cNvSpPr txBox="1">
            <a:spLocks noGrp="1"/>
          </p:cNvSpPr>
          <p:nvPr>
            <p:ph type="body" idx="6"/>
          </p:nvPr>
        </p:nvSpPr>
        <p:spPr>
          <a:xfrm>
            <a:off x="8327032" y="2878797"/>
            <a:ext cx="2990849" cy="379591"/>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US" sz="1600" b="1">
                <a:solidFill>
                  <a:srgbClr val="002855"/>
                </a:solidFill>
              </a:rPr>
              <a:t>(Depends on scope)</a:t>
            </a:r>
            <a:endParaRPr sz="1600" b="1">
              <a:solidFill>
                <a:srgbClr val="002855"/>
              </a:solidFill>
            </a:endParaRPr>
          </a:p>
        </p:txBody>
      </p:sp>
      <p:sp>
        <p:nvSpPr>
          <p:cNvPr id="979" name="Google Shape;979;p70"/>
          <p:cNvSpPr txBox="1">
            <a:spLocks noGrp="1"/>
          </p:cNvSpPr>
          <p:nvPr>
            <p:ph type="body" idx="7"/>
          </p:nvPr>
        </p:nvSpPr>
        <p:spPr>
          <a:xfrm>
            <a:off x="2048704" y="1457887"/>
            <a:ext cx="2902358" cy="9012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200"/>
              <a:buNone/>
            </a:pPr>
            <a:r>
              <a:rPr lang="en-US" sz="4800" dirty="0">
                <a:solidFill>
                  <a:srgbClr val="008BCC"/>
                </a:solidFill>
              </a:rPr>
              <a:t>1</a:t>
            </a:r>
            <a:r>
              <a:rPr lang="en-US" sz="4800" b="1" dirty="0">
                <a:solidFill>
                  <a:srgbClr val="008BCC"/>
                </a:solidFill>
              </a:rPr>
              <a:t> </a:t>
            </a:r>
            <a:endParaRPr sz="4800" dirty="0">
              <a:solidFill>
                <a:srgbClr val="008BCC"/>
              </a:solidFill>
            </a:endParaRPr>
          </a:p>
          <a:p>
            <a:pPr marL="0" lvl="0" indent="0" algn="l" rtl="0">
              <a:lnSpc>
                <a:spcPct val="100000"/>
              </a:lnSpc>
              <a:spcBef>
                <a:spcPts val="1000"/>
              </a:spcBef>
              <a:spcAft>
                <a:spcPts val="0"/>
              </a:spcAft>
              <a:buSzPts val="3200"/>
              <a:buNone/>
            </a:pPr>
            <a:r>
              <a:rPr lang="en-US" b="1" dirty="0">
                <a:solidFill>
                  <a:srgbClr val="008BCC"/>
                </a:solidFill>
              </a:rPr>
              <a:t>Proof of Concept</a:t>
            </a:r>
            <a:endParaRPr dirty="0">
              <a:solidFill>
                <a:srgbClr val="008BCC"/>
              </a:solidFill>
            </a:endParaRPr>
          </a:p>
        </p:txBody>
      </p:sp>
      <p:sp>
        <p:nvSpPr>
          <p:cNvPr id="980" name="Google Shape;980;p70"/>
          <p:cNvSpPr txBox="1">
            <a:spLocks noGrp="1"/>
          </p:cNvSpPr>
          <p:nvPr>
            <p:ph type="body" idx="8"/>
          </p:nvPr>
        </p:nvSpPr>
        <p:spPr>
          <a:xfrm>
            <a:off x="5130769" y="1457887"/>
            <a:ext cx="2990766" cy="113877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200"/>
              <a:buNone/>
            </a:pPr>
            <a:r>
              <a:rPr lang="en-US" sz="4800" dirty="0">
                <a:solidFill>
                  <a:srgbClr val="008BCC"/>
                </a:solidFill>
              </a:rPr>
              <a:t>2</a:t>
            </a:r>
            <a:r>
              <a:rPr lang="en-US" sz="4800" b="1" dirty="0">
                <a:solidFill>
                  <a:srgbClr val="008BCC"/>
                </a:solidFill>
              </a:rPr>
              <a:t> </a:t>
            </a:r>
            <a:endParaRPr sz="4800" dirty="0">
              <a:solidFill>
                <a:srgbClr val="008BCC"/>
              </a:solidFill>
            </a:endParaRPr>
          </a:p>
          <a:p>
            <a:pPr marL="0" lvl="0" indent="0" algn="l" rtl="0">
              <a:lnSpc>
                <a:spcPct val="100000"/>
              </a:lnSpc>
              <a:spcBef>
                <a:spcPts val="1000"/>
              </a:spcBef>
              <a:spcAft>
                <a:spcPts val="0"/>
              </a:spcAft>
              <a:buSzPts val="3200"/>
              <a:buNone/>
            </a:pPr>
            <a:r>
              <a:rPr lang="en-US" b="1" dirty="0">
                <a:solidFill>
                  <a:srgbClr val="008BCC"/>
                </a:solidFill>
              </a:rPr>
              <a:t>Pilot</a:t>
            </a:r>
            <a:endParaRPr dirty="0">
              <a:solidFill>
                <a:srgbClr val="008BCC"/>
              </a:solidFill>
            </a:endParaRPr>
          </a:p>
        </p:txBody>
      </p:sp>
      <p:sp>
        <p:nvSpPr>
          <p:cNvPr id="981" name="Google Shape;981;p70"/>
          <p:cNvSpPr txBox="1">
            <a:spLocks noGrp="1"/>
          </p:cNvSpPr>
          <p:nvPr>
            <p:ph type="body" idx="9"/>
          </p:nvPr>
        </p:nvSpPr>
        <p:spPr>
          <a:xfrm>
            <a:off x="8327032" y="1457887"/>
            <a:ext cx="2990766" cy="113877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200"/>
              <a:buNone/>
            </a:pPr>
            <a:r>
              <a:rPr lang="en-US" sz="4800" dirty="0">
                <a:solidFill>
                  <a:srgbClr val="008BCC"/>
                </a:solidFill>
              </a:rPr>
              <a:t>3</a:t>
            </a:r>
            <a:r>
              <a:rPr lang="en-US" sz="4800" b="1" dirty="0">
                <a:solidFill>
                  <a:srgbClr val="008BCC"/>
                </a:solidFill>
              </a:rPr>
              <a:t> </a:t>
            </a:r>
            <a:endParaRPr sz="4800" dirty="0">
              <a:solidFill>
                <a:srgbClr val="008BCC"/>
              </a:solidFill>
            </a:endParaRPr>
          </a:p>
          <a:p>
            <a:pPr marL="0" lvl="0" indent="0" algn="l" rtl="0">
              <a:lnSpc>
                <a:spcPct val="100000"/>
              </a:lnSpc>
              <a:spcBef>
                <a:spcPts val="1000"/>
              </a:spcBef>
              <a:spcAft>
                <a:spcPts val="0"/>
              </a:spcAft>
              <a:buSzPts val="3200"/>
              <a:buNone/>
            </a:pPr>
            <a:r>
              <a:rPr lang="en-US" b="1" dirty="0">
                <a:solidFill>
                  <a:srgbClr val="008BCC"/>
                </a:solidFill>
              </a:rPr>
              <a:t>Roll-Out</a:t>
            </a:r>
            <a:endParaRPr dirty="0">
              <a:solidFill>
                <a:srgbClr val="008B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9">
                                            <p:txEl>
                                              <p:pRg st="0" end="0"/>
                                            </p:txEl>
                                          </p:spTgt>
                                        </p:tgtEl>
                                        <p:attrNameLst>
                                          <p:attrName>style.visibility</p:attrName>
                                        </p:attrNameLst>
                                      </p:cBhvr>
                                      <p:to>
                                        <p:strVal val="visible"/>
                                      </p:to>
                                    </p:set>
                                    <p:animEffect transition="in" filter="fade">
                                      <p:cBhvr>
                                        <p:cTn id="7" dur="1000"/>
                                        <p:tgtEl>
                                          <p:spTgt spid="9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79">
                                            <p:txEl>
                                              <p:pRg st="1" end="1"/>
                                            </p:txEl>
                                          </p:spTgt>
                                        </p:tgtEl>
                                        <p:attrNameLst>
                                          <p:attrName>style.visibility</p:attrName>
                                        </p:attrNameLst>
                                      </p:cBhvr>
                                      <p:to>
                                        <p:strVal val="visible"/>
                                      </p:to>
                                    </p:set>
                                    <p:animEffect transition="in" filter="fade">
                                      <p:cBhvr>
                                        <p:cTn id="10" dur="1000"/>
                                        <p:tgtEl>
                                          <p:spTgt spid="979">
                                            <p:txEl>
                                              <p:pRg st="1" end="1"/>
                                            </p:txEl>
                                          </p:spTgt>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76">
                                            <p:txEl>
                                              <p:pRg st="0" end="0"/>
                                            </p:txEl>
                                          </p:spTgt>
                                        </p:tgtEl>
                                        <p:attrNameLst>
                                          <p:attrName>style.visibility</p:attrName>
                                        </p:attrNameLst>
                                      </p:cBhvr>
                                      <p:to>
                                        <p:strVal val="visible"/>
                                      </p:to>
                                    </p:set>
                                    <p:animEffect transition="in" filter="fade">
                                      <p:cBhvr>
                                        <p:cTn id="14" dur="1000"/>
                                        <p:tgtEl>
                                          <p:spTgt spid="97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73">
                                            <p:txEl>
                                              <p:pRg st="0" end="0"/>
                                            </p:txEl>
                                          </p:spTgt>
                                        </p:tgtEl>
                                        <p:attrNameLst>
                                          <p:attrName>style.visibility</p:attrName>
                                        </p:attrNameLst>
                                      </p:cBhvr>
                                      <p:to>
                                        <p:strVal val="visible"/>
                                      </p:to>
                                    </p:set>
                                    <p:animEffect transition="in" filter="fade">
                                      <p:cBhvr>
                                        <p:cTn id="17" dur="1000"/>
                                        <p:tgtEl>
                                          <p:spTgt spid="97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0">
                                            <p:txEl>
                                              <p:pRg st="0" end="0"/>
                                            </p:txEl>
                                          </p:spTgt>
                                        </p:tgtEl>
                                        <p:attrNameLst>
                                          <p:attrName>style.visibility</p:attrName>
                                        </p:attrNameLst>
                                      </p:cBhvr>
                                      <p:to>
                                        <p:strVal val="visible"/>
                                      </p:to>
                                    </p:set>
                                    <p:animEffect transition="in" filter="fade">
                                      <p:cBhvr>
                                        <p:cTn id="22" dur="1000"/>
                                        <p:tgtEl>
                                          <p:spTgt spid="98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0">
                                            <p:txEl>
                                              <p:pRg st="1" end="1"/>
                                            </p:txEl>
                                          </p:spTgt>
                                        </p:tgtEl>
                                        <p:attrNameLst>
                                          <p:attrName>style.visibility</p:attrName>
                                        </p:attrNameLst>
                                      </p:cBhvr>
                                      <p:to>
                                        <p:strVal val="visible"/>
                                      </p:to>
                                    </p:set>
                                    <p:animEffect transition="in" filter="fade">
                                      <p:cBhvr>
                                        <p:cTn id="27" dur="1000"/>
                                        <p:tgtEl>
                                          <p:spTgt spid="98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7">
                                            <p:txEl>
                                              <p:pRg st="0" end="0"/>
                                            </p:txEl>
                                          </p:spTgt>
                                        </p:tgtEl>
                                        <p:attrNameLst>
                                          <p:attrName>style.visibility</p:attrName>
                                        </p:attrNameLst>
                                      </p:cBhvr>
                                      <p:to>
                                        <p:strVal val="visible"/>
                                      </p:to>
                                    </p:set>
                                    <p:animEffect transition="in" filter="fade">
                                      <p:cBhvr>
                                        <p:cTn id="32" dur="1000"/>
                                        <p:tgtEl>
                                          <p:spTgt spid="97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74">
                                            <p:txEl>
                                              <p:pRg st="0" end="0"/>
                                            </p:txEl>
                                          </p:spTgt>
                                        </p:tgtEl>
                                        <p:attrNameLst>
                                          <p:attrName>style.visibility</p:attrName>
                                        </p:attrNameLst>
                                      </p:cBhvr>
                                      <p:to>
                                        <p:strVal val="visible"/>
                                      </p:to>
                                    </p:set>
                                    <p:animEffect transition="in" filter="fade">
                                      <p:cBhvr>
                                        <p:cTn id="35" dur="1000"/>
                                        <p:tgtEl>
                                          <p:spTgt spid="97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81">
                                            <p:txEl>
                                              <p:pRg st="0" end="0"/>
                                            </p:txEl>
                                          </p:spTgt>
                                        </p:tgtEl>
                                        <p:attrNameLst>
                                          <p:attrName>style.visibility</p:attrName>
                                        </p:attrNameLst>
                                      </p:cBhvr>
                                      <p:to>
                                        <p:strVal val="visible"/>
                                      </p:to>
                                    </p:set>
                                    <p:animEffect transition="in" filter="fade">
                                      <p:cBhvr>
                                        <p:cTn id="40" dur="1000"/>
                                        <p:tgtEl>
                                          <p:spTgt spid="98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81">
                                            <p:txEl>
                                              <p:pRg st="1" end="1"/>
                                            </p:txEl>
                                          </p:spTgt>
                                        </p:tgtEl>
                                        <p:attrNameLst>
                                          <p:attrName>style.visibility</p:attrName>
                                        </p:attrNameLst>
                                      </p:cBhvr>
                                      <p:to>
                                        <p:strVal val="visible"/>
                                      </p:to>
                                    </p:set>
                                    <p:animEffect transition="in" filter="fade">
                                      <p:cBhvr>
                                        <p:cTn id="45" dur="1000"/>
                                        <p:tgtEl>
                                          <p:spTgt spid="981">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78">
                                            <p:txEl>
                                              <p:pRg st="0" end="0"/>
                                            </p:txEl>
                                          </p:spTgt>
                                        </p:tgtEl>
                                        <p:attrNameLst>
                                          <p:attrName>style.visibility</p:attrName>
                                        </p:attrNameLst>
                                      </p:cBhvr>
                                      <p:to>
                                        <p:strVal val="visible"/>
                                      </p:to>
                                    </p:set>
                                    <p:animEffect transition="in" filter="fade">
                                      <p:cBhvr>
                                        <p:cTn id="50" dur="1000"/>
                                        <p:tgtEl>
                                          <p:spTgt spid="978">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75">
                                            <p:txEl>
                                              <p:pRg st="0" end="0"/>
                                            </p:txEl>
                                          </p:spTgt>
                                        </p:tgtEl>
                                        <p:attrNameLst>
                                          <p:attrName>style.visibility</p:attrName>
                                        </p:attrNameLst>
                                      </p:cBhvr>
                                      <p:to>
                                        <p:strVal val="visible"/>
                                      </p:to>
                                    </p:set>
                                    <p:animEffect transition="in" filter="fade">
                                      <p:cBhvr>
                                        <p:cTn id="53" dur="1000"/>
                                        <p:tgtEl>
                                          <p:spTgt spid="9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1"/>
          <p:cNvSpPr/>
          <p:nvPr/>
        </p:nvSpPr>
        <p:spPr>
          <a:xfrm>
            <a:off x="4661460" y="2362917"/>
            <a:ext cx="626447" cy="609515"/>
          </a:xfrm>
          <a:custGeom>
            <a:avLst/>
            <a:gdLst/>
            <a:ahLst/>
            <a:cxnLst/>
            <a:rect l="l" t="t" r="r" b="b"/>
            <a:pathLst>
              <a:path w="20983" h="20965" extrusionOk="0">
                <a:moveTo>
                  <a:pt x="17862" y="3207"/>
                </a:moveTo>
                <a:cubicBezTo>
                  <a:pt x="17250" y="2577"/>
                  <a:pt x="16257" y="2577"/>
                  <a:pt x="15645" y="3207"/>
                </a:cubicBezTo>
                <a:cubicBezTo>
                  <a:pt x="15033" y="3837"/>
                  <a:pt x="15033" y="4858"/>
                  <a:pt x="15645" y="5488"/>
                </a:cubicBezTo>
                <a:cubicBezTo>
                  <a:pt x="16257" y="6118"/>
                  <a:pt x="17250" y="6118"/>
                  <a:pt x="17862" y="5488"/>
                </a:cubicBezTo>
                <a:cubicBezTo>
                  <a:pt x="18475" y="4858"/>
                  <a:pt x="18475" y="3837"/>
                  <a:pt x="17862" y="3207"/>
                </a:cubicBezTo>
                <a:close/>
                <a:moveTo>
                  <a:pt x="19131" y="1905"/>
                </a:moveTo>
                <a:cubicBezTo>
                  <a:pt x="21600" y="4446"/>
                  <a:pt x="21600" y="8565"/>
                  <a:pt x="19131" y="11105"/>
                </a:cubicBezTo>
                <a:cubicBezTo>
                  <a:pt x="16663" y="13645"/>
                  <a:pt x="12660" y="13645"/>
                  <a:pt x="10191" y="11105"/>
                </a:cubicBezTo>
                <a:cubicBezTo>
                  <a:pt x="7723" y="8565"/>
                  <a:pt x="7723" y="4446"/>
                  <a:pt x="10191" y="1905"/>
                </a:cubicBezTo>
                <a:cubicBezTo>
                  <a:pt x="12660" y="-635"/>
                  <a:pt x="16663" y="-635"/>
                  <a:pt x="19131" y="1905"/>
                </a:cubicBezTo>
                <a:close/>
                <a:moveTo>
                  <a:pt x="12046" y="14124"/>
                </a:moveTo>
                <a:lnTo>
                  <a:pt x="9739" y="16499"/>
                </a:lnTo>
                <a:lnTo>
                  <a:pt x="7504" y="16499"/>
                </a:lnTo>
                <a:lnTo>
                  <a:pt x="7504" y="18798"/>
                </a:lnTo>
                <a:lnTo>
                  <a:pt x="5174" y="18798"/>
                </a:lnTo>
                <a:lnTo>
                  <a:pt x="5174" y="20965"/>
                </a:lnTo>
                <a:lnTo>
                  <a:pt x="0" y="20965"/>
                </a:lnTo>
                <a:lnTo>
                  <a:pt x="0" y="17273"/>
                </a:lnTo>
                <a:lnTo>
                  <a:pt x="7422" y="9635"/>
                </a:lnTo>
                <a:cubicBezTo>
                  <a:pt x="8260" y="11688"/>
                  <a:pt x="9917" y="13349"/>
                  <a:pt x="12046" y="14124"/>
                </a:cubicBezTo>
                <a:close/>
                <a:moveTo>
                  <a:pt x="12046" y="14124"/>
                </a:moveTo>
              </a:path>
            </a:pathLst>
          </a:custGeom>
          <a:solidFill>
            <a:srgbClr val="7F7F7F"/>
          </a:solidFill>
          <a:ln>
            <a:noFill/>
          </a:ln>
        </p:spPr>
        <p:txBody>
          <a:bodyPr spcFirstLastPara="1" wrap="square" lIns="0" tIns="0" rIns="0" bIns="0" anchor="t" anchorCtr="0">
            <a:noAutofit/>
          </a:bodyPr>
          <a:lstStyle/>
          <a:p>
            <a:pPr marL="171450" marR="0" lvl="0" indent="-107950" algn="l" rtl="0">
              <a:spcBef>
                <a:spcPts val="0"/>
              </a:spcBef>
              <a:spcAft>
                <a:spcPts val="0"/>
              </a:spcAft>
              <a:buClr>
                <a:srgbClr val="69ABE1"/>
              </a:buClr>
              <a:buSzPts val="1000"/>
              <a:buFont typeface="Arial"/>
              <a:buNone/>
            </a:pPr>
            <a:endParaRPr sz="1000">
              <a:solidFill>
                <a:srgbClr val="7F7F7F"/>
              </a:solidFill>
              <a:latin typeface="Calibri"/>
              <a:ea typeface="Calibri"/>
              <a:cs typeface="Calibri"/>
              <a:sym typeface="Calibri"/>
            </a:endParaRPr>
          </a:p>
        </p:txBody>
      </p:sp>
      <p:sp>
        <p:nvSpPr>
          <p:cNvPr id="988" name="Google Shape;988;p71"/>
          <p:cNvSpPr txBox="1"/>
          <p:nvPr/>
        </p:nvSpPr>
        <p:spPr>
          <a:xfrm>
            <a:off x="4527105" y="3168220"/>
            <a:ext cx="1935809" cy="3744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9ABE1"/>
              </a:buClr>
              <a:buSzPts val="2000"/>
              <a:buFont typeface="Verdana"/>
              <a:buNone/>
            </a:pPr>
            <a:r>
              <a:rPr lang="en-US" sz="2000" b="1">
                <a:solidFill>
                  <a:srgbClr val="008BCC"/>
                </a:solidFill>
                <a:latin typeface="Calibri"/>
                <a:ea typeface="Calibri"/>
                <a:cs typeface="Calibri"/>
                <a:sym typeface="Calibri"/>
              </a:rPr>
              <a:t>Functional</a:t>
            </a:r>
            <a:endParaRPr>
              <a:solidFill>
                <a:srgbClr val="008BCC"/>
              </a:solidFill>
            </a:endParaRPr>
          </a:p>
        </p:txBody>
      </p:sp>
      <p:sp>
        <p:nvSpPr>
          <p:cNvPr id="989" name="Google Shape;989;p71"/>
          <p:cNvSpPr txBox="1"/>
          <p:nvPr/>
        </p:nvSpPr>
        <p:spPr>
          <a:xfrm>
            <a:off x="4529118" y="3672304"/>
            <a:ext cx="2199722" cy="190359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Specific RPA application functional knowledge</a:t>
            </a:r>
            <a:endParaRPr/>
          </a:p>
          <a:p>
            <a:pPr marL="228600" marR="0" lvl="0" indent="-228600" algn="l" rtl="0">
              <a:lnSpc>
                <a:spcPct val="90000"/>
              </a:lnSpc>
              <a:spcBef>
                <a:spcPts val="100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Automation process expertise</a:t>
            </a:r>
            <a:endParaRPr/>
          </a:p>
          <a:p>
            <a:pPr marL="228600" marR="0" lvl="0" indent="-228600" algn="l" rtl="0">
              <a:lnSpc>
                <a:spcPct val="90000"/>
              </a:lnSpc>
              <a:spcBef>
                <a:spcPts val="100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Support and coordination of RPA related metrics and scorecards</a:t>
            </a:r>
            <a:endParaRPr/>
          </a:p>
        </p:txBody>
      </p:sp>
      <p:sp>
        <p:nvSpPr>
          <p:cNvPr id="990" name="Google Shape;990;p71"/>
          <p:cNvSpPr/>
          <p:nvPr/>
        </p:nvSpPr>
        <p:spPr>
          <a:xfrm>
            <a:off x="7013369" y="2316446"/>
            <a:ext cx="817233" cy="756698"/>
          </a:xfrm>
          <a:custGeom>
            <a:avLst/>
            <a:gdLst/>
            <a:ahLst/>
            <a:cxnLst/>
            <a:rect l="l" t="t" r="r" b="b"/>
            <a:pathLst>
              <a:path w="21600" h="21600" extrusionOk="0">
                <a:moveTo>
                  <a:pt x="11225" y="19827"/>
                </a:moveTo>
                <a:cubicBezTo>
                  <a:pt x="10644" y="19827"/>
                  <a:pt x="10173" y="19315"/>
                  <a:pt x="10173" y="18683"/>
                </a:cubicBezTo>
                <a:cubicBezTo>
                  <a:pt x="10173" y="18050"/>
                  <a:pt x="10644" y="17538"/>
                  <a:pt x="11225" y="17538"/>
                </a:cubicBezTo>
                <a:cubicBezTo>
                  <a:pt x="11807" y="17538"/>
                  <a:pt x="12278" y="18050"/>
                  <a:pt x="12278" y="18683"/>
                </a:cubicBezTo>
                <a:cubicBezTo>
                  <a:pt x="12278" y="19315"/>
                  <a:pt x="11807" y="19827"/>
                  <a:pt x="11225" y="19827"/>
                </a:cubicBezTo>
                <a:close/>
                <a:moveTo>
                  <a:pt x="13908" y="19000"/>
                </a:moveTo>
                <a:lnTo>
                  <a:pt x="13908" y="18365"/>
                </a:lnTo>
                <a:lnTo>
                  <a:pt x="13501" y="18254"/>
                </a:lnTo>
                <a:cubicBezTo>
                  <a:pt x="13417" y="18232"/>
                  <a:pt x="13351" y="18161"/>
                  <a:pt x="13328" y="18069"/>
                </a:cubicBezTo>
                <a:cubicBezTo>
                  <a:pt x="13328" y="18069"/>
                  <a:pt x="13328" y="18068"/>
                  <a:pt x="13328" y="18068"/>
                </a:cubicBezTo>
                <a:cubicBezTo>
                  <a:pt x="13306" y="17978"/>
                  <a:pt x="13331" y="17882"/>
                  <a:pt x="13392" y="17817"/>
                </a:cubicBezTo>
                <a:lnTo>
                  <a:pt x="13695" y="17499"/>
                </a:lnTo>
                <a:lnTo>
                  <a:pt x="13402" y="16949"/>
                </a:lnTo>
                <a:lnTo>
                  <a:pt x="13001" y="17074"/>
                </a:lnTo>
                <a:cubicBezTo>
                  <a:pt x="12916" y="17100"/>
                  <a:pt x="12825" y="17074"/>
                  <a:pt x="12762" y="17007"/>
                </a:cubicBezTo>
                <a:cubicBezTo>
                  <a:pt x="12762" y="17006"/>
                  <a:pt x="12762" y="17006"/>
                  <a:pt x="12762" y="17006"/>
                </a:cubicBezTo>
                <a:cubicBezTo>
                  <a:pt x="12703" y="16942"/>
                  <a:pt x="12680" y="16847"/>
                  <a:pt x="12703" y="16758"/>
                </a:cubicBezTo>
                <a:lnTo>
                  <a:pt x="12820" y="16315"/>
                </a:lnTo>
                <a:lnTo>
                  <a:pt x="12313" y="15998"/>
                </a:lnTo>
                <a:lnTo>
                  <a:pt x="12022" y="16325"/>
                </a:lnTo>
                <a:cubicBezTo>
                  <a:pt x="11962" y="16393"/>
                  <a:pt x="11873" y="16420"/>
                  <a:pt x="11789" y="16395"/>
                </a:cubicBezTo>
                <a:cubicBezTo>
                  <a:pt x="11789" y="16395"/>
                  <a:pt x="11788" y="16395"/>
                  <a:pt x="11788" y="16395"/>
                </a:cubicBezTo>
                <a:cubicBezTo>
                  <a:pt x="11705" y="16371"/>
                  <a:pt x="11640" y="16300"/>
                  <a:pt x="11620" y="16209"/>
                </a:cubicBezTo>
                <a:lnTo>
                  <a:pt x="11518" y="15765"/>
                </a:lnTo>
                <a:lnTo>
                  <a:pt x="10934" y="15765"/>
                </a:lnTo>
                <a:lnTo>
                  <a:pt x="10832" y="16207"/>
                </a:lnTo>
                <a:cubicBezTo>
                  <a:pt x="10811" y="16299"/>
                  <a:pt x="10746" y="16371"/>
                  <a:pt x="10661" y="16396"/>
                </a:cubicBezTo>
                <a:lnTo>
                  <a:pt x="10660" y="16396"/>
                </a:lnTo>
                <a:cubicBezTo>
                  <a:pt x="10578" y="16420"/>
                  <a:pt x="10490" y="16394"/>
                  <a:pt x="10430" y="16327"/>
                </a:cubicBezTo>
                <a:lnTo>
                  <a:pt x="10137" y="15998"/>
                </a:lnTo>
                <a:lnTo>
                  <a:pt x="9631" y="16315"/>
                </a:lnTo>
                <a:lnTo>
                  <a:pt x="9746" y="16751"/>
                </a:lnTo>
                <a:cubicBezTo>
                  <a:pt x="9770" y="16843"/>
                  <a:pt x="9746" y="16943"/>
                  <a:pt x="9685" y="17011"/>
                </a:cubicBezTo>
                <a:lnTo>
                  <a:pt x="9684" y="17011"/>
                </a:lnTo>
                <a:cubicBezTo>
                  <a:pt x="9625" y="17076"/>
                  <a:pt x="9537" y="17101"/>
                  <a:pt x="9456" y="17076"/>
                </a:cubicBezTo>
                <a:lnTo>
                  <a:pt x="9049" y="16949"/>
                </a:lnTo>
                <a:lnTo>
                  <a:pt x="8756" y="17499"/>
                </a:lnTo>
                <a:lnTo>
                  <a:pt x="9058" y="17816"/>
                </a:lnTo>
                <a:cubicBezTo>
                  <a:pt x="9120" y="17881"/>
                  <a:pt x="9145" y="17979"/>
                  <a:pt x="9123" y="18070"/>
                </a:cubicBezTo>
                <a:cubicBezTo>
                  <a:pt x="9123" y="18070"/>
                  <a:pt x="9122" y="18071"/>
                  <a:pt x="9122" y="18071"/>
                </a:cubicBezTo>
                <a:cubicBezTo>
                  <a:pt x="9101" y="18161"/>
                  <a:pt x="9035" y="18231"/>
                  <a:pt x="8952" y="18254"/>
                </a:cubicBezTo>
                <a:lnTo>
                  <a:pt x="8543" y="18365"/>
                </a:lnTo>
                <a:lnTo>
                  <a:pt x="8543" y="19000"/>
                </a:lnTo>
                <a:lnTo>
                  <a:pt x="8950" y="19111"/>
                </a:lnTo>
                <a:cubicBezTo>
                  <a:pt x="9034" y="19134"/>
                  <a:pt x="9101" y="19205"/>
                  <a:pt x="9123" y="19296"/>
                </a:cubicBezTo>
                <a:cubicBezTo>
                  <a:pt x="9123" y="19296"/>
                  <a:pt x="9123" y="19297"/>
                  <a:pt x="9123" y="19297"/>
                </a:cubicBezTo>
                <a:cubicBezTo>
                  <a:pt x="9146" y="19387"/>
                  <a:pt x="9121" y="19483"/>
                  <a:pt x="9059" y="19548"/>
                </a:cubicBezTo>
                <a:lnTo>
                  <a:pt x="8756" y="19866"/>
                </a:lnTo>
                <a:lnTo>
                  <a:pt x="9049" y="20416"/>
                </a:lnTo>
                <a:lnTo>
                  <a:pt x="9450" y="20291"/>
                </a:lnTo>
                <a:cubicBezTo>
                  <a:pt x="9534" y="20265"/>
                  <a:pt x="9626" y="20291"/>
                  <a:pt x="9689" y="20358"/>
                </a:cubicBezTo>
                <a:cubicBezTo>
                  <a:pt x="9689" y="20359"/>
                  <a:pt x="9689" y="20359"/>
                  <a:pt x="9689" y="20359"/>
                </a:cubicBezTo>
                <a:cubicBezTo>
                  <a:pt x="9749" y="20424"/>
                  <a:pt x="9771" y="20519"/>
                  <a:pt x="9748" y="20607"/>
                </a:cubicBezTo>
                <a:lnTo>
                  <a:pt x="9631" y="21050"/>
                </a:lnTo>
                <a:lnTo>
                  <a:pt x="10137" y="21368"/>
                </a:lnTo>
                <a:lnTo>
                  <a:pt x="10429" y="21040"/>
                </a:lnTo>
                <a:cubicBezTo>
                  <a:pt x="10489" y="20973"/>
                  <a:pt x="10578" y="20945"/>
                  <a:pt x="10662" y="20970"/>
                </a:cubicBezTo>
                <a:cubicBezTo>
                  <a:pt x="10663" y="20970"/>
                  <a:pt x="10663" y="20970"/>
                  <a:pt x="10663" y="20970"/>
                </a:cubicBezTo>
                <a:cubicBezTo>
                  <a:pt x="10746" y="20994"/>
                  <a:pt x="10810" y="21065"/>
                  <a:pt x="10831" y="21156"/>
                </a:cubicBezTo>
                <a:lnTo>
                  <a:pt x="10934" y="21600"/>
                </a:lnTo>
                <a:lnTo>
                  <a:pt x="11518" y="21600"/>
                </a:lnTo>
                <a:lnTo>
                  <a:pt x="11620" y="21158"/>
                </a:lnTo>
                <a:cubicBezTo>
                  <a:pt x="11640" y="21066"/>
                  <a:pt x="11706" y="20994"/>
                  <a:pt x="11789" y="20970"/>
                </a:cubicBezTo>
                <a:lnTo>
                  <a:pt x="11791" y="20969"/>
                </a:lnTo>
                <a:cubicBezTo>
                  <a:pt x="11873" y="20945"/>
                  <a:pt x="11961" y="20972"/>
                  <a:pt x="12021" y="21039"/>
                </a:cubicBezTo>
                <a:lnTo>
                  <a:pt x="12313" y="21368"/>
                </a:lnTo>
                <a:lnTo>
                  <a:pt x="12820" y="21050"/>
                </a:lnTo>
                <a:lnTo>
                  <a:pt x="12705" y="20614"/>
                </a:lnTo>
                <a:cubicBezTo>
                  <a:pt x="12680" y="20522"/>
                  <a:pt x="12704" y="20422"/>
                  <a:pt x="12767" y="20354"/>
                </a:cubicBezTo>
                <a:cubicBezTo>
                  <a:pt x="12767" y="20354"/>
                  <a:pt x="12767" y="20354"/>
                  <a:pt x="12767" y="20354"/>
                </a:cubicBezTo>
                <a:cubicBezTo>
                  <a:pt x="12826" y="20289"/>
                  <a:pt x="12914" y="20264"/>
                  <a:pt x="12995" y="20289"/>
                </a:cubicBezTo>
                <a:lnTo>
                  <a:pt x="13402" y="20416"/>
                </a:lnTo>
                <a:lnTo>
                  <a:pt x="13695" y="19866"/>
                </a:lnTo>
                <a:lnTo>
                  <a:pt x="13393" y="19549"/>
                </a:lnTo>
                <a:cubicBezTo>
                  <a:pt x="13331" y="19484"/>
                  <a:pt x="13306" y="19386"/>
                  <a:pt x="13328" y="19295"/>
                </a:cubicBezTo>
                <a:cubicBezTo>
                  <a:pt x="13328" y="19295"/>
                  <a:pt x="13329" y="19294"/>
                  <a:pt x="13329" y="19294"/>
                </a:cubicBezTo>
                <a:cubicBezTo>
                  <a:pt x="13351" y="19204"/>
                  <a:pt x="13416" y="19134"/>
                  <a:pt x="13499" y="19111"/>
                </a:cubicBezTo>
                <a:cubicBezTo>
                  <a:pt x="13499" y="19111"/>
                  <a:pt x="13908" y="19000"/>
                  <a:pt x="13908" y="19000"/>
                </a:cubicBezTo>
                <a:close/>
                <a:moveTo>
                  <a:pt x="17645" y="16587"/>
                </a:moveTo>
                <a:cubicBezTo>
                  <a:pt x="16843" y="16587"/>
                  <a:pt x="16194" y="15881"/>
                  <a:pt x="16194" y="15010"/>
                </a:cubicBezTo>
                <a:cubicBezTo>
                  <a:pt x="16194" y="14139"/>
                  <a:pt x="16843" y="13432"/>
                  <a:pt x="17645" y="13432"/>
                </a:cubicBezTo>
                <a:cubicBezTo>
                  <a:pt x="18446" y="13432"/>
                  <a:pt x="19095" y="14139"/>
                  <a:pt x="19095" y="15010"/>
                </a:cubicBezTo>
                <a:cubicBezTo>
                  <a:pt x="19095" y="15881"/>
                  <a:pt x="18446" y="16587"/>
                  <a:pt x="17645" y="16587"/>
                </a:cubicBezTo>
                <a:close/>
                <a:moveTo>
                  <a:pt x="21600" y="15589"/>
                </a:moveTo>
                <a:lnTo>
                  <a:pt x="21600" y="14430"/>
                </a:lnTo>
                <a:lnTo>
                  <a:pt x="21024" y="14208"/>
                </a:lnTo>
                <a:cubicBezTo>
                  <a:pt x="20804" y="14123"/>
                  <a:pt x="20628" y="13941"/>
                  <a:pt x="20539" y="13707"/>
                </a:cubicBezTo>
                <a:lnTo>
                  <a:pt x="20538" y="13707"/>
                </a:lnTo>
                <a:cubicBezTo>
                  <a:pt x="20449" y="13472"/>
                  <a:pt x="20455" y="13207"/>
                  <a:pt x="20556" y="12978"/>
                </a:cubicBezTo>
                <a:lnTo>
                  <a:pt x="20818" y="12378"/>
                </a:lnTo>
                <a:lnTo>
                  <a:pt x="20064" y="11559"/>
                </a:lnTo>
                <a:lnTo>
                  <a:pt x="19513" y="11844"/>
                </a:lnTo>
                <a:cubicBezTo>
                  <a:pt x="19302" y="11953"/>
                  <a:pt x="19059" y="11959"/>
                  <a:pt x="18843" y="11862"/>
                </a:cubicBezTo>
                <a:cubicBezTo>
                  <a:pt x="18627" y="11765"/>
                  <a:pt x="18460" y="11573"/>
                  <a:pt x="18382" y="11335"/>
                </a:cubicBezTo>
                <a:lnTo>
                  <a:pt x="18177" y="10708"/>
                </a:lnTo>
                <a:lnTo>
                  <a:pt x="17112" y="10708"/>
                </a:lnTo>
                <a:lnTo>
                  <a:pt x="16907" y="11335"/>
                </a:lnTo>
                <a:cubicBezTo>
                  <a:pt x="16829" y="11573"/>
                  <a:pt x="16662" y="11765"/>
                  <a:pt x="16446" y="11862"/>
                </a:cubicBezTo>
                <a:cubicBezTo>
                  <a:pt x="16231" y="11959"/>
                  <a:pt x="15987" y="11953"/>
                  <a:pt x="15776" y="11844"/>
                </a:cubicBezTo>
                <a:lnTo>
                  <a:pt x="15225" y="11559"/>
                </a:lnTo>
                <a:lnTo>
                  <a:pt x="14472" y="12378"/>
                </a:lnTo>
                <a:lnTo>
                  <a:pt x="14733" y="12978"/>
                </a:lnTo>
                <a:cubicBezTo>
                  <a:pt x="14834" y="13207"/>
                  <a:pt x="14840" y="13472"/>
                  <a:pt x="14751" y="13707"/>
                </a:cubicBezTo>
                <a:cubicBezTo>
                  <a:pt x="14751" y="13707"/>
                  <a:pt x="14751" y="13707"/>
                  <a:pt x="14751" y="13707"/>
                </a:cubicBezTo>
                <a:cubicBezTo>
                  <a:pt x="14661" y="13941"/>
                  <a:pt x="14485" y="14123"/>
                  <a:pt x="14265" y="14208"/>
                </a:cubicBezTo>
                <a:lnTo>
                  <a:pt x="13690" y="14430"/>
                </a:lnTo>
                <a:lnTo>
                  <a:pt x="13690" y="15589"/>
                </a:lnTo>
                <a:lnTo>
                  <a:pt x="14265" y="15812"/>
                </a:lnTo>
                <a:cubicBezTo>
                  <a:pt x="14485" y="15896"/>
                  <a:pt x="14661" y="16079"/>
                  <a:pt x="14751" y="16313"/>
                </a:cubicBezTo>
                <a:cubicBezTo>
                  <a:pt x="14751" y="16313"/>
                  <a:pt x="14751" y="16313"/>
                  <a:pt x="14751" y="16313"/>
                </a:cubicBezTo>
                <a:cubicBezTo>
                  <a:pt x="14840" y="16548"/>
                  <a:pt x="14834" y="16813"/>
                  <a:pt x="14733" y="17042"/>
                </a:cubicBezTo>
                <a:lnTo>
                  <a:pt x="14472" y="17642"/>
                </a:lnTo>
                <a:lnTo>
                  <a:pt x="15225" y="18461"/>
                </a:lnTo>
                <a:lnTo>
                  <a:pt x="15776" y="18176"/>
                </a:lnTo>
                <a:cubicBezTo>
                  <a:pt x="15987" y="18067"/>
                  <a:pt x="16231" y="18060"/>
                  <a:pt x="16446" y="18157"/>
                </a:cubicBezTo>
                <a:lnTo>
                  <a:pt x="16446" y="18158"/>
                </a:lnTo>
                <a:cubicBezTo>
                  <a:pt x="16662" y="18254"/>
                  <a:pt x="16829" y="18446"/>
                  <a:pt x="16907" y="18685"/>
                </a:cubicBezTo>
                <a:lnTo>
                  <a:pt x="17112" y="19311"/>
                </a:lnTo>
                <a:lnTo>
                  <a:pt x="18177" y="19311"/>
                </a:lnTo>
                <a:lnTo>
                  <a:pt x="18381" y="18689"/>
                </a:lnTo>
                <a:cubicBezTo>
                  <a:pt x="18459" y="18448"/>
                  <a:pt x="18628" y="18254"/>
                  <a:pt x="18845" y="18156"/>
                </a:cubicBezTo>
                <a:lnTo>
                  <a:pt x="18846" y="18156"/>
                </a:lnTo>
                <a:cubicBezTo>
                  <a:pt x="19059" y="18059"/>
                  <a:pt x="19301" y="18066"/>
                  <a:pt x="19510" y="18174"/>
                </a:cubicBezTo>
                <a:lnTo>
                  <a:pt x="20064" y="18461"/>
                </a:lnTo>
                <a:lnTo>
                  <a:pt x="20818" y="17642"/>
                </a:lnTo>
                <a:lnTo>
                  <a:pt x="20556" y="17042"/>
                </a:lnTo>
                <a:cubicBezTo>
                  <a:pt x="20455" y="16813"/>
                  <a:pt x="20449" y="16548"/>
                  <a:pt x="20538" y="16313"/>
                </a:cubicBezTo>
                <a:cubicBezTo>
                  <a:pt x="20628" y="16079"/>
                  <a:pt x="20804" y="15896"/>
                  <a:pt x="21024" y="15811"/>
                </a:cubicBezTo>
                <a:cubicBezTo>
                  <a:pt x="21024" y="15811"/>
                  <a:pt x="21600" y="15589"/>
                  <a:pt x="21600" y="15589"/>
                </a:cubicBezTo>
                <a:close/>
                <a:moveTo>
                  <a:pt x="7439" y="11059"/>
                </a:moveTo>
                <a:cubicBezTo>
                  <a:pt x="5933" y="11059"/>
                  <a:pt x="4711" y="9730"/>
                  <a:pt x="4711" y="8092"/>
                </a:cubicBezTo>
                <a:cubicBezTo>
                  <a:pt x="4711" y="6453"/>
                  <a:pt x="5933" y="5124"/>
                  <a:pt x="7439" y="5124"/>
                </a:cubicBezTo>
                <a:cubicBezTo>
                  <a:pt x="8947" y="5124"/>
                  <a:pt x="10168" y="6453"/>
                  <a:pt x="10168" y="8092"/>
                </a:cubicBezTo>
                <a:cubicBezTo>
                  <a:pt x="10168" y="9730"/>
                  <a:pt x="8947" y="11059"/>
                  <a:pt x="7439" y="11059"/>
                </a:cubicBezTo>
                <a:close/>
                <a:moveTo>
                  <a:pt x="14879" y="9181"/>
                </a:moveTo>
                <a:lnTo>
                  <a:pt x="14879" y="7002"/>
                </a:lnTo>
                <a:lnTo>
                  <a:pt x="13797" y="6583"/>
                </a:lnTo>
                <a:cubicBezTo>
                  <a:pt x="13384" y="6424"/>
                  <a:pt x="13051" y="6081"/>
                  <a:pt x="12884" y="5640"/>
                </a:cubicBezTo>
                <a:cubicBezTo>
                  <a:pt x="12884" y="5640"/>
                  <a:pt x="12884" y="5640"/>
                  <a:pt x="12884" y="5640"/>
                </a:cubicBezTo>
                <a:cubicBezTo>
                  <a:pt x="12715" y="5198"/>
                  <a:pt x="12727" y="4700"/>
                  <a:pt x="12916" y="4269"/>
                </a:cubicBezTo>
                <a:lnTo>
                  <a:pt x="13409" y="3140"/>
                </a:lnTo>
                <a:lnTo>
                  <a:pt x="11991" y="1600"/>
                </a:lnTo>
                <a:lnTo>
                  <a:pt x="10955" y="2136"/>
                </a:lnTo>
                <a:cubicBezTo>
                  <a:pt x="10558" y="2341"/>
                  <a:pt x="10099" y="2354"/>
                  <a:pt x="9694" y="2171"/>
                </a:cubicBezTo>
                <a:lnTo>
                  <a:pt x="9693" y="2171"/>
                </a:lnTo>
                <a:cubicBezTo>
                  <a:pt x="9288" y="1988"/>
                  <a:pt x="8973" y="1627"/>
                  <a:pt x="8827" y="1178"/>
                </a:cubicBezTo>
                <a:lnTo>
                  <a:pt x="8442" y="0"/>
                </a:lnTo>
                <a:lnTo>
                  <a:pt x="6438" y="0"/>
                </a:lnTo>
                <a:lnTo>
                  <a:pt x="6052" y="1178"/>
                </a:lnTo>
                <a:cubicBezTo>
                  <a:pt x="5906" y="1627"/>
                  <a:pt x="5590" y="1988"/>
                  <a:pt x="5186" y="2171"/>
                </a:cubicBezTo>
                <a:lnTo>
                  <a:pt x="5185" y="2171"/>
                </a:lnTo>
                <a:cubicBezTo>
                  <a:pt x="4779" y="2354"/>
                  <a:pt x="4321" y="2341"/>
                  <a:pt x="3925" y="2136"/>
                </a:cubicBezTo>
                <a:lnTo>
                  <a:pt x="2887" y="1600"/>
                </a:lnTo>
                <a:lnTo>
                  <a:pt x="1470" y="3140"/>
                </a:lnTo>
                <a:lnTo>
                  <a:pt x="1963" y="4269"/>
                </a:lnTo>
                <a:cubicBezTo>
                  <a:pt x="2152" y="4700"/>
                  <a:pt x="2164" y="5199"/>
                  <a:pt x="1996" y="5640"/>
                </a:cubicBezTo>
                <a:cubicBezTo>
                  <a:pt x="1996" y="5640"/>
                  <a:pt x="1996" y="5640"/>
                  <a:pt x="1995" y="5641"/>
                </a:cubicBezTo>
                <a:cubicBezTo>
                  <a:pt x="1828" y="6081"/>
                  <a:pt x="1496" y="6424"/>
                  <a:pt x="1082" y="6583"/>
                </a:cubicBezTo>
                <a:lnTo>
                  <a:pt x="0" y="7002"/>
                </a:lnTo>
                <a:lnTo>
                  <a:pt x="0" y="9181"/>
                </a:lnTo>
                <a:lnTo>
                  <a:pt x="1082" y="9600"/>
                </a:lnTo>
                <a:cubicBezTo>
                  <a:pt x="1496" y="9760"/>
                  <a:pt x="1828" y="10103"/>
                  <a:pt x="1996" y="10543"/>
                </a:cubicBezTo>
                <a:cubicBezTo>
                  <a:pt x="2164" y="10985"/>
                  <a:pt x="2152" y="11483"/>
                  <a:pt x="1964" y="11915"/>
                </a:cubicBezTo>
                <a:lnTo>
                  <a:pt x="1470" y="13043"/>
                </a:lnTo>
                <a:lnTo>
                  <a:pt x="2887" y="14584"/>
                </a:lnTo>
                <a:lnTo>
                  <a:pt x="3925" y="14047"/>
                </a:lnTo>
                <a:cubicBezTo>
                  <a:pt x="4321" y="13842"/>
                  <a:pt x="4780" y="13830"/>
                  <a:pt x="5185" y="14013"/>
                </a:cubicBezTo>
                <a:lnTo>
                  <a:pt x="5186" y="14013"/>
                </a:lnTo>
                <a:cubicBezTo>
                  <a:pt x="5591" y="14195"/>
                  <a:pt x="5906" y="14556"/>
                  <a:pt x="6052" y="15005"/>
                </a:cubicBezTo>
                <a:lnTo>
                  <a:pt x="6438" y="16183"/>
                </a:lnTo>
                <a:lnTo>
                  <a:pt x="8442" y="16183"/>
                </a:lnTo>
                <a:lnTo>
                  <a:pt x="8824" y="15013"/>
                </a:lnTo>
                <a:cubicBezTo>
                  <a:pt x="8972" y="14560"/>
                  <a:pt x="9290" y="14195"/>
                  <a:pt x="9698" y="14011"/>
                </a:cubicBezTo>
                <a:cubicBezTo>
                  <a:pt x="9699" y="14010"/>
                  <a:pt x="9699" y="14010"/>
                  <a:pt x="9699" y="14010"/>
                </a:cubicBezTo>
                <a:cubicBezTo>
                  <a:pt x="10101" y="13828"/>
                  <a:pt x="10555" y="13841"/>
                  <a:pt x="10948" y="14044"/>
                </a:cubicBezTo>
                <a:lnTo>
                  <a:pt x="11991" y="14584"/>
                </a:lnTo>
                <a:lnTo>
                  <a:pt x="13409" y="13043"/>
                </a:lnTo>
                <a:lnTo>
                  <a:pt x="12915" y="11914"/>
                </a:lnTo>
                <a:cubicBezTo>
                  <a:pt x="12727" y="11483"/>
                  <a:pt x="12715" y="10985"/>
                  <a:pt x="12884" y="10544"/>
                </a:cubicBezTo>
                <a:cubicBezTo>
                  <a:pt x="12884" y="10544"/>
                  <a:pt x="12884" y="10544"/>
                  <a:pt x="12884" y="10543"/>
                </a:cubicBezTo>
                <a:cubicBezTo>
                  <a:pt x="13052" y="10102"/>
                  <a:pt x="13384" y="9760"/>
                  <a:pt x="13797" y="9600"/>
                </a:cubicBezTo>
                <a:cubicBezTo>
                  <a:pt x="13797" y="9600"/>
                  <a:pt x="14879" y="9181"/>
                  <a:pt x="14879" y="9181"/>
                </a:cubicBezTo>
                <a:close/>
                <a:moveTo>
                  <a:pt x="14879" y="9181"/>
                </a:moveTo>
              </a:path>
            </a:pathLst>
          </a:custGeom>
          <a:solidFill>
            <a:srgbClr val="7F7F7F"/>
          </a:solidFill>
          <a:ln>
            <a:noFill/>
          </a:ln>
        </p:spPr>
        <p:txBody>
          <a:bodyPr spcFirstLastPara="1" wrap="square" lIns="0" tIns="0" rIns="0" bIns="0" anchor="t" anchorCtr="0">
            <a:noAutofit/>
          </a:bodyPr>
          <a:lstStyle/>
          <a:p>
            <a:pPr marL="171450" marR="0" lvl="0" indent="-107950" algn="l" rtl="0">
              <a:spcBef>
                <a:spcPts val="0"/>
              </a:spcBef>
              <a:spcAft>
                <a:spcPts val="0"/>
              </a:spcAft>
              <a:buClr>
                <a:srgbClr val="69ABE1"/>
              </a:buClr>
              <a:buSzPts val="1000"/>
              <a:buFont typeface="Arial"/>
              <a:buNone/>
            </a:pPr>
            <a:endParaRPr sz="1000">
              <a:solidFill>
                <a:srgbClr val="7F7F7F"/>
              </a:solidFill>
              <a:latin typeface="Calibri"/>
              <a:ea typeface="Calibri"/>
              <a:cs typeface="Calibri"/>
              <a:sym typeface="Calibri"/>
            </a:endParaRPr>
          </a:p>
        </p:txBody>
      </p:sp>
      <p:sp>
        <p:nvSpPr>
          <p:cNvPr id="991" name="Google Shape;991;p71"/>
          <p:cNvSpPr txBox="1"/>
          <p:nvPr/>
        </p:nvSpPr>
        <p:spPr>
          <a:xfrm>
            <a:off x="6896942" y="3168220"/>
            <a:ext cx="1842420" cy="3744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9ABE1"/>
              </a:buClr>
              <a:buSzPts val="2000"/>
              <a:buFont typeface="Verdana"/>
              <a:buNone/>
            </a:pPr>
            <a:r>
              <a:rPr lang="en-US" sz="2000" b="1" dirty="0">
                <a:solidFill>
                  <a:srgbClr val="008BCC"/>
                </a:solidFill>
                <a:latin typeface="Calibri"/>
                <a:ea typeface="Calibri"/>
                <a:cs typeface="Calibri"/>
                <a:sym typeface="Calibri"/>
              </a:rPr>
              <a:t>Technical</a:t>
            </a:r>
            <a:endParaRPr dirty="0">
              <a:solidFill>
                <a:srgbClr val="008BCC"/>
              </a:solidFill>
            </a:endParaRPr>
          </a:p>
        </p:txBody>
      </p:sp>
      <p:sp>
        <p:nvSpPr>
          <p:cNvPr id="992" name="Google Shape;992;p71"/>
          <p:cNvSpPr txBox="1"/>
          <p:nvPr/>
        </p:nvSpPr>
        <p:spPr>
          <a:xfrm>
            <a:off x="6929946" y="3672304"/>
            <a:ext cx="2199722" cy="248221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Connectivity and infrastructure</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Robot configuration</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Robot maintenance &amp; support</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Database maintenance and support</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Help desk support</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RPA technical support </a:t>
            </a:r>
            <a:endParaRPr dirty="0"/>
          </a:p>
        </p:txBody>
      </p:sp>
      <p:sp>
        <p:nvSpPr>
          <p:cNvPr id="993" name="Google Shape;993;p71"/>
          <p:cNvSpPr/>
          <p:nvPr/>
        </p:nvSpPr>
        <p:spPr>
          <a:xfrm>
            <a:off x="9429231" y="2285461"/>
            <a:ext cx="1147356" cy="685434"/>
          </a:xfrm>
          <a:custGeom>
            <a:avLst/>
            <a:gdLst/>
            <a:ahLst/>
            <a:cxnLst/>
            <a:rect l="l" t="t" r="r" b="b"/>
            <a:pathLst>
              <a:path w="21600" h="21600" extrusionOk="0">
                <a:moveTo>
                  <a:pt x="10774" y="0"/>
                </a:moveTo>
                <a:cubicBezTo>
                  <a:pt x="9274" y="0"/>
                  <a:pt x="8048" y="2044"/>
                  <a:pt x="8042" y="4561"/>
                </a:cubicBezTo>
                <a:cubicBezTo>
                  <a:pt x="8041" y="7119"/>
                  <a:pt x="9252" y="9181"/>
                  <a:pt x="10765" y="9184"/>
                </a:cubicBezTo>
                <a:cubicBezTo>
                  <a:pt x="12302" y="9185"/>
                  <a:pt x="13529" y="7133"/>
                  <a:pt x="13525" y="4576"/>
                </a:cubicBezTo>
                <a:cubicBezTo>
                  <a:pt x="13520" y="2041"/>
                  <a:pt x="12293" y="0"/>
                  <a:pt x="10774" y="0"/>
                </a:cubicBezTo>
                <a:close/>
                <a:moveTo>
                  <a:pt x="5231" y="750"/>
                </a:moveTo>
                <a:cubicBezTo>
                  <a:pt x="4076" y="750"/>
                  <a:pt x="3132" y="2326"/>
                  <a:pt x="3128" y="4264"/>
                </a:cubicBezTo>
                <a:cubicBezTo>
                  <a:pt x="3126" y="6233"/>
                  <a:pt x="4057" y="7815"/>
                  <a:pt x="5222" y="7817"/>
                </a:cubicBezTo>
                <a:cubicBezTo>
                  <a:pt x="6405" y="7818"/>
                  <a:pt x="7352" y="6248"/>
                  <a:pt x="7349" y="4279"/>
                </a:cubicBezTo>
                <a:cubicBezTo>
                  <a:pt x="7345" y="2327"/>
                  <a:pt x="6400" y="750"/>
                  <a:pt x="5231" y="750"/>
                </a:cubicBezTo>
                <a:close/>
                <a:moveTo>
                  <a:pt x="16266" y="750"/>
                </a:moveTo>
                <a:cubicBezTo>
                  <a:pt x="15097" y="750"/>
                  <a:pt x="14153" y="2327"/>
                  <a:pt x="14149" y="4279"/>
                </a:cubicBezTo>
                <a:cubicBezTo>
                  <a:pt x="14146" y="6248"/>
                  <a:pt x="15092" y="7818"/>
                  <a:pt x="16276" y="7817"/>
                </a:cubicBezTo>
                <a:cubicBezTo>
                  <a:pt x="17440" y="7815"/>
                  <a:pt x="18371" y="6233"/>
                  <a:pt x="18370" y="4264"/>
                </a:cubicBezTo>
                <a:cubicBezTo>
                  <a:pt x="18366" y="2326"/>
                  <a:pt x="17421" y="750"/>
                  <a:pt x="16266" y="750"/>
                </a:cubicBezTo>
                <a:close/>
                <a:moveTo>
                  <a:pt x="4203" y="8246"/>
                </a:moveTo>
                <a:cubicBezTo>
                  <a:pt x="4136" y="8246"/>
                  <a:pt x="4065" y="8259"/>
                  <a:pt x="3998" y="8278"/>
                </a:cubicBezTo>
                <a:cubicBezTo>
                  <a:pt x="3552" y="8401"/>
                  <a:pt x="3201" y="8931"/>
                  <a:pt x="2872" y="9410"/>
                </a:cubicBezTo>
                <a:cubicBezTo>
                  <a:pt x="1320" y="11660"/>
                  <a:pt x="411" y="14353"/>
                  <a:pt x="0" y="17852"/>
                </a:cubicBezTo>
                <a:lnTo>
                  <a:pt x="1592" y="17852"/>
                </a:lnTo>
                <a:cubicBezTo>
                  <a:pt x="1709" y="16852"/>
                  <a:pt x="1871" y="16162"/>
                  <a:pt x="2090" y="15415"/>
                </a:cubicBezTo>
                <a:cubicBezTo>
                  <a:pt x="2305" y="14681"/>
                  <a:pt x="2562" y="13927"/>
                  <a:pt x="2802" y="13213"/>
                </a:cubicBezTo>
                <a:cubicBezTo>
                  <a:pt x="2823" y="13228"/>
                  <a:pt x="2845" y="13213"/>
                  <a:pt x="2867" y="13229"/>
                </a:cubicBezTo>
                <a:cubicBezTo>
                  <a:pt x="2869" y="13270"/>
                  <a:pt x="2872" y="13407"/>
                  <a:pt x="2872" y="13447"/>
                </a:cubicBezTo>
                <a:cubicBezTo>
                  <a:pt x="2872" y="14651"/>
                  <a:pt x="2774" y="17852"/>
                  <a:pt x="2774" y="17852"/>
                </a:cubicBezTo>
                <a:lnTo>
                  <a:pt x="4631" y="17852"/>
                </a:lnTo>
                <a:cubicBezTo>
                  <a:pt x="4301" y="19101"/>
                  <a:pt x="4051" y="20600"/>
                  <a:pt x="3872" y="21600"/>
                </a:cubicBezTo>
                <a:lnTo>
                  <a:pt x="5939" y="21600"/>
                </a:lnTo>
                <a:cubicBezTo>
                  <a:pt x="6091" y="20850"/>
                  <a:pt x="6302" y="19619"/>
                  <a:pt x="6586" y="18648"/>
                </a:cubicBezTo>
                <a:cubicBezTo>
                  <a:pt x="6865" y="17695"/>
                  <a:pt x="7196" y="16827"/>
                  <a:pt x="7507" y="15899"/>
                </a:cubicBezTo>
                <a:cubicBezTo>
                  <a:pt x="7534" y="15918"/>
                  <a:pt x="7562" y="15957"/>
                  <a:pt x="7591" y="15977"/>
                </a:cubicBezTo>
                <a:cubicBezTo>
                  <a:pt x="7594" y="16032"/>
                  <a:pt x="7600" y="16018"/>
                  <a:pt x="7600" y="16071"/>
                </a:cubicBezTo>
                <a:cubicBezTo>
                  <a:pt x="7600" y="17635"/>
                  <a:pt x="7475" y="21600"/>
                  <a:pt x="7475" y="21600"/>
                </a:cubicBezTo>
                <a:lnTo>
                  <a:pt x="14060" y="21600"/>
                </a:lnTo>
                <a:cubicBezTo>
                  <a:pt x="14060" y="21600"/>
                  <a:pt x="13748" y="18214"/>
                  <a:pt x="13748" y="16961"/>
                </a:cubicBezTo>
                <a:cubicBezTo>
                  <a:pt x="13748" y="16774"/>
                  <a:pt x="13748" y="16589"/>
                  <a:pt x="13748" y="16290"/>
                </a:cubicBezTo>
                <a:cubicBezTo>
                  <a:pt x="13748" y="16425"/>
                  <a:pt x="14011" y="16613"/>
                  <a:pt x="14051" y="16711"/>
                </a:cubicBezTo>
                <a:cubicBezTo>
                  <a:pt x="14642" y="18261"/>
                  <a:pt x="15155" y="19851"/>
                  <a:pt x="15419" y="21600"/>
                </a:cubicBezTo>
                <a:lnTo>
                  <a:pt x="17495" y="21600"/>
                </a:lnTo>
                <a:cubicBezTo>
                  <a:pt x="17323" y="20600"/>
                  <a:pt x="17075" y="19101"/>
                  <a:pt x="16750" y="17852"/>
                </a:cubicBezTo>
                <a:lnTo>
                  <a:pt x="18831" y="17852"/>
                </a:lnTo>
                <a:cubicBezTo>
                  <a:pt x="18831" y="17852"/>
                  <a:pt x="18733" y="14644"/>
                  <a:pt x="18733" y="13439"/>
                </a:cubicBezTo>
                <a:cubicBezTo>
                  <a:pt x="18733" y="13399"/>
                  <a:pt x="18735" y="13286"/>
                  <a:pt x="18738" y="13244"/>
                </a:cubicBezTo>
                <a:cubicBezTo>
                  <a:pt x="18760" y="13229"/>
                  <a:pt x="18782" y="13212"/>
                  <a:pt x="18803" y="13197"/>
                </a:cubicBezTo>
                <a:cubicBezTo>
                  <a:pt x="19042" y="13911"/>
                  <a:pt x="19300" y="14689"/>
                  <a:pt x="19515" y="15423"/>
                </a:cubicBezTo>
                <a:cubicBezTo>
                  <a:pt x="19734" y="16170"/>
                  <a:pt x="19896" y="16852"/>
                  <a:pt x="20013" y="17852"/>
                </a:cubicBezTo>
                <a:lnTo>
                  <a:pt x="21600" y="17852"/>
                </a:lnTo>
                <a:cubicBezTo>
                  <a:pt x="21189" y="14353"/>
                  <a:pt x="20285" y="11660"/>
                  <a:pt x="18733" y="9410"/>
                </a:cubicBezTo>
                <a:cubicBezTo>
                  <a:pt x="18403" y="8931"/>
                  <a:pt x="18048" y="8433"/>
                  <a:pt x="17602" y="8309"/>
                </a:cubicBezTo>
                <a:cubicBezTo>
                  <a:pt x="17535" y="8291"/>
                  <a:pt x="17469" y="8262"/>
                  <a:pt x="17402" y="8262"/>
                </a:cubicBezTo>
                <a:cubicBezTo>
                  <a:pt x="17163" y="8261"/>
                  <a:pt x="16920" y="8255"/>
                  <a:pt x="16681" y="8254"/>
                </a:cubicBezTo>
                <a:lnTo>
                  <a:pt x="16783" y="8848"/>
                </a:lnTo>
                <a:cubicBezTo>
                  <a:pt x="16796" y="8925"/>
                  <a:pt x="16779" y="9010"/>
                  <a:pt x="16741" y="9059"/>
                </a:cubicBezTo>
                <a:lnTo>
                  <a:pt x="16606" y="9230"/>
                </a:lnTo>
                <a:lnTo>
                  <a:pt x="16755" y="11721"/>
                </a:lnTo>
                <a:cubicBezTo>
                  <a:pt x="16756" y="11733"/>
                  <a:pt x="16756" y="11749"/>
                  <a:pt x="16755" y="11761"/>
                </a:cubicBezTo>
                <a:lnTo>
                  <a:pt x="16420" y="14392"/>
                </a:lnTo>
                <a:cubicBezTo>
                  <a:pt x="16405" y="14513"/>
                  <a:pt x="16301" y="14513"/>
                  <a:pt x="16285" y="14392"/>
                </a:cubicBezTo>
                <a:lnTo>
                  <a:pt x="15945" y="11761"/>
                </a:lnTo>
                <a:cubicBezTo>
                  <a:pt x="15944" y="11749"/>
                  <a:pt x="15944" y="11733"/>
                  <a:pt x="15945" y="11721"/>
                </a:cubicBezTo>
                <a:lnTo>
                  <a:pt x="16089" y="9238"/>
                </a:lnTo>
                <a:lnTo>
                  <a:pt x="15959" y="9074"/>
                </a:lnTo>
                <a:cubicBezTo>
                  <a:pt x="15920" y="9023"/>
                  <a:pt x="15901" y="8942"/>
                  <a:pt x="15917" y="8863"/>
                </a:cubicBezTo>
                <a:lnTo>
                  <a:pt x="16043" y="8254"/>
                </a:lnTo>
                <a:cubicBezTo>
                  <a:pt x="15764" y="8254"/>
                  <a:pt x="15485" y="8261"/>
                  <a:pt x="15205" y="8262"/>
                </a:cubicBezTo>
                <a:cubicBezTo>
                  <a:pt x="14897" y="8264"/>
                  <a:pt x="14614" y="8431"/>
                  <a:pt x="14377" y="8762"/>
                </a:cubicBezTo>
                <a:cubicBezTo>
                  <a:pt x="14027" y="9248"/>
                  <a:pt x="13693" y="9771"/>
                  <a:pt x="13381" y="10324"/>
                </a:cubicBezTo>
                <a:cubicBezTo>
                  <a:pt x="13340" y="10266"/>
                  <a:pt x="13301" y="10201"/>
                  <a:pt x="13260" y="10144"/>
                </a:cubicBezTo>
                <a:cubicBezTo>
                  <a:pt x="12951" y="9714"/>
                  <a:pt x="12585" y="9537"/>
                  <a:pt x="12185" y="9535"/>
                </a:cubicBezTo>
                <a:cubicBezTo>
                  <a:pt x="11822" y="9534"/>
                  <a:pt x="11458" y="9543"/>
                  <a:pt x="11096" y="9543"/>
                </a:cubicBezTo>
                <a:lnTo>
                  <a:pt x="11254" y="10339"/>
                </a:lnTo>
                <a:cubicBezTo>
                  <a:pt x="11274" y="10441"/>
                  <a:pt x="11253" y="10555"/>
                  <a:pt x="11203" y="10620"/>
                </a:cubicBezTo>
                <a:lnTo>
                  <a:pt x="11035" y="10839"/>
                </a:lnTo>
                <a:lnTo>
                  <a:pt x="11221" y="14064"/>
                </a:lnTo>
                <a:cubicBezTo>
                  <a:pt x="11222" y="14080"/>
                  <a:pt x="11223" y="14096"/>
                  <a:pt x="11221" y="14111"/>
                </a:cubicBezTo>
                <a:lnTo>
                  <a:pt x="10774" y="17531"/>
                </a:lnTo>
                <a:cubicBezTo>
                  <a:pt x="10754" y="17688"/>
                  <a:pt x="10622" y="17688"/>
                  <a:pt x="10602" y="17531"/>
                </a:cubicBezTo>
                <a:lnTo>
                  <a:pt x="10165" y="14111"/>
                </a:lnTo>
                <a:cubicBezTo>
                  <a:pt x="10163" y="14096"/>
                  <a:pt x="10164" y="14080"/>
                  <a:pt x="10165" y="14064"/>
                </a:cubicBezTo>
                <a:lnTo>
                  <a:pt x="10360" y="10823"/>
                </a:lnTo>
                <a:lnTo>
                  <a:pt x="10183" y="10605"/>
                </a:lnTo>
                <a:cubicBezTo>
                  <a:pt x="10134" y="10542"/>
                  <a:pt x="10115" y="10432"/>
                  <a:pt x="10132" y="10331"/>
                </a:cubicBezTo>
                <a:lnTo>
                  <a:pt x="10262" y="9551"/>
                </a:lnTo>
                <a:cubicBezTo>
                  <a:pt x="9952" y="9551"/>
                  <a:pt x="9642" y="9549"/>
                  <a:pt x="9332" y="9551"/>
                </a:cubicBezTo>
                <a:cubicBezTo>
                  <a:pt x="9244" y="9551"/>
                  <a:pt x="9154" y="9574"/>
                  <a:pt x="9066" y="9597"/>
                </a:cubicBezTo>
                <a:cubicBezTo>
                  <a:pt x="8722" y="9693"/>
                  <a:pt x="8418" y="9900"/>
                  <a:pt x="8140" y="10183"/>
                </a:cubicBezTo>
                <a:cubicBezTo>
                  <a:pt x="7851" y="9682"/>
                  <a:pt x="7548" y="9207"/>
                  <a:pt x="7228" y="8762"/>
                </a:cubicBezTo>
                <a:cubicBezTo>
                  <a:pt x="6991" y="8431"/>
                  <a:pt x="6708" y="8264"/>
                  <a:pt x="6399" y="8262"/>
                </a:cubicBezTo>
                <a:cubicBezTo>
                  <a:pt x="6120" y="8261"/>
                  <a:pt x="5841" y="8254"/>
                  <a:pt x="5562" y="8254"/>
                </a:cubicBezTo>
                <a:lnTo>
                  <a:pt x="5683" y="8863"/>
                </a:lnTo>
                <a:cubicBezTo>
                  <a:pt x="5699" y="8942"/>
                  <a:pt x="5685" y="9023"/>
                  <a:pt x="5646" y="9074"/>
                </a:cubicBezTo>
                <a:lnTo>
                  <a:pt x="5515" y="9238"/>
                </a:lnTo>
                <a:lnTo>
                  <a:pt x="5659" y="11721"/>
                </a:lnTo>
                <a:cubicBezTo>
                  <a:pt x="5660" y="11733"/>
                  <a:pt x="5661" y="11749"/>
                  <a:pt x="5659" y="11761"/>
                </a:cubicBezTo>
                <a:lnTo>
                  <a:pt x="5315" y="14392"/>
                </a:lnTo>
                <a:cubicBezTo>
                  <a:pt x="5299" y="14513"/>
                  <a:pt x="5195" y="14505"/>
                  <a:pt x="5180" y="14384"/>
                </a:cubicBezTo>
                <a:lnTo>
                  <a:pt x="4845" y="11761"/>
                </a:lnTo>
                <a:cubicBezTo>
                  <a:pt x="4844" y="11749"/>
                  <a:pt x="4844" y="11733"/>
                  <a:pt x="4845" y="11721"/>
                </a:cubicBezTo>
                <a:lnTo>
                  <a:pt x="4999" y="9230"/>
                </a:lnTo>
                <a:lnTo>
                  <a:pt x="4859" y="9059"/>
                </a:lnTo>
                <a:cubicBezTo>
                  <a:pt x="4821" y="9010"/>
                  <a:pt x="4804" y="8925"/>
                  <a:pt x="4817" y="8848"/>
                </a:cubicBezTo>
                <a:lnTo>
                  <a:pt x="4919" y="8246"/>
                </a:lnTo>
                <a:cubicBezTo>
                  <a:pt x="4680" y="8247"/>
                  <a:pt x="4442" y="8245"/>
                  <a:pt x="4203" y="8246"/>
                </a:cubicBezTo>
                <a:close/>
                <a:moveTo>
                  <a:pt x="6302" y="11354"/>
                </a:moveTo>
                <a:lnTo>
                  <a:pt x="7242" y="11354"/>
                </a:lnTo>
                <a:cubicBezTo>
                  <a:pt x="7185" y="11604"/>
                  <a:pt x="7134" y="11604"/>
                  <a:pt x="7079" y="11604"/>
                </a:cubicBezTo>
                <a:lnTo>
                  <a:pt x="6302" y="11604"/>
                </a:lnTo>
                <a:cubicBezTo>
                  <a:pt x="6302" y="11604"/>
                  <a:pt x="6302" y="11354"/>
                  <a:pt x="6302" y="11354"/>
                </a:cubicBezTo>
                <a:close/>
                <a:moveTo>
                  <a:pt x="17174" y="11354"/>
                </a:moveTo>
                <a:lnTo>
                  <a:pt x="18365" y="11354"/>
                </a:lnTo>
                <a:cubicBezTo>
                  <a:pt x="18365" y="11354"/>
                  <a:pt x="18365" y="11604"/>
                  <a:pt x="18365" y="11604"/>
                </a:cubicBezTo>
                <a:lnTo>
                  <a:pt x="17174" y="11604"/>
                </a:lnTo>
                <a:lnTo>
                  <a:pt x="17174" y="11354"/>
                </a:lnTo>
                <a:close/>
                <a:moveTo>
                  <a:pt x="11663" y="13853"/>
                </a:moveTo>
                <a:lnTo>
                  <a:pt x="12855" y="13853"/>
                </a:lnTo>
                <a:cubicBezTo>
                  <a:pt x="12855" y="13853"/>
                  <a:pt x="12855" y="14103"/>
                  <a:pt x="12855" y="14103"/>
                </a:cubicBezTo>
                <a:lnTo>
                  <a:pt x="11663" y="14103"/>
                </a:lnTo>
                <a:lnTo>
                  <a:pt x="11663" y="13853"/>
                </a:lnTo>
                <a:close/>
                <a:moveTo>
                  <a:pt x="11663" y="13853"/>
                </a:moveTo>
              </a:path>
            </a:pathLst>
          </a:custGeom>
          <a:solidFill>
            <a:srgbClr val="7F7F7F"/>
          </a:solidFill>
          <a:ln>
            <a:noFill/>
          </a:ln>
        </p:spPr>
        <p:txBody>
          <a:bodyPr spcFirstLastPara="1" wrap="square" lIns="0" tIns="0" rIns="0" bIns="0" anchor="t" anchorCtr="0">
            <a:noAutofit/>
          </a:bodyPr>
          <a:lstStyle/>
          <a:p>
            <a:pPr marL="342900" marR="0" lvl="0" indent="-215900" algn="l" rtl="0">
              <a:spcBef>
                <a:spcPts val="0"/>
              </a:spcBef>
              <a:spcAft>
                <a:spcPts val="0"/>
              </a:spcAft>
              <a:buClr>
                <a:srgbClr val="69ABE1"/>
              </a:buClr>
              <a:buSzPts val="2000"/>
              <a:buFont typeface="Arial"/>
              <a:buNone/>
            </a:pPr>
            <a:endParaRPr sz="2000">
              <a:solidFill>
                <a:srgbClr val="7F7F7F"/>
              </a:solidFill>
              <a:latin typeface="Calibri"/>
              <a:ea typeface="Calibri"/>
              <a:cs typeface="Calibri"/>
              <a:sym typeface="Calibri"/>
            </a:endParaRPr>
          </a:p>
        </p:txBody>
      </p:sp>
      <p:sp>
        <p:nvSpPr>
          <p:cNvPr id="994" name="Google Shape;994;p71"/>
          <p:cNvSpPr txBox="1"/>
          <p:nvPr/>
        </p:nvSpPr>
        <p:spPr>
          <a:xfrm>
            <a:off x="9327789" y="3189696"/>
            <a:ext cx="1417316" cy="3744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9ABE1"/>
              </a:buClr>
              <a:buSzPts val="2000"/>
              <a:buFont typeface="Verdana"/>
              <a:buNone/>
            </a:pPr>
            <a:r>
              <a:rPr lang="en-US" sz="2000" b="1">
                <a:solidFill>
                  <a:srgbClr val="008BCC"/>
                </a:solidFill>
                <a:latin typeface="Calibri"/>
                <a:ea typeface="Calibri"/>
                <a:cs typeface="Calibri"/>
                <a:sym typeface="Calibri"/>
              </a:rPr>
              <a:t>People</a:t>
            </a:r>
            <a:endParaRPr>
              <a:solidFill>
                <a:srgbClr val="008BCC"/>
              </a:solidFill>
            </a:endParaRPr>
          </a:p>
        </p:txBody>
      </p:sp>
      <p:sp>
        <p:nvSpPr>
          <p:cNvPr id="995" name="Google Shape;995;p71"/>
          <p:cNvSpPr txBox="1"/>
          <p:nvPr/>
        </p:nvSpPr>
        <p:spPr>
          <a:xfrm>
            <a:off x="9330774" y="3672304"/>
            <a:ext cx="2199722" cy="1128001"/>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Training and development</a:t>
            </a:r>
            <a:endParaRPr/>
          </a:p>
          <a:p>
            <a:pPr marL="228600" marR="0" lvl="0" indent="-228600" algn="l" rtl="0">
              <a:lnSpc>
                <a:spcPct val="90000"/>
              </a:lnSpc>
              <a:spcBef>
                <a:spcPts val="100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Communication</a:t>
            </a:r>
            <a:endParaRPr/>
          </a:p>
          <a:p>
            <a:pPr marL="228600" marR="0" lvl="0" indent="-228600" algn="l" rtl="0">
              <a:lnSpc>
                <a:spcPct val="90000"/>
              </a:lnSpc>
              <a:spcBef>
                <a:spcPts val="1000"/>
              </a:spcBef>
              <a:spcAft>
                <a:spcPts val="0"/>
              </a:spcAft>
              <a:buClr>
                <a:srgbClr val="FF6900"/>
              </a:buClr>
              <a:buSzPct val="89000"/>
              <a:buFont typeface="Arial"/>
              <a:buChar char="•"/>
            </a:pPr>
            <a:r>
              <a:rPr lang="en-US" sz="1400">
                <a:solidFill>
                  <a:srgbClr val="7F7F7F"/>
                </a:solidFill>
                <a:latin typeface="Calibri"/>
                <a:ea typeface="Calibri"/>
                <a:cs typeface="Calibri"/>
                <a:sym typeface="Calibri"/>
              </a:rPr>
              <a:t>Change management</a:t>
            </a:r>
            <a:endParaRPr/>
          </a:p>
        </p:txBody>
      </p:sp>
      <p:sp>
        <p:nvSpPr>
          <p:cNvPr id="996" name="Google Shape;996;p71"/>
          <p:cNvSpPr/>
          <p:nvPr/>
        </p:nvSpPr>
        <p:spPr>
          <a:xfrm>
            <a:off x="2352236" y="2460622"/>
            <a:ext cx="904764" cy="612522"/>
          </a:xfrm>
          <a:custGeom>
            <a:avLst/>
            <a:gdLst/>
            <a:ahLst/>
            <a:cxnLst/>
            <a:rect l="l" t="t" r="r" b="b"/>
            <a:pathLst>
              <a:path w="21600" h="21600" extrusionOk="0">
                <a:moveTo>
                  <a:pt x="4044" y="0"/>
                </a:moveTo>
                <a:cubicBezTo>
                  <a:pt x="3143" y="0"/>
                  <a:pt x="2380" y="1389"/>
                  <a:pt x="2380" y="3136"/>
                </a:cubicBezTo>
                <a:lnTo>
                  <a:pt x="2380" y="8471"/>
                </a:lnTo>
                <a:cubicBezTo>
                  <a:pt x="2746" y="8395"/>
                  <a:pt x="3090" y="8353"/>
                  <a:pt x="3455" y="8353"/>
                </a:cubicBezTo>
                <a:cubicBezTo>
                  <a:pt x="5338" y="8353"/>
                  <a:pt x="6864" y="9461"/>
                  <a:pt x="6864" y="10813"/>
                </a:cubicBezTo>
                <a:cubicBezTo>
                  <a:pt x="6864" y="10902"/>
                  <a:pt x="6876" y="18666"/>
                  <a:pt x="6876" y="18666"/>
                </a:cubicBezTo>
                <a:lnTo>
                  <a:pt x="20021" y="18666"/>
                </a:lnTo>
                <a:cubicBezTo>
                  <a:pt x="20930" y="18666"/>
                  <a:pt x="21600" y="17541"/>
                  <a:pt x="21600" y="16198"/>
                </a:cubicBezTo>
                <a:lnTo>
                  <a:pt x="21600" y="11092"/>
                </a:lnTo>
                <a:lnTo>
                  <a:pt x="16543" y="11092"/>
                </a:lnTo>
                <a:cubicBezTo>
                  <a:pt x="15635" y="11092"/>
                  <a:pt x="14827" y="9865"/>
                  <a:pt x="14827" y="8522"/>
                </a:cubicBezTo>
                <a:lnTo>
                  <a:pt x="14827" y="7710"/>
                </a:lnTo>
                <a:cubicBezTo>
                  <a:pt x="14827" y="6367"/>
                  <a:pt x="15635" y="5140"/>
                  <a:pt x="16543" y="5140"/>
                </a:cubicBezTo>
                <a:lnTo>
                  <a:pt x="21600" y="5140"/>
                </a:lnTo>
                <a:lnTo>
                  <a:pt x="21600" y="3136"/>
                </a:lnTo>
                <a:cubicBezTo>
                  <a:pt x="21600" y="1389"/>
                  <a:pt x="20854" y="0"/>
                  <a:pt x="19953" y="0"/>
                </a:cubicBezTo>
                <a:lnTo>
                  <a:pt x="4044" y="0"/>
                </a:lnTo>
                <a:close/>
                <a:moveTo>
                  <a:pt x="17207" y="7304"/>
                </a:moveTo>
                <a:cubicBezTo>
                  <a:pt x="16805" y="7304"/>
                  <a:pt x="16475" y="7793"/>
                  <a:pt x="16475" y="8386"/>
                </a:cubicBezTo>
                <a:cubicBezTo>
                  <a:pt x="16475" y="8980"/>
                  <a:pt x="16805" y="9460"/>
                  <a:pt x="17207" y="9460"/>
                </a:cubicBezTo>
                <a:cubicBezTo>
                  <a:pt x="17608" y="9460"/>
                  <a:pt x="17933" y="8980"/>
                  <a:pt x="17933" y="8386"/>
                </a:cubicBezTo>
                <a:cubicBezTo>
                  <a:pt x="17933" y="7793"/>
                  <a:pt x="17608" y="7304"/>
                  <a:pt x="17207" y="7304"/>
                </a:cubicBezTo>
                <a:close/>
                <a:moveTo>
                  <a:pt x="3175" y="9198"/>
                </a:moveTo>
                <a:cubicBezTo>
                  <a:pt x="1421" y="9198"/>
                  <a:pt x="0" y="10221"/>
                  <a:pt x="0" y="11481"/>
                </a:cubicBezTo>
                <a:cubicBezTo>
                  <a:pt x="0" y="12739"/>
                  <a:pt x="1421" y="13755"/>
                  <a:pt x="3175" y="13755"/>
                </a:cubicBezTo>
                <a:cubicBezTo>
                  <a:pt x="4929" y="13755"/>
                  <a:pt x="6355" y="12739"/>
                  <a:pt x="6355" y="11481"/>
                </a:cubicBezTo>
                <a:cubicBezTo>
                  <a:pt x="6355" y="10221"/>
                  <a:pt x="4929" y="9198"/>
                  <a:pt x="3175" y="9198"/>
                </a:cubicBezTo>
                <a:close/>
                <a:moveTo>
                  <a:pt x="2814" y="9908"/>
                </a:moveTo>
                <a:lnTo>
                  <a:pt x="3364" y="9908"/>
                </a:lnTo>
                <a:lnTo>
                  <a:pt x="3364" y="10196"/>
                </a:lnTo>
                <a:cubicBezTo>
                  <a:pt x="3364" y="10209"/>
                  <a:pt x="3727" y="10245"/>
                  <a:pt x="3930" y="10314"/>
                </a:cubicBezTo>
                <a:cubicBezTo>
                  <a:pt x="3910" y="10410"/>
                  <a:pt x="3827" y="10830"/>
                  <a:pt x="3827" y="10830"/>
                </a:cubicBezTo>
                <a:cubicBezTo>
                  <a:pt x="3696" y="10781"/>
                  <a:pt x="3495" y="10694"/>
                  <a:pt x="3289" y="10694"/>
                </a:cubicBezTo>
                <a:cubicBezTo>
                  <a:pt x="3274" y="10694"/>
                  <a:pt x="3258" y="10694"/>
                  <a:pt x="3243" y="10694"/>
                </a:cubicBezTo>
                <a:cubicBezTo>
                  <a:pt x="2971" y="10711"/>
                  <a:pt x="2957" y="10924"/>
                  <a:pt x="3140" y="11024"/>
                </a:cubicBezTo>
                <a:cubicBezTo>
                  <a:pt x="3517" y="11210"/>
                  <a:pt x="4061" y="11369"/>
                  <a:pt x="4061" y="11920"/>
                </a:cubicBezTo>
                <a:cubicBezTo>
                  <a:pt x="4062" y="12346"/>
                  <a:pt x="3754" y="12593"/>
                  <a:pt x="3392" y="12647"/>
                </a:cubicBezTo>
                <a:lnTo>
                  <a:pt x="3306" y="12952"/>
                </a:lnTo>
                <a:lnTo>
                  <a:pt x="2814" y="12952"/>
                </a:lnTo>
                <a:lnTo>
                  <a:pt x="2814" y="12673"/>
                </a:lnTo>
                <a:cubicBezTo>
                  <a:pt x="2631" y="12654"/>
                  <a:pt x="2453" y="12582"/>
                  <a:pt x="2265" y="12470"/>
                </a:cubicBezTo>
                <a:lnTo>
                  <a:pt x="2443" y="11962"/>
                </a:lnTo>
                <a:cubicBezTo>
                  <a:pt x="2616" y="12037"/>
                  <a:pt x="2882" y="12130"/>
                  <a:pt x="3089" y="12132"/>
                </a:cubicBezTo>
                <a:cubicBezTo>
                  <a:pt x="3135" y="12132"/>
                  <a:pt x="3190" y="12125"/>
                  <a:pt x="3232" y="12115"/>
                </a:cubicBezTo>
                <a:cubicBezTo>
                  <a:pt x="3433" y="12067"/>
                  <a:pt x="3485" y="11871"/>
                  <a:pt x="3249" y="11760"/>
                </a:cubicBezTo>
                <a:cubicBezTo>
                  <a:pt x="3050" y="11661"/>
                  <a:pt x="2277" y="11563"/>
                  <a:pt x="2277" y="10939"/>
                </a:cubicBezTo>
                <a:cubicBezTo>
                  <a:pt x="2277" y="10681"/>
                  <a:pt x="2448" y="10324"/>
                  <a:pt x="2814" y="10221"/>
                </a:cubicBezTo>
                <a:lnTo>
                  <a:pt x="2814" y="9908"/>
                </a:lnTo>
                <a:close/>
                <a:moveTo>
                  <a:pt x="0" y="13256"/>
                </a:moveTo>
                <a:lnTo>
                  <a:pt x="0" y="14160"/>
                </a:lnTo>
                <a:cubicBezTo>
                  <a:pt x="0" y="15420"/>
                  <a:pt x="1421" y="16443"/>
                  <a:pt x="3175" y="16443"/>
                </a:cubicBezTo>
                <a:cubicBezTo>
                  <a:pt x="4929" y="16443"/>
                  <a:pt x="6355" y="15420"/>
                  <a:pt x="6355" y="14160"/>
                </a:cubicBezTo>
                <a:lnTo>
                  <a:pt x="6355" y="13256"/>
                </a:lnTo>
                <a:cubicBezTo>
                  <a:pt x="6165" y="13533"/>
                  <a:pt x="5917" y="13780"/>
                  <a:pt x="5623" y="13991"/>
                </a:cubicBezTo>
                <a:cubicBezTo>
                  <a:pt x="4961" y="14466"/>
                  <a:pt x="4093" y="14727"/>
                  <a:pt x="3175" y="14727"/>
                </a:cubicBezTo>
                <a:cubicBezTo>
                  <a:pt x="2258" y="14727"/>
                  <a:pt x="1388" y="14466"/>
                  <a:pt x="726" y="13991"/>
                </a:cubicBezTo>
                <a:cubicBezTo>
                  <a:pt x="433" y="13780"/>
                  <a:pt x="190" y="13533"/>
                  <a:pt x="0" y="13256"/>
                </a:cubicBezTo>
                <a:close/>
                <a:moveTo>
                  <a:pt x="0" y="15691"/>
                </a:moveTo>
                <a:lnTo>
                  <a:pt x="0" y="16595"/>
                </a:lnTo>
                <a:cubicBezTo>
                  <a:pt x="0" y="17854"/>
                  <a:pt x="1421" y="18878"/>
                  <a:pt x="3175" y="18878"/>
                </a:cubicBezTo>
                <a:cubicBezTo>
                  <a:pt x="4929" y="18878"/>
                  <a:pt x="6355" y="17854"/>
                  <a:pt x="6355" y="16595"/>
                </a:cubicBezTo>
                <a:lnTo>
                  <a:pt x="6355" y="15691"/>
                </a:lnTo>
                <a:cubicBezTo>
                  <a:pt x="6165" y="15968"/>
                  <a:pt x="5917" y="16215"/>
                  <a:pt x="5623" y="16426"/>
                </a:cubicBezTo>
                <a:cubicBezTo>
                  <a:pt x="4961" y="16901"/>
                  <a:pt x="4093" y="17162"/>
                  <a:pt x="3175" y="17162"/>
                </a:cubicBezTo>
                <a:cubicBezTo>
                  <a:pt x="2258" y="17162"/>
                  <a:pt x="1388" y="16901"/>
                  <a:pt x="726" y="16426"/>
                </a:cubicBezTo>
                <a:cubicBezTo>
                  <a:pt x="433" y="16215"/>
                  <a:pt x="190" y="15968"/>
                  <a:pt x="0" y="15691"/>
                </a:cubicBezTo>
                <a:close/>
                <a:moveTo>
                  <a:pt x="0" y="18396"/>
                </a:moveTo>
                <a:lnTo>
                  <a:pt x="0" y="19317"/>
                </a:lnTo>
                <a:cubicBezTo>
                  <a:pt x="0" y="20576"/>
                  <a:pt x="1421" y="21600"/>
                  <a:pt x="3175" y="21600"/>
                </a:cubicBezTo>
                <a:cubicBezTo>
                  <a:pt x="4929" y="21600"/>
                  <a:pt x="6355" y="20576"/>
                  <a:pt x="6355" y="19317"/>
                </a:cubicBezTo>
                <a:lnTo>
                  <a:pt x="6355" y="18396"/>
                </a:lnTo>
                <a:cubicBezTo>
                  <a:pt x="6165" y="18673"/>
                  <a:pt x="5917" y="18921"/>
                  <a:pt x="5623" y="19131"/>
                </a:cubicBezTo>
                <a:cubicBezTo>
                  <a:pt x="4961" y="19607"/>
                  <a:pt x="4093" y="19867"/>
                  <a:pt x="3175" y="19867"/>
                </a:cubicBezTo>
                <a:cubicBezTo>
                  <a:pt x="2258" y="19867"/>
                  <a:pt x="1388" y="19607"/>
                  <a:pt x="726" y="19131"/>
                </a:cubicBezTo>
                <a:cubicBezTo>
                  <a:pt x="433" y="18921"/>
                  <a:pt x="190" y="18673"/>
                  <a:pt x="0" y="18396"/>
                </a:cubicBezTo>
                <a:close/>
                <a:moveTo>
                  <a:pt x="0" y="18396"/>
                </a:moveTo>
              </a:path>
            </a:pathLst>
          </a:custGeom>
          <a:solidFill>
            <a:srgbClr val="7F7F7F"/>
          </a:solidFill>
          <a:ln>
            <a:noFill/>
          </a:ln>
        </p:spPr>
        <p:txBody>
          <a:bodyPr spcFirstLastPara="1" wrap="square" lIns="0" tIns="0" rIns="0" bIns="0" anchor="t" anchorCtr="0">
            <a:noAutofit/>
          </a:bodyPr>
          <a:lstStyle/>
          <a:p>
            <a:pPr marL="342900" marR="0" lvl="0" indent="-215900" algn="l" rtl="0">
              <a:spcBef>
                <a:spcPts val="0"/>
              </a:spcBef>
              <a:spcAft>
                <a:spcPts val="0"/>
              </a:spcAft>
              <a:buClr>
                <a:srgbClr val="69ABE1"/>
              </a:buClr>
              <a:buSzPts val="2000"/>
              <a:buFont typeface="Arial"/>
              <a:buNone/>
            </a:pPr>
            <a:endParaRPr sz="2000">
              <a:solidFill>
                <a:srgbClr val="7F7F7F"/>
              </a:solidFill>
              <a:latin typeface="Calibri"/>
              <a:ea typeface="Calibri"/>
              <a:cs typeface="Calibri"/>
              <a:sym typeface="Calibri"/>
            </a:endParaRPr>
          </a:p>
        </p:txBody>
      </p:sp>
      <p:sp>
        <p:nvSpPr>
          <p:cNvPr id="997" name="Google Shape;997;p71"/>
          <p:cNvSpPr txBox="1"/>
          <p:nvPr/>
        </p:nvSpPr>
        <p:spPr>
          <a:xfrm>
            <a:off x="2241503" y="3189697"/>
            <a:ext cx="1945089" cy="3744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9ABE1"/>
              </a:buClr>
              <a:buSzPts val="2000"/>
              <a:buFont typeface="Verdana"/>
              <a:buNone/>
            </a:pPr>
            <a:r>
              <a:rPr lang="en-US" sz="2000" b="1" dirty="0">
                <a:solidFill>
                  <a:srgbClr val="008BCC"/>
                </a:solidFill>
                <a:latin typeface="Calibri"/>
                <a:ea typeface="Calibri"/>
                <a:cs typeface="Calibri"/>
                <a:sym typeface="Calibri"/>
              </a:rPr>
              <a:t>General</a:t>
            </a:r>
            <a:endParaRPr dirty="0">
              <a:solidFill>
                <a:srgbClr val="008BCC"/>
              </a:solidFill>
            </a:endParaRPr>
          </a:p>
        </p:txBody>
      </p:sp>
      <p:sp>
        <p:nvSpPr>
          <p:cNvPr id="998" name="Google Shape;998;p71"/>
          <p:cNvSpPr txBox="1"/>
          <p:nvPr/>
        </p:nvSpPr>
        <p:spPr>
          <a:xfrm>
            <a:off x="2252796" y="3693781"/>
            <a:ext cx="2199722" cy="222573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Centralized knowledge management</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Standardization of policies and procedures</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Centralized vendor relationship management and support </a:t>
            </a:r>
            <a:endParaRPr dirty="0"/>
          </a:p>
          <a:p>
            <a:pPr marL="228600" marR="0" lvl="0" indent="-228600" algn="l" rtl="0">
              <a:lnSpc>
                <a:spcPct val="90000"/>
              </a:lnSpc>
              <a:spcBef>
                <a:spcPts val="1000"/>
              </a:spcBef>
              <a:spcAft>
                <a:spcPts val="0"/>
              </a:spcAft>
              <a:buClr>
                <a:srgbClr val="FF6900"/>
              </a:buClr>
              <a:buSzPct val="89000"/>
              <a:buFont typeface="Arial"/>
              <a:buChar char="•"/>
            </a:pPr>
            <a:r>
              <a:rPr lang="en-US" sz="1400" dirty="0">
                <a:solidFill>
                  <a:srgbClr val="7F7F7F"/>
                </a:solidFill>
                <a:latin typeface="Calibri"/>
                <a:ea typeface="Calibri"/>
                <a:cs typeface="Calibri"/>
                <a:sym typeface="Calibri"/>
              </a:rPr>
              <a:t>Governance </a:t>
            </a:r>
            <a:endParaRPr dirty="0"/>
          </a:p>
        </p:txBody>
      </p:sp>
      <p:sp>
        <p:nvSpPr>
          <p:cNvPr id="999" name="Google Shape;999;p71"/>
          <p:cNvSpPr txBox="1">
            <a:spLocks noGrp="1"/>
          </p:cNvSpPr>
          <p:nvPr>
            <p:ph type="title"/>
          </p:nvPr>
        </p:nvSpPr>
        <p:spPr>
          <a:xfrm>
            <a:off x="1828800" y="301592"/>
            <a:ext cx="10363199" cy="543739"/>
          </a:xfrm>
          <a:prstGeom prst="rect">
            <a:avLst/>
          </a:prstGeom>
          <a:noFill/>
          <a:ln>
            <a:noFill/>
          </a:ln>
        </p:spPr>
        <p:txBody>
          <a:bodyPr spcFirstLastPara="1" wrap="square" lIns="91425" tIns="45700" rIns="91425" bIns="45700" anchor="t" anchorCtr="0">
            <a:noAutofit/>
          </a:bodyPr>
          <a:lstStyle/>
          <a:p>
            <a:pPr>
              <a:spcBef>
                <a:spcPct val="0"/>
              </a:spcBef>
              <a:buClr>
                <a:schemeClr val="accent1">
                  <a:lumMod val="60000"/>
                  <a:lumOff val="40000"/>
                </a:schemeClr>
              </a:buClr>
            </a:pPr>
            <a:r>
              <a:rPr lang="en-US" dirty="0">
                <a:solidFill>
                  <a:srgbClr val="008BCC"/>
                </a:solidFill>
                <a:latin typeface="+mn-lt"/>
              </a:rPr>
              <a:t>Building Your Center of Excellence</a:t>
            </a:r>
            <a:endParaRPr dirty="0">
              <a:solidFill>
                <a:srgbClr val="008BCC"/>
              </a:solidFill>
              <a:latin typeface="+mn-lt"/>
            </a:endParaRPr>
          </a:p>
        </p:txBody>
      </p:sp>
      <p:sp>
        <p:nvSpPr>
          <p:cNvPr id="1000" name="Google Shape;1000;p71"/>
          <p:cNvSpPr txBox="1">
            <a:spLocks noGrp="1"/>
          </p:cNvSpPr>
          <p:nvPr>
            <p:ph type="body" idx="1"/>
          </p:nvPr>
        </p:nvSpPr>
        <p:spPr>
          <a:xfrm>
            <a:off x="2087840" y="1171834"/>
            <a:ext cx="9208089" cy="94156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9ABE1"/>
              </a:buClr>
              <a:buSzPts val="2800"/>
              <a:buFont typeface="Arial"/>
              <a:buNone/>
            </a:pPr>
            <a:r>
              <a:rPr lang="en-US" dirty="0" err="1">
                <a:solidFill>
                  <a:srgbClr val="7F7F7F"/>
                </a:solidFill>
              </a:rPr>
              <a:t>UiPath</a:t>
            </a:r>
            <a:r>
              <a:rPr lang="en-US" dirty="0">
                <a:solidFill>
                  <a:srgbClr val="7F7F7F"/>
                </a:solidFill>
              </a:rPr>
              <a:t> and our partners ensure your organization strategically leverages Enterprise RPA to its fullest potential</a:t>
            </a:r>
            <a:endParaRPr dirty="0">
              <a:solidFill>
                <a:srgbClr val="7F7F7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B064-35D2-4031-896E-799400E7F23A}"/>
              </a:ext>
            </a:extLst>
          </p:cNvPr>
          <p:cNvSpPr>
            <a:spLocks noGrp="1"/>
          </p:cNvSpPr>
          <p:nvPr>
            <p:ph type="title"/>
          </p:nvPr>
        </p:nvSpPr>
        <p:spPr>
          <a:xfrm>
            <a:off x="1802966" y="301592"/>
            <a:ext cx="9054515" cy="978689"/>
          </a:xfrm>
        </p:spPr>
        <p:txBody>
          <a:bodyPr/>
          <a:lstStyle/>
          <a:p>
            <a:pPr>
              <a:spcBef>
                <a:spcPct val="0"/>
              </a:spcBef>
              <a:buClr>
                <a:schemeClr val="accent1">
                  <a:lumMod val="60000"/>
                  <a:lumOff val="40000"/>
                </a:schemeClr>
              </a:buClr>
            </a:pPr>
            <a:r>
              <a:rPr lang="en-US" dirty="0">
                <a:solidFill>
                  <a:srgbClr val="008BCC"/>
                </a:solidFill>
                <a:latin typeface="+mn-lt"/>
              </a:rPr>
              <a:t>Identifying Your Pilot and Next Best Automations</a:t>
            </a:r>
          </a:p>
          <a:p>
            <a:endParaRPr lang="en-US" dirty="0">
              <a:solidFill>
                <a:srgbClr val="008BCC"/>
              </a:solidFill>
            </a:endParaRPr>
          </a:p>
        </p:txBody>
      </p:sp>
      <p:sp>
        <p:nvSpPr>
          <p:cNvPr id="3" name="Text Placeholder 2">
            <a:extLst>
              <a:ext uri="{FF2B5EF4-FFF2-40B4-BE49-F238E27FC236}">
                <a16:creationId xmlns:a16="http://schemas.microsoft.com/office/drawing/2014/main" id="{EF96A313-D4F0-44A6-BCDB-7859CFF96034}"/>
              </a:ext>
            </a:extLst>
          </p:cNvPr>
          <p:cNvSpPr>
            <a:spLocks noGrp="1"/>
          </p:cNvSpPr>
          <p:nvPr>
            <p:ph type="body" idx="1"/>
          </p:nvPr>
        </p:nvSpPr>
        <p:spPr>
          <a:xfrm>
            <a:off x="2102832" y="1085746"/>
            <a:ext cx="9054516" cy="941564"/>
          </a:xfrm>
        </p:spPr>
        <p:txBody>
          <a:bodyPr>
            <a:noAutofit/>
          </a:bodyPr>
          <a:lstStyle/>
          <a:p>
            <a:pPr marL="342900" indent="-342900">
              <a:lnSpc>
                <a:spcPct val="120000"/>
              </a:lnSpc>
              <a:spcBef>
                <a:spcPts val="1000"/>
              </a:spcBef>
              <a:buClr>
                <a:srgbClr val="FF6900"/>
              </a:buClr>
              <a:buAutoNum type="arabicPeriod"/>
            </a:pPr>
            <a:r>
              <a:rPr lang="en-US" sz="2000" dirty="0">
                <a:solidFill>
                  <a:srgbClr val="7F7F7F"/>
                </a:solidFill>
              </a:rPr>
              <a:t>Create a “heat map” of the automation potential across the organization</a:t>
            </a:r>
          </a:p>
          <a:p>
            <a:pPr marL="342900" indent="-342900">
              <a:lnSpc>
                <a:spcPct val="120000"/>
              </a:lnSpc>
              <a:spcBef>
                <a:spcPts val="1000"/>
              </a:spcBef>
              <a:buClr>
                <a:srgbClr val="FF6900"/>
              </a:buClr>
              <a:buAutoNum type="arabicPeriod"/>
            </a:pPr>
            <a:r>
              <a:rPr lang="en-US" sz="2000" dirty="0">
                <a:solidFill>
                  <a:srgbClr val="7F7F7F"/>
                </a:solidFill>
              </a:rPr>
              <a:t>Choose your first process to pilot</a:t>
            </a:r>
          </a:p>
          <a:p>
            <a:pPr marL="342900" indent="-342900">
              <a:lnSpc>
                <a:spcPct val="120000"/>
              </a:lnSpc>
              <a:spcBef>
                <a:spcPts val="1000"/>
              </a:spcBef>
              <a:buClr>
                <a:srgbClr val="FF6900"/>
              </a:buClr>
              <a:buAutoNum type="arabicPeriod"/>
            </a:pPr>
            <a:r>
              <a:rPr lang="en-US" sz="2000" dirty="0">
                <a:solidFill>
                  <a:srgbClr val="7F7F7F"/>
                </a:solidFill>
              </a:rPr>
              <a:t>Rinse and repeat</a:t>
            </a:r>
          </a:p>
        </p:txBody>
      </p:sp>
      <p:pic>
        <p:nvPicPr>
          <p:cNvPr id="4" name="Picture 3">
            <a:extLst>
              <a:ext uri="{FF2B5EF4-FFF2-40B4-BE49-F238E27FC236}">
                <a16:creationId xmlns:a16="http://schemas.microsoft.com/office/drawing/2014/main" id="{4BC313F4-C89F-4C27-93FB-84498554B2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4700" y="2897175"/>
            <a:ext cx="4953873" cy="3611854"/>
          </a:xfrm>
          <a:prstGeom prst="rect">
            <a:avLst/>
          </a:prstGeom>
        </p:spPr>
      </p:pic>
      <p:grpSp>
        <p:nvGrpSpPr>
          <p:cNvPr id="5" name="Group 4">
            <a:extLst>
              <a:ext uri="{FF2B5EF4-FFF2-40B4-BE49-F238E27FC236}">
                <a16:creationId xmlns:a16="http://schemas.microsoft.com/office/drawing/2014/main" id="{2D4B634F-BC5E-4F19-A247-AACD1943CF6D}"/>
              </a:ext>
            </a:extLst>
          </p:cNvPr>
          <p:cNvGrpSpPr/>
          <p:nvPr/>
        </p:nvGrpSpPr>
        <p:grpSpPr>
          <a:xfrm>
            <a:off x="6920218" y="3859234"/>
            <a:ext cx="1543000" cy="1295321"/>
            <a:chOff x="6434443" y="3859234"/>
            <a:chExt cx="1543000" cy="1295321"/>
          </a:xfrm>
        </p:grpSpPr>
        <p:sp>
          <p:nvSpPr>
            <p:cNvPr id="7" name="Arrow: Curved Right 6">
              <a:extLst>
                <a:ext uri="{FF2B5EF4-FFF2-40B4-BE49-F238E27FC236}">
                  <a16:creationId xmlns:a16="http://schemas.microsoft.com/office/drawing/2014/main" id="{FBD3926B-599C-4036-AB62-BDC553C89375}"/>
                </a:ext>
              </a:extLst>
            </p:cNvPr>
            <p:cNvSpPr/>
            <p:nvPr/>
          </p:nvSpPr>
          <p:spPr>
            <a:xfrm>
              <a:off x="6434443" y="3938403"/>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8" name="Arrow: Curved Right 7">
              <a:extLst>
                <a:ext uri="{FF2B5EF4-FFF2-40B4-BE49-F238E27FC236}">
                  <a16:creationId xmlns:a16="http://schemas.microsoft.com/office/drawing/2014/main" id="{E34B2F82-F12B-4B48-A1A2-68DF4E4F0FD2}"/>
                </a:ext>
              </a:extLst>
            </p:cNvPr>
            <p:cNvSpPr/>
            <p:nvPr/>
          </p:nvSpPr>
          <p:spPr>
            <a:xfrm rot="10680000">
              <a:off x="7245923" y="3859234"/>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aphicFrame>
        <p:nvGraphicFramePr>
          <p:cNvPr id="6" name="Diagram 5">
            <a:extLst>
              <a:ext uri="{FF2B5EF4-FFF2-40B4-BE49-F238E27FC236}">
                <a16:creationId xmlns:a16="http://schemas.microsoft.com/office/drawing/2014/main" id="{87377695-5CFA-43E1-9E85-FAC014454D7E}"/>
              </a:ext>
            </a:extLst>
          </p:cNvPr>
          <p:cNvGraphicFramePr/>
          <p:nvPr>
            <p:extLst>
              <p:ext uri="{D42A27DB-BD31-4B8C-83A1-F6EECF244321}">
                <p14:modId xmlns:p14="http://schemas.microsoft.com/office/powerpoint/2010/main" val="2616857590"/>
              </p:ext>
            </p:extLst>
          </p:nvPr>
        </p:nvGraphicFramePr>
        <p:xfrm>
          <a:off x="8118664" y="3429000"/>
          <a:ext cx="3452751" cy="2340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794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6380C-D567-475C-B21E-97238D532008}"/>
              </a:ext>
            </a:extLst>
          </p:cNvPr>
          <p:cNvSpPr>
            <a:spLocks noGrp="1"/>
          </p:cNvSpPr>
          <p:nvPr>
            <p:ph type="title"/>
          </p:nvPr>
        </p:nvSpPr>
        <p:spPr>
          <a:xfrm>
            <a:off x="1828800" y="301592"/>
            <a:ext cx="8502316" cy="543739"/>
          </a:xfrm>
        </p:spPr>
        <p:txBody>
          <a:bodyPr/>
          <a:lstStyle/>
          <a:p>
            <a:pPr>
              <a:spcBef>
                <a:spcPct val="0"/>
              </a:spcBef>
              <a:buClr>
                <a:schemeClr val="accent1">
                  <a:lumMod val="60000"/>
                  <a:lumOff val="40000"/>
                </a:schemeClr>
              </a:buClr>
            </a:pPr>
            <a:r>
              <a:rPr lang="en-US" dirty="0">
                <a:solidFill>
                  <a:srgbClr val="008BCC"/>
                </a:solidFill>
                <a:latin typeface="+mn-lt"/>
              </a:rPr>
              <a:t>RPA Team and Governance</a:t>
            </a:r>
          </a:p>
        </p:txBody>
      </p:sp>
      <p:sp>
        <p:nvSpPr>
          <p:cNvPr id="4" name="Google Shape;397;p36">
            <a:extLst>
              <a:ext uri="{FF2B5EF4-FFF2-40B4-BE49-F238E27FC236}">
                <a16:creationId xmlns:a16="http://schemas.microsoft.com/office/drawing/2014/main" id="{5C56A4E5-661D-417A-A1EA-5F98A67200FA}"/>
              </a:ext>
            </a:extLst>
          </p:cNvPr>
          <p:cNvSpPr/>
          <p:nvPr/>
        </p:nvSpPr>
        <p:spPr>
          <a:xfrm>
            <a:off x="2048256" y="1390617"/>
            <a:ext cx="4287009" cy="693606"/>
          </a:xfrm>
          <a:prstGeom prst="rect">
            <a:avLst/>
          </a:prstGeom>
          <a:solidFill>
            <a:schemeClr val="accent3"/>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US" sz="1400" b="1" dirty="0">
                <a:solidFill>
                  <a:srgbClr val="FFFFFF"/>
                </a:solidFill>
                <a:latin typeface="Calibri" panose="020F0502020204030204" pitchFamily="34" charset="0"/>
                <a:ea typeface="Arial"/>
                <a:cs typeface="Calibri" panose="020F0502020204030204" pitchFamily="34" charset="0"/>
                <a:sym typeface="Arial"/>
              </a:rPr>
              <a:t>Level 1: Strategic Governance</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1400" dirty="0">
                <a:solidFill>
                  <a:srgbClr val="FFFFFF"/>
                </a:solidFill>
                <a:latin typeface="Calibri" panose="020F0502020204030204" pitchFamily="34" charset="0"/>
                <a:ea typeface="Arial"/>
                <a:cs typeface="Calibri" panose="020F0502020204030204" pitchFamily="34" charset="0"/>
                <a:sym typeface="Arial"/>
              </a:rPr>
              <a:t>Executive steering committee</a:t>
            </a:r>
            <a:endParaRPr dirty="0">
              <a:latin typeface="Calibri" panose="020F0502020204030204" pitchFamily="34" charset="0"/>
              <a:cs typeface="Calibri" panose="020F0502020204030204" pitchFamily="34" charset="0"/>
            </a:endParaRPr>
          </a:p>
        </p:txBody>
      </p:sp>
      <p:sp>
        <p:nvSpPr>
          <p:cNvPr id="5" name="Google Shape;398;p36">
            <a:extLst>
              <a:ext uri="{FF2B5EF4-FFF2-40B4-BE49-F238E27FC236}">
                <a16:creationId xmlns:a16="http://schemas.microsoft.com/office/drawing/2014/main" id="{D7C7DC1A-5961-4529-9ADD-EB22420A7652}"/>
              </a:ext>
            </a:extLst>
          </p:cNvPr>
          <p:cNvSpPr/>
          <p:nvPr/>
        </p:nvSpPr>
        <p:spPr>
          <a:xfrm>
            <a:off x="2048256" y="2775799"/>
            <a:ext cx="4287009" cy="664753"/>
          </a:xfrm>
          <a:prstGeom prst="rect">
            <a:avLst/>
          </a:prstGeom>
          <a:solidFill>
            <a:schemeClr val="accent2"/>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US" sz="1400" b="1" dirty="0">
                <a:solidFill>
                  <a:srgbClr val="FFFFFF"/>
                </a:solidFill>
                <a:latin typeface="Calibri" panose="020F0502020204030204" pitchFamily="34" charset="0"/>
                <a:ea typeface="Arial"/>
                <a:cs typeface="Calibri" panose="020F0502020204030204" pitchFamily="34" charset="0"/>
                <a:sym typeface="Arial"/>
              </a:rPr>
              <a:t>Level 2: Operational Governance</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1400" dirty="0">
                <a:solidFill>
                  <a:srgbClr val="FFFFFF"/>
                </a:solidFill>
                <a:latin typeface="Calibri" panose="020F0502020204030204" pitchFamily="34" charset="0"/>
                <a:ea typeface="Arial"/>
                <a:cs typeface="Calibri" panose="020F0502020204030204" pitchFamily="34" charset="0"/>
                <a:sym typeface="Arial"/>
              </a:rPr>
              <a:t>COE leads</a:t>
            </a:r>
            <a:endParaRPr dirty="0">
              <a:latin typeface="Calibri" panose="020F0502020204030204" pitchFamily="34" charset="0"/>
              <a:cs typeface="Calibri" panose="020F0502020204030204" pitchFamily="34" charset="0"/>
            </a:endParaRPr>
          </a:p>
        </p:txBody>
      </p:sp>
      <p:sp>
        <p:nvSpPr>
          <p:cNvPr id="6" name="Google Shape;399;p36">
            <a:extLst>
              <a:ext uri="{FF2B5EF4-FFF2-40B4-BE49-F238E27FC236}">
                <a16:creationId xmlns:a16="http://schemas.microsoft.com/office/drawing/2014/main" id="{90D6EEAC-8E63-44F2-ADDF-CA2B1FD41EA2}"/>
              </a:ext>
            </a:extLst>
          </p:cNvPr>
          <p:cNvSpPr/>
          <p:nvPr/>
        </p:nvSpPr>
        <p:spPr>
          <a:xfrm>
            <a:off x="2048256" y="4186117"/>
            <a:ext cx="4287009" cy="726466"/>
          </a:xfrm>
          <a:prstGeom prst="rect">
            <a:avLst/>
          </a:prstGeom>
          <a:solidFill>
            <a:srgbClr val="0085CA"/>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US" sz="1400" b="1" dirty="0">
                <a:solidFill>
                  <a:schemeClr val="lt1"/>
                </a:solidFill>
                <a:latin typeface="Calibri" panose="020F0502020204030204" pitchFamily="34" charset="0"/>
                <a:ea typeface="Arial"/>
                <a:cs typeface="Calibri" panose="020F0502020204030204" pitchFamily="34" charset="0"/>
                <a:sym typeface="Arial"/>
              </a:rPr>
              <a:t>Level 3: Tactical Governance</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1400" dirty="0">
                <a:solidFill>
                  <a:schemeClr val="lt1"/>
                </a:solidFill>
                <a:latin typeface="Calibri" panose="020F0502020204030204" pitchFamily="34" charset="0"/>
                <a:ea typeface="Arial"/>
                <a:cs typeface="Calibri" panose="020F0502020204030204" pitchFamily="34" charset="0"/>
                <a:sym typeface="Arial"/>
              </a:rPr>
              <a:t>Senior RPA COE technical and business resources,  IT, </a:t>
            </a:r>
            <a:br>
              <a:rPr lang="en-US" sz="1400" dirty="0">
                <a:solidFill>
                  <a:schemeClr val="lt1"/>
                </a:solidFill>
                <a:latin typeface="Calibri" panose="020F0502020204030204" pitchFamily="34" charset="0"/>
                <a:ea typeface="Arial"/>
                <a:cs typeface="Calibri" panose="020F0502020204030204" pitchFamily="34" charset="0"/>
                <a:sym typeface="Arial"/>
              </a:rPr>
            </a:br>
            <a:r>
              <a:rPr lang="en-US" sz="1400" dirty="0">
                <a:solidFill>
                  <a:schemeClr val="lt1"/>
                </a:solidFill>
                <a:latin typeface="Calibri" panose="020F0502020204030204" pitchFamily="34" charset="0"/>
                <a:ea typeface="Arial"/>
                <a:cs typeface="Calibri" panose="020F0502020204030204" pitchFamily="34" charset="0"/>
                <a:sym typeface="Arial"/>
              </a:rPr>
              <a:t>BU / Functional Leaders, HR</a:t>
            </a:r>
            <a:endParaRPr dirty="0">
              <a:latin typeface="Calibri" panose="020F0502020204030204" pitchFamily="34" charset="0"/>
              <a:cs typeface="Calibri" panose="020F0502020204030204" pitchFamily="34" charset="0"/>
            </a:endParaRPr>
          </a:p>
        </p:txBody>
      </p:sp>
      <p:sp>
        <p:nvSpPr>
          <p:cNvPr id="7" name="Google Shape;400;p36">
            <a:extLst>
              <a:ext uri="{FF2B5EF4-FFF2-40B4-BE49-F238E27FC236}">
                <a16:creationId xmlns:a16="http://schemas.microsoft.com/office/drawing/2014/main" id="{8157B054-3D1E-4F29-BA26-A8D868504BF4}"/>
              </a:ext>
            </a:extLst>
          </p:cNvPr>
          <p:cNvSpPr/>
          <p:nvPr/>
        </p:nvSpPr>
        <p:spPr>
          <a:xfrm>
            <a:off x="2048256" y="5590582"/>
            <a:ext cx="4297680" cy="617388"/>
          </a:xfrm>
          <a:prstGeom prst="rect">
            <a:avLst/>
          </a:prstGeom>
          <a:solidFill>
            <a:schemeClr val="accent5"/>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US" sz="1400" b="1">
                <a:solidFill>
                  <a:schemeClr val="lt1"/>
                </a:solidFill>
                <a:latin typeface="Calibri" panose="020F0502020204030204" pitchFamily="34" charset="0"/>
                <a:ea typeface="Arial"/>
                <a:cs typeface="Calibri" panose="020F0502020204030204" pitchFamily="34" charset="0"/>
                <a:sym typeface="Arial"/>
              </a:rPr>
              <a:t>COE team members </a:t>
            </a:r>
            <a:endParaRPr>
              <a:latin typeface="Calibri" panose="020F0502020204030204" pitchFamily="34" charset="0"/>
              <a:cs typeface="Calibri" panose="020F0502020204030204" pitchFamily="34" charset="0"/>
            </a:endParaRPr>
          </a:p>
        </p:txBody>
      </p:sp>
      <p:sp>
        <p:nvSpPr>
          <p:cNvPr id="8" name="Google Shape;401;p36">
            <a:extLst>
              <a:ext uri="{FF2B5EF4-FFF2-40B4-BE49-F238E27FC236}">
                <a16:creationId xmlns:a16="http://schemas.microsoft.com/office/drawing/2014/main" id="{DF71CD70-74A7-4D9C-A518-94CA71DD730E}"/>
              </a:ext>
            </a:extLst>
          </p:cNvPr>
          <p:cNvSpPr txBox="1"/>
          <p:nvPr/>
        </p:nvSpPr>
        <p:spPr>
          <a:xfrm>
            <a:off x="6651526" y="1390617"/>
            <a:ext cx="4946916" cy="4770571"/>
          </a:xfrm>
          <a:prstGeom prst="rect">
            <a:avLst/>
          </a:prstGeom>
          <a:noFill/>
          <a:ln>
            <a:noFill/>
          </a:ln>
        </p:spPr>
        <p:txBody>
          <a:bodyPr spcFirstLastPara="1" wrap="squar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6688" marR="0" lvl="0" indent="-166688" algn="l" rtl="0">
              <a:spcBef>
                <a:spcPts val="0"/>
              </a:spcBef>
              <a:spcAft>
                <a:spcPts val="0"/>
              </a:spcAft>
              <a:buClr>
                <a:srgbClr val="FF6900"/>
              </a:buClr>
              <a:buSzPct val="89000"/>
              <a:buFont typeface="Arial"/>
              <a:buChar char="•"/>
            </a:pPr>
            <a:r>
              <a:rPr lang="en-US" sz="1400" dirty="0">
                <a:solidFill>
                  <a:schemeClr val="accent6"/>
                </a:solidFill>
                <a:latin typeface="Calibri" panose="020F0502020204030204" pitchFamily="34" charset="0"/>
                <a:ea typeface="Arial"/>
                <a:cs typeface="Calibri" panose="020F0502020204030204" pitchFamily="34" charset="0"/>
                <a:sym typeface="Arial"/>
              </a:rPr>
              <a:t>Provide company leadership and strategic direction led by the </a:t>
            </a:r>
            <a:br>
              <a:rPr lang="en-US" sz="1400" dirty="0">
                <a:solidFill>
                  <a:schemeClr val="accent6"/>
                </a:solidFill>
                <a:latin typeface="Calibri" panose="020F0502020204030204" pitchFamily="34" charset="0"/>
                <a:ea typeface="Arial"/>
                <a:cs typeface="Calibri" panose="020F0502020204030204" pitchFamily="34" charset="0"/>
                <a:sym typeface="Arial"/>
              </a:rPr>
            </a:br>
            <a:r>
              <a:rPr lang="en-US" sz="1400" dirty="0">
                <a:solidFill>
                  <a:schemeClr val="accent6"/>
                </a:solidFill>
                <a:latin typeface="Calibri" panose="020F0502020204030204" pitchFamily="34" charset="0"/>
                <a:ea typeface="Arial"/>
                <a:cs typeface="Calibri" panose="020F0502020204030204" pitchFamily="34" charset="0"/>
                <a:sym typeface="Arial"/>
              </a:rPr>
              <a:t>c-level suite</a:t>
            </a:r>
          </a:p>
          <a:p>
            <a:pPr marL="166688" marR="0" lvl="0" indent="-166688" algn="l" rtl="0">
              <a:spcBef>
                <a:spcPts val="0"/>
              </a:spcBef>
              <a:spcAft>
                <a:spcPts val="0"/>
              </a:spcAft>
              <a:buClr>
                <a:srgbClr val="FF6900"/>
              </a:buClr>
              <a:buSzPct val="89000"/>
              <a:buFont typeface="Arial"/>
              <a:buChar char="•"/>
            </a:pPr>
            <a:endParaRPr dirty="0">
              <a:latin typeface="Calibri" panose="020F0502020204030204" pitchFamily="34" charset="0"/>
              <a:cs typeface="Calibri" panose="020F0502020204030204" pitchFamily="34" charset="0"/>
            </a:endParaRPr>
          </a:p>
          <a:p>
            <a:pPr marL="166688" marR="0" lvl="0" indent="-166688" algn="l" rtl="0">
              <a:spcBef>
                <a:spcPts val="600"/>
              </a:spcBef>
              <a:spcAft>
                <a:spcPts val="0"/>
              </a:spcAft>
              <a:buClr>
                <a:srgbClr val="FF6900"/>
              </a:buClr>
              <a:buSzPct val="89000"/>
              <a:buFont typeface="Arial"/>
              <a:buChar char="•"/>
            </a:pPr>
            <a:r>
              <a:rPr lang="en-US" sz="1400" dirty="0">
                <a:solidFill>
                  <a:schemeClr val="accent6"/>
                </a:solidFill>
                <a:latin typeface="Calibri" panose="020F0502020204030204" pitchFamily="34" charset="0"/>
                <a:ea typeface="Arial"/>
                <a:cs typeface="Calibri" panose="020F0502020204030204" pitchFamily="34" charset="0"/>
                <a:sym typeface="Arial"/>
              </a:rPr>
              <a:t>The committee will set the RPA strategy and goals for automation across the company on a quarterly and monthly level</a:t>
            </a:r>
            <a:endParaRPr dirty="0">
              <a:latin typeface="Calibri" panose="020F0502020204030204" pitchFamily="34" charset="0"/>
              <a:cs typeface="Calibri" panose="020F0502020204030204" pitchFamily="34" charset="0"/>
            </a:endParaRPr>
          </a:p>
          <a:p>
            <a:pPr marL="0" marR="0" lvl="1" indent="0" algn="l" rtl="0">
              <a:spcBef>
                <a:spcPts val="600"/>
              </a:spcBef>
              <a:spcAft>
                <a:spcPts val="0"/>
              </a:spcAft>
              <a:buClr>
                <a:srgbClr val="FF6900"/>
              </a:buClr>
              <a:buSzPct val="89000"/>
              <a:buNone/>
            </a:pPr>
            <a:endParaRPr sz="1400" b="0" i="0" u="none" strike="noStrike" cap="none" dirty="0">
              <a:solidFill>
                <a:schemeClr val="accent6"/>
              </a:solidFill>
              <a:latin typeface="Calibri" panose="020F0502020204030204" pitchFamily="34" charset="0"/>
              <a:ea typeface="Arial"/>
              <a:cs typeface="Calibri" panose="020F0502020204030204" pitchFamily="34" charset="0"/>
              <a:sym typeface="Arial"/>
            </a:endParaRPr>
          </a:p>
          <a:p>
            <a:pPr marL="166688" marR="0" lvl="1" indent="-166688" algn="l" rtl="0">
              <a:spcBef>
                <a:spcPts val="600"/>
              </a:spcBef>
              <a:spcAft>
                <a:spcPts val="0"/>
              </a:spcAft>
              <a:buClr>
                <a:srgbClr val="FF6900"/>
              </a:buClr>
              <a:buSzPct val="89000"/>
              <a:buFont typeface="Arial"/>
              <a:buChar char="•"/>
            </a:pP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The goal of the operational governance team is to implement </a:t>
            </a:r>
            <a:b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b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the RPA strategy and support overall governance</a:t>
            </a:r>
          </a:p>
          <a:p>
            <a:pPr marL="166688" marR="0" lvl="1" indent="-166688" algn="l" rtl="0">
              <a:spcBef>
                <a:spcPts val="600"/>
              </a:spcBef>
              <a:spcAft>
                <a:spcPts val="0"/>
              </a:spcAft>
              <a:buClr>
                <a:srgbClr val="FF6900"/>
              </a:buClr>
              <a:buSzPct val="89000"/>
              <a:buFont typeface="Arial"/>
              <a:buChar char="•"/>
            </a:pPr>
            <a:endParaRPr dirty="0">
              <a:latin typeface="Calibri" panose="020F0502020204030204" pitchFamily="34" charset="0"/>
              <a:cs typeface="Calibri" panose="020F0502020204030204" pitchFamily="34" charset="0"/>
            </a:endParaRPr>
          </a:p>
          <a:p>
            <a:pPr marL="166688" marR="0" lvl="1" indent="-166688" algn="l" rtl="0">
              <a:spcBef>
                <a:spcPts val="600"/>
              </a:spcBef>
              <a:spcAft>
                <a:spcPts val="0"/>
              </a:spcAft>
              <a:buClr>
                <a:srgbClr val="FF6900"/>
              </a:buClr>
              <a:buSzPct val="89000"/>
              <a:buFont typeface="Arial"/>
              <a:buChar char="•"/>
            </a:pP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Bi-weekly meetings track and report on performance, tasks, issues, and risks</a:t>
            </a:r>
            <a:endParaRPr sz="1400" b="0" i="0" u="none" strike="noStrike" cap="none" dirty="0">
              <a:solidFill>
                <a:schemeClr val="accent6"/>
              </a:solidFill>
              <a:latin typeface="Calibri" panose="020F0502020204030204" pitchFamily="34" charset="0"/>
              <a:ea typeface="Arial"/>
              <a:cs typeface="Calibri" panose="020F0502020204030204" pitchFamily="34" charset="0"/>
              <a:sym typeface="Arial"/>
            </a:endParaRPr>
          </a:p>
          <a:p>
            <a:pPr marL="0" marR="0" lvl="1" indent="0" algn="l" rtl="0">
              <a:spcBef>
                <a:spcPts val="600"/>
              </a:spcBef>
              <a:spcAft>
                <a:spcPts val="0"/>
              </a:spcAft>
              <a:buClr>
                <a:srgbClr val="FF6900"/>
              </a:buClr>
              <a:buSzPct val="89000"/>
              <a:buNone/>
            </a:pPr>
            <a:endParaRPr sz="1400" b="0" i="0" u="none" strike="noStrike" cap="none" dirty="0">
              <a:solidFill>
                <a:schemeClr val="accent6"/>
              </a:solidFill>
              <a:latin typeface="Calibri" panose="020F0502020204030204" pitchFamily="34" charset="0"/>
              <a:ea typeface="Arial"/>
              <a:cs typeface="Calibri" panose="020F0502020204030204" pitchFamily="34" charset="0"/>
              <a:sym typeface="Arial"/>
            </a:endParaRPr>
          </a:p>
          <a:p>
            <a:pPr marL="166688" marR="0" lvl="1" indent="-166688" algn="l" rtl="0">
              <a:spcBef>
                <a:spcPts val="600"/>
              </a:spcBef>
              <a:spcAft>
                <a:spcPts val="0"/>
              </a:spcAft>
              <a:buClr>
                <a:srgbClr val="FF6900"/>
              </a:buClr>
              <a:buSzPct val="89000"/>
              <a:buFont typeface="Arial"/>
              <a:buChar char="•"/>
            </a:pP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Key goals of the tactical governance team include quality management, including SLA monitoring, knowledge sharing, </a:t>
            </a:r>
            <a:b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b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and facilitating communications</a:t>
            </a:r>
          </a:p>
          <a:p>
            <a:pPr marL="166688" marR="0" lvl="1" indent="-166688" algn="l" rtl="0">
              <a:spcBef>
                <a:spcPts val="600"/>
              </a:spcBef>
              <a:spcAft>
                <a:spcPts val="0"/>
              </a:spcAft>
              <a:buClr>
                <a:srgbClr val="FF6900"/>
              </a:buClr>
              <a:buSzPct val="89000"/>
              <a:buFont typeface="Arial"/>
              <a:buChar char="•"/>
            </a:pPr>
            <a:endParaRPr dirty="0">
              <a:latin typeface="Calibri" panose="020F0502020204030204" pitchFamily="34" charset="0"/>
              <a:cs typeface="Calibri" panose="020F0502020204030204" pitchFamily="34" charset="0"/>
            </a:endParaRPr>
          </a:p>
          <a:p>
            <a:pPr marL="166688" marR="0" lvl="1" indent="-166688" algn="l" rtl="0">
              <a:spcBef>
                <a:spcPts val="600"/>
              </a:spcBef>
              <a:spcAft>
                <a:spcPts val="0"/>
              </a:spcAft>
              <a:buClr>
                <a:srgbClr val="FF6900"/>
              </a:buClr>
              <a:buSzPct val="89000"/>
              <a:buFont typeface="Arial"/>
              <a:buChar char="•"/>
            </a:pPr>
            <a:r>
              <a:rPr lang="en-US" sz="1400" b="0" i="0" u="none" strike="noStrike" cap="none" dirty="0">
                <a:solidFill>
                  <a:schemeClr val="accent6"/>
                </a:solidFill>
                <a:latin typeface="Calibri" panose="020F0502020204030204" pitchFamily="34" charset="0"/>
                <a:ea typeface="Arial"/>
                <a:cs typeface="Calibri" panose="020F0502020204030204" pitchFamily="34" charset="0"/>
                <a:sym typeface="Arial"/>
              </a:rPr>
              <a:t>Weekly meetings are the first level of escalation to review automation pipeline, tasks, issues, risks, etc.</a:t>
            </a:r>
            <a:endParaRPr dirty="0">
              <a:latin typeface="Calibri" panose="020F0502020204030204" pitchFamily="34" charset="0"/>
              <a:cs typeface="Calibri" panose="020F0502020204030204" pitchFamily="34" charset="0"/>
            </a:endParaRPr>
          </a:p>
        </p:txBody>
      </p:sp>
      <p:sp>
        <p:nvSpPr>
          <p:cNvPr id="9" name="Google Shape;402;p36">
            <a:extLst>
              <a:ext uri="{FF2B5EF4-FFF2-40B4-BE49-F238E27FC236}">
                <a16:creationId xmlns:a16="http://schemas.microsoft.com/office/drawing/2014/main" id="{CEBA1422-5A62-4C87-8786-B6AC19C0E8A0}"/>
              </a:ext>
            </a:extLst>
          </p:cNvPr>
          <p:cNvSpPr/>
          <p:nvPr/>
        </p:nvSpPr>
        <p:spPr>
          <a:xfrm rot="5400000">
            <a:off x="3951452" y="2315679"/>
            <a:ext cx="480617" cy="244286"/>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a:solidFill>
                <a:schemeClr val="lt1"/>
              </a:solidFill>
              <a:ea typeface="Arial"/>
              <a:cs typeface="Arial"/>
              <a:sym typeface="Arial"/>
            </a:endParaRPr>
          </a:p>
        </p:txBody>
      </p:sp>
      <p:sp>
        <p:nvSpPr>
          <p:cNvPr id="10" name="Google Shape;403;p36">
            <a:extLst>
              <a:ext uri="{FF2B5EF4-FFF2-40B4-BE49-F238E27FC236}">
                <a16:creationId xmlns:a16="http://schemas.microsoft.com/office/drawing/2014/main" id="{5DB4241A-BCCC-4467-B766-742AF97D39D6}"/>
              </a:ext>
            </a:extLst>
          </p:cNvPr>
          <p:cNvSpPr/>
          <p:nvPr/>
        </p:nvSpPr>
        <p:spPr>
          <a:xfrm rot="5400000">
            <a:off x="3951452" y="3698040"/>
            <a:ext cx="480616" cy="244286"/>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a:solidFill>
                <a:schemeClr val="lt1"/>
              </a:solidFill>
              <a:ea typeface="Arial"/>
              <a:cs typeface="Arial"/>
              <a:sym typeface="Arial"/>
            </a:endParaRPr>
          </a:p>
        </p:txBody>
      </p:sp>
      <p:sp>
        <p:nvSpPr>
          <p:cNvPr id="11" name="Google Shape;404;p36">
            <a:extLst>
              <a:ext uri="{FF2B5EF4-FFF2-40B4-BE49-F238E27FC236}">
                <a16:creationId xmlns:a16="http://schemas.microsoft.com/office/drawing/2014/main" id="{07074208-62AD-467B-9CCD-B458643DD674}"/>
              </a:ext>
            </a:extLst>
          </p:cNvPr>
          <p:cNvSpPr/>
          <p:nvPr/>
        </p:nvSpPr>
        <p:spPr>
          <a:xfrm rot="5400000">
            <a:off x="3951452" y="5104932"/>
            <a:ext cx="480616" cy="244286"/>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800">
              <a:solidFill>
                <a:schemeClr val="lt1"/>
              </a:solidFill>
              <a:ea typeface="Arial"/>
              <a:cs typeface="Arial"/>
              <a:sym typeface="Arial"/>
            </a:endParaRPr>
          </a:p>
        </p:txBody>
      </p:sp>
    </p:spTree>
    <p:extLst>
      <p:ext uri="{BB962C8B-B14F-4D97-AF65-F5344CB8AC3E}">
        <p14:creationId xmlns:p14="http://schemas.microsoft.com/office/powerpoint/2010/main" val="143136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oogle Shape;366;p40">
            <a:extLst>
              <a:ext uri="{FF2B5EF4-FFF2-40B4-BE49-F238E27FC236}">
                <a16:creationId xmlns:a16="http://schemas.microsoft.com/office/drawing/2014/main" id="{3908FA5D-03B2-46FF-84E3-3A438D054E13}"/>
              </a:ext>
            </a:extLst>
          </p:cNvPr>
          <p:cNvSpPr txBox="1"/>
          <p:nvPr/>
        </p:nvSpPr>
        <p:spPr>
          <a:xfrm>
            <a:off x="3830526" y="4254879"/>
            <a:ext cx="6050074" cy="1375152"/>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7F7F7F"/>
                </a:solidFill>
                <a:effectLst/>
                <a:uLnTx/>
                <a:uFillTx/>
                <a:latin typeface="Calibri"/>
                <a:ea typeface="Calibri"/>
                <a:cs typeface="Calibri"/>
                <a:sym typeface="Calibri"/>
              </a:rPr>
              <a:t>Share &amp; Extend</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7F7F7F"/>
                </a:solidFill>
                <a:effectLst/>
                <a:uLnTx/>
                <a:uFillTx/>
                <a:latin typeface="Calibri"/>
                <a:ea typeface="Calibri"/>
                <a:cs typeface="Calibri"/>
                <a:sym typeface="Calibri"/>
              </a:rPr>
              <a:t>Reusable Libraries and a direct integration with the Go! Marketplace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367;p40">
            <a:extLst>
              <a:ext uri="{FF2B5EF4-FFF2-40B4-BE49-F238E27FC236}">
                <a16:creationId xmlns:a16="http://schemas.microsoft.com/office/drawing/2014/main" id="{3EAC96BA-BC74-483D-A19C-903A0F34FB98}"/>
              </a:ext>
            </a:extLst>
          </p:cNvPr>
          <p:cNvSpPr txBox="1"/>
          <p:nvPr/>
        </p:nvSpPr>
        <p:spPr>
          <a:xfrm>
            <a:off x="3830526" y="3230788"/>
            <a:ext cx="6050074" cy="1375152"/>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100s of Activities</a:t>
            </a: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7F7F7F"/>
                </a:solidFill>
                <a:effectLst/>
                <a:uLnTx/>
                <a:uFillTx/>
                <a:latin typeface="Calibri" panose="020F0502020204030204" pitchFamily="34" charset="0"/>
                <a:ea typeface="Calibri"/>
                <a:cs typeface="Calibri" panose="020F0502020204030204" pitchFamily="34" charset="0"/>
                <a:sym typeface="Calibri"/>
              </a:rPr>
              <a:t>Built-in, customizable, shareable — Activities are the building blocks</a:t>
            </a: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3" name="Google Shape;368;p40">
            <a:extLst>
              <a:ext uri="{FF2B5EF4-FFF2-40B4-BE49-F238E27FC236}">
                <a16:creationId xmlns:a16="http://schemas.microsoft.com/office/drawing/2014/main" id="{CEAF79D1-22CE-4ABE-8641-D5B3A6960488}"/>
              </a:ext>
            </a:extLst>
          </p:cNvPr>
          <p:cNvSpPr txBox="1"/>
          <p:nvPr/>
        </p:nvSpPr>
        <p:spPr>
          <a:xfrm>
            <a:off x="3830526" y="2204464"/>
            <a:ext cx="6050074" cy="1375152"/>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7F7F7F"/>
                </a:solidFill>
                <a:effectLst/>
                <a:uLnTx/>
                <a:uFillTx/>
                <a:latin typeface="Calibri"/>
                <a:ea typeface="Calibri"/>
                <a:cs typeface="Calibri"/>
                <a:sym typeface="Calibri"/>
              </a:rPr>
              <a:t>Deep Rest API</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7F7F7F"/>
                </a:solidFill>
                <a:effectLst/>
                <a:uLnTx/>
                <a:uFillTx/>
                <a:latin typeface="Calibri"/>
                <a:ea typeface="Calibri"/>
                <a:cs typeface="Calibri"/>
                <a:sym typeface="Calibri"/>
              </a:rPr>
              <a:t>Truly dynamic integration with your existing infrastructure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369;p40">
            <a:extLst>
              <a:ext uri="{FF2B5EF4-FFF2-40B4-BE49-F238E27FC236}">
                <a16:creationId xmlns:a16="http://schemas.microsoft.com/office/drawing/2014/main" id="{2EA7B111-650A-4C9A-8848-DB6A3F86B3FD}"/>
              </a:ext>
            </a:extLst>
          </p:cNvPr>
          <p:cNvSpPr txBox="1"/>
          <p:nvPr/>
        </p:nvSpPr>
        <p:spPr>
          <a:xfrm>
            <a:off x="3830526" y="1227969"/>
            <a:ext cx="6050074" cy="1375152"/>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7F7F7F"/>
                </a:solidFill>
                <a:effectLst/>
                <a:uLnTx/>
                <a:uFillTx/>
                <a:latin typeface="Calibri"/>
                <a:ea typeface="Calibri"/>
                <a:cs typeface="Calibri"/>
                <a:sym typeface="Calibri"/>
              </a:rPr>
              <a:t>Strategic Technologies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7F7F7F"/>
                </a:solidFill>
                <a:effectLst/>
                <a:uLnTx/>
                <a:uFillTx/>
                <a:latin typeface="Calibri"/>
                <a:ea typeface="Calibri"/>
                <a:cs typeface="Calibri"/>
                <a:sym typeface="Calibri"/>
              </a:rPr>
              <a:t>Embedded best-of-breed technologies speed our innovation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37" name="Google Shape;371;p40">
            <a:extLst>
              <a:ext uri="{FF2B5EF4-FFF2-40B4-BE49-F238E27FC236}">
                <a16:creationId xmlns:a16="http://schemas.microsoft.com/office/drawing/2014/main" id="{B241355A-3B1E-4539-9508-1AC69CE5B511}"/>
              </a:ext>
            </a:extLst>
          </p:cNvPr>
          <p:cNvCxnSpPr>
            <a:cxnSpLocks/>
          </p:cNvCxnSpPr>
          <p:nvPr/>
        </p:nvCxnSpPr>
        <p:spPr>
          <a:xfrm flipV="1">
            <a:off x="3651193" y="1457283"/>
            <a:ext cx="0" cy="4172748"/>
          </a:xfrm>
          <a:prstGeom prst="straightConnector1">
            <a:avLst/>
          </a:prstGeom>
          <a:noFill/>
          <a:ln w="38100" cap="flat" cmpd="sng">
            <a:solidFill>
              <a:srgbClr val="FF6900"/>
            </a:solidFill>
            <a:prstDash val="solid"/>
            <a:miter lim="800000"/>
            <a:headEnd type="none" w="sm" len="sm"/>
            <a:tailEnd type="none" w="sm" len="sm"/>
          </a:ln>
        </p:spPr>
      </p:cxnSp>
      <p:sp>
        <p:nvSpPr>
          <p:cNvPr id="38" name="Google Shape;372;p40">
            <a:extLst>
              <a:ext uri="{FF2B5EF4-FFF2-40B4-BE49-F238E27FC236}">
                <a16:creationId xmlns:a16="http://schemas.microsoft.com/office/drawing/2014/main" id="{37738C30-3EC0-4E15-ABC3-7567D5885B85}"/>
              </a:ext>
            </a:extLst>
          </p:cNvPr>
          <p:cNvSpPr txBox="1">
            <a:spLocks noGrp="1"/>
          </p:cNvSpPr>
          <p:nvPr>
            <p:ph type="title"/>
          </p:nvPr>
        </p:nvSpPr>
        <p:spPr>
          <a:xfrm>
            <a:off x="3602735" y="365760"/>
            <a:ext cx="8157355" cy="9787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85CA"/>
              </a:buClr>
              <a:buSzPts val="3200"/>
              <a:buFont typeface="Calibri"/>
              <a:buNone/>
            </a:pPr>
            <a:r>
              <a:rPr lang="en-US" dirty="0"/>
              <a:t>Built in extensibility</a:t>
            </a:r>
            <a:endParaRPr dirty="0"/>
          </a:p>
        </p:txBody>
      </p:sp>
    </p:spTree>
    <p:extLst>
      <p:ext uri="{BB962C8B-B14F-4D97-AF65-F5344CB8AC3E}">
        <p14:creationId xmlns:p14="http://schemas.microsoft.com/office/powerpoint/2010/main" val="267905977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AEAE-A3C3-40FD-896E-D351FC03F13B}"/>
              </a:ext>
            </a:extLst>
          </p:cNvPr>
          <p:cNvSpPr>
            <a:spLocks noGrp="1"/>
          </p:cNvSpPr>
          <p:nvPr>
            <p:ph type="title"/>
          </p:nvPr>
        </p:nvSpPr>
        <p:spPr>
          <a:xfrm>
            <a:off x="1838639" y="301592"/>
            <a:ext cx="9174867" cy="543739"/>
          </a:xfrm>
        </p:spPr>
        <p:txBody>
          <a:bodyPr/>
          <a:lstStyle/>
          <a:p>
            <a:pPr>
              <a:spcBef>
                <a:spcPct val="0"/>
              </a:spcBef>
              <a:buClr>
                <a:schemeClr val="accent1">
                  <a:lumMod val="60000"/>
                  <a:lumOff val="40000"/>
                </a:schemeClr>
              </a:buClr>
            </a:pPr>
            <a:r>
              <a:rPr lang="en-US" dirty="0">
                <a:solidFill>
                  <a:srgbClr val="008BCC"/>
                </a:solidFill>
                <a:latin typeface="+mn-lt"/>
              </a:rPr>
              <a:t>Winning Support Within the Organization</a:t>
            </a:r>
          </a:p>
        </p:txBody>
      </p:sp>
      <p:sp>
        <p:nvSpPr>
          <p:cNvPr id="3" name="Text Placeholder 2">
            <a:extLst>
              <a:ext uri="{FF2B5EF4-FFF2-40B4-BE49-F238E27FC236}">
                <a16:creationId xmlns:a16="http://schemas.microsoft.com/office/drawing/2014/main" id="{6700F4AE-312C-43B7-B811-D89346A22D20}"/>
              </a:ext>
            </a:extLst>
          </p:cNvPr>
          <p:cNvSpPr>
            <a:spLocks noGrp="1"/>
          </p:cNvSpPr>
          <p:nvPr>
            <p:ph type="body" idx="1"/>
          </p:nvPr>
        </p:nvSpPr>
        <p:spPr>
          <a:xfrm>
            <a:off x="1902807" y="1402557"/>
            <a:ext cx="9628490" cy="525928"/>
          </a:xfrm>
        </p:spPr>
        <p:txBody>
          <a:bodyPr/>
          <a:lstStyle/>
          <a:p>
            <a:r>
              <a:rPr lang="en-US" sz="2400" dirty="0">
                <a:solidFill>
                  <a:srgbClr val="7F7F7F"/>
                </a:solidFill>
              </a:rPr>
              <a:t>Identifying main stakeholder groups within your org:</a:t>
            </a:r>
          </a:p>
          <a:p>
            <a:endParaRPr lang="en-US" dirty="0">
              <a:solidFill>
                <a:srgbClr val="7F7F7F"/>
              </a:solidFill>
            </a:endParaRPr>
          </a:p>
        </p:txBody>
      </p:sp>
      <p:sp>
        <p:nvSpPr>
          <p:cNvPr id="4" name="AutoShape 10">
            <a:extLst>
              <a:ext uri="{FF2B5EF4-FFF2-40B4-BE49-F238E27FC236}">
                <a16:creationId xmlns:a16="http://schemas.microsoft.com/office/drawing/2014/main" id="{C4CFC769-F164-4272-999A-8717280F4B1A}"/>
              </a:ext>
            </a:extLst>
          </p:cNvPr>
          <p:cNvSpPr>
            <a:spLocks/>
          </p:cNvSpPr>
          <p:nvPr/>
        </p:nvSpPr>
        <p:spPr bwMode="auto">
          <a:xfrm>
            <a:off x="2305344" y="2109319"/>
            <a:ext cx="1147356" cy="685434"/>
          </a:xfrm>
          <a:custGeom>
            <a:avLst/>
            <a:gdLst/>
            <a:ahLst/>
            <a:cxnLst/>
            <a:rect l="0" t="0" r="r" b="b"/>
            <a:pathLst>
              <a:path w="21600" h="21600">
                <a:moveTo>
                  <a:pt x="10774" y="0"/>
                </a:moveTo>
                <a:cubicBezTo>
                  <a:pt x="9274" y="0"/>
                  <a:pt x="8048" y="2044"/>
                  <a:pt x="8042" y="4561"/>
                </a:cubicBezTo>
                <a:cubicBezTo>
                  <a:pt x="8041" y="7119"/>
                  <a:pt x="9252" y="9181"/>
                  <a:pt x="10765" y="9184"/>
                </a:cubicBezTo>
                <a:cubicBezTo>
                  <a:pt x="12302" y="9185"/>
                  <a:pt x="13529" y="7133"/>
                  <a:pt x="13525" y="4576"/>
                </a:cubicBezTo>
                <a:cubicBezTo>
                  <a:pt x="13520" y="2041"/>
                  <a:pt x="12293" y="0"/>
                  <a:pt x="10774" y="0"/>
                </a:cubicBezTo>
                <a:close/>
                <a:moveTo>
                  <a:pt x="5231" y="750"/>
                </a:moveTo>
                <a:cubicBezTo>
                  <a:pt x="4076" y="750"/>
                  <a:pt x="3132" y="2326"/>
                  <a:pt x="3128" y="4264"/>
                </a:cubicBezTo>
                <a:cubicBezTo>
                  <a:pt x="3126" y="6233"/>
                  <a:pt x="4057" y="7815"/>
                  <a:pt x="5222" y="7817"/>
                </a:cubicBezTo>
                <a:cubicBezTo>
                  <a:pt x="6405" y="7818"/>
                  <a:pt x="7352" y="6248"/>
                  <a:pt x="7349" y="4279"/>
                </a:cubicBezTo>
                <a:cubicBezTo>
                  <a:pt x="7345" y="2327"/>
                  <a:pt x="6400" y="750"/>
                  <a:pt x="5231" y="750"/>
                </a:cubicBezTo>
                <a:close/>
                <a:moveTo>
                  <a:pt x="16266" y="750"/>
                </a:moveTo>
                <a:cubicBezTo>
                  <a:pt x="15097" y="750"/>
                  <a:pt x="14153" y="2327"/>
                  <a:pt x="14149" y="4279"/>
                </a:cubicBezTo>
                <a:cubicBezTo>
                  <a:pt x="14146" y="6248"/>
                  <a:pt x="15092" y="7818"/>
                  <a:pt x="16276" y="7817"/>
                </a:cubicBezTo>
                <a:cubicBezTo>
                  <a:pt x="17440" y="7815"/>
                  <a:pt x="18371" y="6233"/>
                  <a:pt x="18370" y="4264"/>
                </a:cubicBezTo>
                <a:cubicBezTo>
                  <a:pt x="18366" y="2326"/>
                  <a:pt x="17421" y="750"/>
                  <a:pt x="16266" y="750"/>
                </a:cubicBezTo>
                <a:close/>
                <a:moveTo>
                  <a:pt x="4203" y="8246"/>
                </a:moveTo>
                <a:cubicBezTo>
                  <a:pt x="4136" y="8246"/>
                  <a:pt x="4065" y="8259"/>
                  <a:pt x="3998" y="8278"/>
                </a:cubicBezTo>
                <a:cubicBezTo>
                  <a:pt x="3552" y="8401"/>
                  <a:pt x="3201" y="8931"/>
                  <a:pt x="2872" y="9410"/>
                </a:cubicBezTo>
                <a:cubicBezTo>
                  <a:pt x="1320" y="11660"/>
                  <a:pt x="411" y="14353"/>
                  <a:pt x="0" y="17852"/>
                </a:cubicBezTo>
                <a:lnTo>
                  <a:pt x="1592" y="17852"/>
                </a:lnTo>
                <a:cubicBezTo>
                  <a:pt x="1709" y="16852"/>
                  <a:pt x="1871" y="16162"/>
                  <a:pt x="2090" y="15415"/>
                </a:cubicBezTo>
                <a:cubicBezTo>
                  <a:pt x="2305" y="14681"/>
                  <a:pt x="2562" y="13927"/>
                  <a:pt x="2802" y="13213"/>
                </a:cubicBezTo>
                <a:cubicBezTo>
                  <a:pt x="2823" y="13228"/>
                  <a:pt x="2845" y="13213"/>
                  <a:pt x="2867" y="13229"/>
                </a:cubicBezTo>
                <a:cubicBezTo>
                  <a:pt x="2869" y="13270"/>
                  <a:pt x="2872" y="13407"/>
                  <a:pt x="2872" y="13447"/>
                </a:cubicBezTo>
                <a:cubicBezTo>
                  <a:pt x="2872" y="14651"/>
                  <a:pt x="2774" y="17852"/>
                  <a:pt x="2774" y="17852"/>
                </a:cubicBezTo>
                <a:lnTo>
                  <a:pt x="4631" y="17852"/>
                </a:lnTo>
                <a:cubicBezTo>
                  <a:pt x="4301" y="19101"/>
                  <a:pt x="4051" y="20600"/>
                  <a:pt x="3872" y="21600"/>
                </a:cubicBezTo>
                <a:lnTo>
                  <a:pt x="5939" y="21600"/>
                </a:lnTo>
                <a:cubicBezTo>
                  <a:pt x="6091" y="20850"/>
                  <a:pt x="6302" y="19619"/>
                  <a:pt x="6586" y="18648"/>
                </a:cubicBezTo>
                <a:cubicBezTo>
                  <a:pt x="6865" y="17695"/>
                  <a:pt x="7196" y="16827"/>
                  <a:pt x="7507" y="15899"/>
                </a:cubicBezTo>
                <a:cubicBezTo>
                  <a:pt x="7534" y="15918"/>
                  <a:pt x="7562" y="15957"/>
                  <a:pt x="7591" y="15977"/>
                </a:cubicBezTo>
                <a:cubicBezTo>
                  <a:pt x="7594" y="16032"/>
                  <a:pt x="7600" y="16018"/>
                  <a:pt x="7600" y="16071"/>
                </a:cubicBezTo>
                <a:cubicBezTo>
                  <a:pt x="7600" y="17635"/>
                  <a:pt x="7475" y="21600"/>
                  <a:pt x="7475" y="21600"/>
                </a:cubicBezTo>
                <a:lnTo>
                  <a:pt x="14060" y="21600"/>
                </a:lnTo>
                <a:cubicBezTo>
                  <a:pt x="14060" y="21600"/>
                  <a:pt x="13748" y="18214"/>
                  <a:pt x="13748" y="16961"/>
                </a:cubicBezTo>
                <a:cubicBezTo>
                  <a:pt x="13748" y="16774"/>
                  <a:pt x="13748" y="16589"/>
                  <a:pt x="13748" y="16290"/>
                </a:cubicBezTo>
                <a:cubicBezTo>
                  <a:pt x="13748" y="16425"/>
                  <a:pt x="14011" y="16613"/>
                  <a:pt x="14051" y="16711"/>
                </a:cubicBezTo>
                <a:cubicBezTo>
                  <a:pt x="14642" y="18261"/>
                  <a:pt x="15155" y="19851"/>
                  <a:pt x="15419" y="21600"/>
                </a:cubicBezTo>
                <a:lnTo>
                  <a:pt x="17495" y="21600"/>
                </a:lnTo>
                <a:cubicBezTo>
                  <a:pt x="17323" y="20600"/>
                  <a:pt x="17075" y="19101"/>
                  <a:pt x="16750" y="17852"/>
                </a:cubicBezTo>
                <a:lnTo>
                  <a:pt x="18831" y="17852"/>
                </a:lnTo>
                <a:cubicBezTo>
                  <a:pt x="18831" y="17852"/>
                  <a:pt x="18733" y="14644"/>
                  <a:pt x="18733" y="13439"/>
                </a:cubicBezTo>
                <a:cubicBezTo>
                  <a:pt x="18733" y="13399"/>
                  <a:pt x="18735" y="13286"/>
                  <a:pt x="18738" y="13244"/>
                </a:cubicBezTo>
                <a:cubicBezTo>
                  <a:pt x="18760" y="13229"/>
                  <a:pt x="18782" y="13212"/>
                  <a:pt x="18803" y="13197"/>
                </a:cubicBezTo>
                <a:cubicBezTo>
                  <a:pt x="19042" y="13911"/>
                  <a:pt x="19300" y="14689"/>
                  <a:pt x="19515" y="15423"/>
                </a:cubicBezTo>
                <a:cubicBezTo>
                  <a:pt x="19734" y="16170"/>
                  <a:pt x="19896" y="16852"/>
                  <a:pt x="20013" y="17852"/>
                </a:cubicBezTo>
                <a:lnTo>
                  <a:pt x="21600" y="17852"/>
                </a:lnTo>
                <a:cubicBezTo>
                  <a:pt x="21189" y="14353"/>
                  <a:pt x="20285" y="11660"/>
                  <a:pt x="18733" y="9410"/>
                </a:cubicBezTo>
                <a:cubicBezTo>
                  <a:pt x="18403" y="8931"/>
                  <a:pt x="18048" y="8433"/>
                  <a:pt x="17602" y="8309"/>
                </a:cubicBezTo>
                <a:cubicBezTo>
                  <a:pt x="17535" y="8291"/>
                  <a:pt x="17469" y="8262"/>
                  <a:pt x="17402" y="8262"/>
                </a:cubicBezTo>
                <a:cubicBezTo>
                  <a:pt x="17163" y="8261"/>
                  <a:pt x="16920" y="8255"/>
                  <a:pt x="16681" y="8254"/>
                </a:cubicBezTo>
                <a:lnTo>
                  <a:pt x="16783" y="8848"/>
                </a:lnTo>
                <a:cubicBezTo>
                  <a:pt x="16796" y="8925"/>
                  <a:pt x="16779" y="9010"/>
                  <a:pt x="16741" y="9059"/>
                </a:cubicBezTo>
                <a:lnTo>
                  <a:pt x="16606" y="9230"/>
                </a:lnTo>
                <a:lnTo>
                  <a:pt x="16755" y="11721"/>
                </a:lnTo>
                <a:cubicBezTo>
                  <a:pt x="16756" y="11733"/>
                  <a:pt x="16756" y="11749"/>
                  <a:pt x="16755" y="11761"/>
                </a:cubicBezTo>
                <a:lnTo>
                  <a:pt x="16420" y="14392"/>
                </a:lnTo>
                <a:cubicBezTo>
                  <a:pt x="16405" y="14513"/>
                  <a:pt x="16301" y="14513"/>
                  <a:pt x="16285" y="14392"/>
                </a:cubicBezTo>
                <a:lnTo>
                  <a:pt x="15945" y="11761"/>
                </a:lnTo>
                <a:cubicBezTo>
                  <a:pt x="15944" y="11749"/>
                  <a:pt x="15944" y="11733"/>
                  <a:pt x="15945" y="11721"/>
                </a:cubicBezTo>
                <a:lnTo>
                  <a:pt x="16089" y="9238"/>
                </a:lnTo>
                <a:lnTo>
                  <a:pt x="15959" y="9074"/>
                </a:lnTo>
                <a:cubicBezTo>
                  <a:pt x="15920" y="9023"/>
                  <a:pt x="15901" y="8942"/>
                  <a:pt x="15917" y="8863"/>
                </a:cubicBezTo>
                <a:lnTo>
                  <a:pt x="16043" y="8254"/>
                </a:lnTo>
                <a:cubicBezTo>
                  <a:pt x="15764" y="8254"/>
                  <a:pt x="15485" y="8261"/>
                  <a:pt x="15205" y="8262"/>
                </a:cubicBezTo>
                <a:cubicBezTo>
                  <a:pt x="14897" y="8264"/>
                  <a:pt x="14614" y="8431"/>
                  <a:pt x="14377" y="8762"/>
                </a:cubicBezTo>
                <a:cubicBezTo>
                  <a:pt x="14027" y="9248"/>
                  <a:pt x="13693" y="9771"/>
                  <a:pt x="13381" y="10324"/>
                </a:cubicBezTo>
                <a:cubicBezTo>
                  <a:pt x="13340" y="10266"/>
                  <a:pt x="13301" y="10201"/>
                  <a:pt x="13260" y="10144"/>
                </a:cubicBezTo>
                <a:cubicBezTo>
                  <a:pt x="12951" y="9714"/>
                  <a:pt x="12585" y="9537"/>
                  <a:pt x="12185" y="9535"/>
                </a:cubicBezTo>
                <a:cubicBezTo>
                  <a:pt x="11822" y="9534"/>
                  <a:pt x="11458" y="9543"/>
                  <a:pt x="11096" y="9543"/>
                </a:cubicBezTo>
                <a:lnTo>
                  <a:pt x="11254" y="10339"/>
                </a:lnTo>
                <a:cubicBezTo>
                  <a:pt x="11274" y="10441"/>
                  <a:pt x="11253" y="10555"/>
                  <a:pt x="11203" y="10620"/>
                </a:cubicBezTo>
                <a:lnTo>
                  <a:pt x="11035" y="10839"/>
                </a:lnTo>
                <a:lnTo>
                  <a:pt x="11221" y="14064"/>
                </a:lnTo>
                <a:cubicBezTo>
                  <a:pt x="11222" y="14080"/>
                  <a:pt x="11223" y="14096"/>
                  <a:pt x="11221" y="14111"/>
                </a:cubicBezTo>
                <a:lnTo>
                  <a:pt x="10774" y="17531"/>
                </a:lnTo>
                <a:cubicBezTo>
                  <a:pt x="10754" y="17688"/>
                  <a:pt x="10622" y="17688"/>
                  <a:pt x="10602" y="17531"/>
                </a:cubicBezTo>
                <a:lnTo>
                  <a:pt x="10165" y="14111"/>
                </a:lnTo>
                <a:cubicBezTo>
                  <a:pt x="10163" y="14096"/>
                  <a:pt x="10164" y="14080"/>
                  <a:pt x="10165" y="14064"/>
                </a:cubicBezTo>
                <a:lnTo>
                  <a:pt x="10360" y="10823"/>
                </a:lnTo>
                <a:lnTo>
                  <a:pt x="10183" y="10605"/>
                </a:lnTo>
                <a:cubicBezTo>
                  <a:pt x="10134" y="10542"/>
                  <a:pt x="10115" y="10432"/>
                  <a:pt x="10132" y="10331"/>
                </a:cubicBezTo>
                <a:lnTo>
                  <a:pt x="10262" y="9551"/>
                </a:lnTo>
                <a:cubicBezTo>
                  <a:pt x="9952" y="9551"/>
                  <a:pt x="9642" y="9549"/>
                  <a:pt x="9332" y="9551"/>
                </a:cubicBezTo>
                <a:cubicBezTo>
                  <a:pt x="9244" y="9551"/>
                  <a:pt x="9154" y="9574"/>
                  <a:pt x="9066" y="9597"/>
                </a:cubicBezTo>
                <a:cubicBezTo>
                  <a:pt x="8722" y="9693"/>
                  <a:pt x="8418" y="9900"/>
                  <a:pt x="8140" y="10183"/>
                </a:cubicBezTo>
                <a:cubicBezTo>
                  <a:pt x="7851" y="9682"/>
                  <a:pt x="7548" y="9207"/>
                  <a:pt x="7228" y="8762"/>
                </a:cubicBezTo>
                <a:cubicBezTo>
                  <a:pt x="6991" y="8431"/>
                  <a:pt x="6708" y="8264"/>
                  <a:pt x="6399" y="8262"/>
                </a:cubicBezTo>
                <a:cubicBezTo>
                  <a:pt x="6120" y="8261"/>
                  <a:pt x="5841" y="8254"/>
                  <a:pt x="5562" y="8254"/>
                </a:cubicBezTo>
                <a:lnTo>
                  <a:pt x="5683" y="8863"/>
                </a:lnTo>
                <a:cubicBezTo>
                  <a:pt x="5699" y="8942"/>
                  <a:pt x="5685" y="9023"/>
                  <a:pt x="5646" y="9074"/>
                </a:cubicBezTo>
                <a:lnTo>
                  <a:pt x="5515" y="9238"/>
                </a:lnTo>
                <a:lnTo>
                  <a:pt x="5659" y="11721"/>
                </a:lnTo>
                <a:cubicBezTo>
                  <a:pt x="5660" y="11733"/>
                  <a:pt x="5661" y="11749"/>
                  <a:pt x="5659" y="11761"/>
                </a:cubicBezTo>
                <a:lnTo>
                  <a:pt x="5315" y="14392"/>
                </a:lnTo>
                <a:cubicBezTo>
                  <a:pt x="5299" y="14513"/>
                  <a:pt x="5195" y="14505"/>
                  <a:pt x="5180" y="14384"/>
                </a:cubicBezTo>
                <a:lnTo>
                  <a:pt x="4845" y="11761"/>
                </a:lnTo>
                <a:cubicBezTo>
                  <a:pt x="4844" y="11749"/>
                  <a:pt x="4844" y="11733"/>
                  <a:pt x="4845" y="11721"/>
                </a:cubicBezTo>
                <a:lnTo>
                  <a:pt x="4999" y="9230"/>
                </a:lnTo>
                <a:lnTo>
                  <a:pt x="4859" y="9059"/>
                </a:lnTo>
                <a:cubicBezTo>
                  <a:pt x="4821" y="9010"/>
                  <a:pt x="4804" y="8925"/>
                  <a:pt x="4817" y="8848"/>
                </a:cubicBezTo>
                <a:lnTo>
                  <a:pt x="4919" y="8246"/>
                </a:lnTo>
                <a:cubicBezTo>
                  <a:pt x="4680" y="8247"/>
                  <a:pt x="4442" y="8245"/>
                  <a:pt x="4203" y="8246"/>
                </a:cubicBezTo>
                <a:close/>
                <a:moveTo>
                  <a:pt x="6302" y="11354"/>
                </a:moveTo>
                <a:lnTo>
                  <a:pt x="7242" y="11354"/>
                </a:lnTo>
                <a:cubicBezTo>
                  <a:pt x="7185" y="11604"/>
                  <a:pt x="7134" y="11604"/>
                  <a:pt x="7079" y="11604"/>
                </a:cubicBezTo>
                <a:lnTo>
                  <a:pt x="6302" y="11604"/>
                </a:lnTo>
                <a:cubicBezTo>
                  <a:pt x="6302" y="11604"/>
                  <a:pt x="6302" y="11354"/>
                  <a:pt x="6302" y="11354"/>
                </a:cubicBezTo>
                <a:close/>
                <a:moveTo>
                  <a:pt x="17174" y="11354"/>
                </a:moveTo>
                <a:lnTo>
                  <a:pt x="18365" y="11354"/>
                </a:lnTo>
                <a:cubicBezTo>
                  <a:pt x="18365" y="11354"/>
                  <a:pt x="18365" y="11604"/>
                  <a:pt x="18365" y="11604"/>
                </a:cubicBezTo>
                <a:lnTo>
                  <a:pt x="17174" y="11604"/>
                </a:lnTo>
                <a:lnTo>
                  <a:pt x="17174" y="11354"/>
                </a:lnTo>
                <a:close/>
                <a:moveTo>
                  <a:pt x="11663" y="13853"/>
                </a:moveTo>
                <a:lnTo>
                  <a:pt x="12855" y="13853"/>
                </a:lnTo>
                <a:cubicBezTo>
                  <a:pt x="12855" y="13853"/>
                  <a:pt x="12855" y="14103"/>
                  <a:pt x="12855" y="14103"/>
                </a:cubicBezTo>
                <a:lnTo>
                  <a:pt x="11663" y="14103"/>
                </a:lnTo>
                <a:lnTo>
                  <a:pt x="11663" y="13853"/>
                </a:lnTo>
                <a:close/>
                <a:moveTo>
                  <a:pt x="11663" y="13853"/>
                </a:moveTo>
              </a:path>
            </a:pathLst>
          </a:custGeom>
          <a:solidFill>
            <a:schemeClr val="accent2"/>
          </a:solidFill>
          <a:ln>
            <a:noFill/>
          </a:ln>
          <a:ex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14377">
              <a:buClr>
                <a:schemeClr val="accent1">
                  <a:lumMod val="60000"/>
                  <a:lumOff val="40000"/>
                </a:schemeClr>
              </a:buClr>
              <a:buFont typeface="Arial"/>
              <a:buChar char="•"/>
            </a:pPr>
            <a:endParaRPr lang="pl-PL" sz="2000">
              <a:solidFill>
                <a:srgbClr val="7F7F7F"/>
              </a:solidFill>
              <a:latin typeface="Calibri"/>
              <a:ea typeface="Calibri" charset="0"/>
              <a:cs typeface="Calibri"/>
            </a:endParaRPr>
          </a:p>
        </p:txBody>
      </p:sp>
      <p:sp>
        <p:nvSpPr>
          <p:cNvPr id="5" name="AutoShape 10">
            <a:extLst>
              <a:ext uri="{FF2B5EF4-FFF2-40B4-BE49-F238E27FC236}">
                <a16:creationId xmlns:a16="http://schemas.microsoft.com/office/drawing/2014/main" id="{175611AC-FC5F-4CCC-9F2B-4EAE7156745B}"/>
              </a:ext>
            </a:extLst>
          </p:cNvPr>
          <p:cNvSpPr>
            <a:spLocks/>
          </p:cNvSpPr>
          <p:nvPr/>
        </p:nvSpPr>
        <p:spPr bwMode="auto">
          <a:xfrm>
            <a:off x="5407803" y="2109319"/>
            <a:ext cx="1147356" cy="685434"/>
          </a:xfrm>
          <a:custGeom>
            <a:avLst/>
            <a:gdLst/>
            <a:ahLst/>
            <a:cxnLst/>
            <a:rect l="0" t="0" r="r" b="b"/>
            <a:pathLst>
              <a:path w="21600" h="21600">
                <a:moveTo>
                  <a:pt x="10774" y="0"/>
                </a:moveTo>
                <a:cubicBezTo>
                  <a:pt x="9274" y="0"/>
                  <a:pt x="8048" y="2044"/>
                  <a:pt x="8042" y="4561"/>
                </a:cubicBezTo>
                <a:cubicBezTo>
                  <a:pt x="8041" y="7119"/>
                  <a:pt x="9252" y="9181"/>
                  <a:pt x="10765" y="9184"/>
                </a:cubicBezTo>
                <a:cubicBezTo>
                  <a:pt x="12302" y="9185"/>
                  <a:pt x="13529" y="7133"/>
                  <a:pt x="13525" y="4576"/>
                </a:cubicBezTo>
                <a:cubicBezTo>
                  <a:pt x="13520" y="2041"/>
                  <a:pt x="12293" y="0"/>
                  <a:pt x="10774" y="0"/>
                </a:cubicBezTo>
                <a:close/>
                <a:moveTo>
                  <a:pt x="5231" y="750"/>
                </a:moveTo>
                <a:cubicBezTo>
                  <a:pt x="4076" y="750"/>
                  <a:pt x="3132" y="2326"/>
                  <a:pt x="3128" y="4264"/>
                </a:cubicBezTo>
                <a:cubicBezTo>
                  <a:pt x="3126" y="6233"/>
                  <a:pt x="4057" y="7815"/>
                  <a:pt x="5222" y="7817"/>
                </a:cubicBezTo>
                <a:cubicBezTo>
                  <a:pt x="6405" y="7818"/>
                  <a:pt x="7352" y="6248"/>
                  <a:pt x="7349" y="4279"/>
                </a:cubicBezTo>
                <a:cubicBezTo>
                  <a:pt x="7345" y="2327"/>
                  <a:pt x="6400" y="750"/>
                  <a:pt x="5231" y="750"/>
                </a:cubicBezTo>
                <a:close/>
                <a:moveTo>
                  <a:pt x="16266" y="750"/>
                </a:moveTo>
                <a:cubicBezTo>
                  <a:pt x="15097" y="750"/>
                  <a:pt x="14153" y="2327"/>
                  <a:pt x="14149" y="4279"/>
                </a:cubicBezTo>
                <a:cubicBezTo>
                  <a:pt x="14146" y="6248"/>
                  <a:pt x="15092" y="7818"/>
                  <a:pt x="16276" y="7817"/>
                </a:cubicBezTo>
                <a:cubicBezTo>
                  <a:pt x="17440" y="7815"/>
                  <a:pt x="18371" y="6233"/>
                  <a:pt x="18370" y="4264"/>
                </a:cubicBezTo>
                <a:cubicBezTo>
                  <a:pt x="18366" y="2326"/>
                  <a:pt x="17421" y="750"/>
                  <a:pt x="16266" y="750"/>
                </a:cubicBezTo>
                <a:close/>
                <a:moveTo>
                  <a:pt x="4203" y="8246"/>
                </a:moveTo>
                <a:cubicBezTo>
                  <a:pt x="4136" y="8246"/>
                  <a:pt x="4065" y="8259"/>
                  <a:pt x="3998" y="8278"/>
                </a:cubicBezTo>
                <a:cubicBezTo>
                  <a:pt x="3552" y="8401"/>
                  <a:pt x="3201" y="8931"/>
                  <a:pt x="2872" y="9410"/>
                </a:cubicBezTo>
                <a:cubicBezTo>
                  <a:pt x="1320" y="11660"/>
                  <a:pt x="411" y="14353"/>
                  <a:pt x="0" y="17852"/>
                </a:cubicBezTo>
                <a:lnTo>
                  <a:pt x="1592" y="17852"/>
                </a:lnTo>
                <a:cubicBezTo>
                  <a:pt x="1709" y="16852"/>
                  <a:pt x="1871" y="16162"/>
                  <a:pt x="2090" y="15415"/>
                </a:cubicBezTo>
                <a:cubicBezTo>
                  <a:pt x="2305" y="14681"/>
                  <a:pt x="2562" y="13927"/>
                  <a:pt x="2802" y="13213"/>
                </a:cubicBezTo>
                <a:cubicBezTo>
                  <a:pt x="2823" y="13228"/>
                  <a:pt x="2845" y="13213"/>
                  <a:pt x="2867" y="13229"/>
                </a:cubicBezTo>
                <a:cubicBezTo>
                  <a:pt x="2869" y="13270"/>
                  <a:pt x="2872" y="13407"/>
                  <a:pt x="2872" y="13447"/>
                </a:cubicBezTo>
                <a:cubicBezTo>
                  <a:pt x="2872" y="14651"/>
                  <a:pt x="2774" y="17852"/>
                  <a:pt x="2774" y="17852"/>
                </a:cubicBezTo>
                <a:lnTo>
                  <a:pt x="4631" y="17852"/>
                </a:lnTo>
                <a:cubicBezTo>
                  <a:pt x="4301" y="19101"/>
                  <a:pt x="4051" y="20600"/>
                  <a:pt x="3872" y="21600"/>
                </a:cubicBezTo>
                <a:lnTo>
                  <a:pt x="5939" y="21600"/>
                </a:lnTo>
                <a:cubicBezTo>
                  <a:pt x="6091" y="20850"/>
                  <a:pt x="6302" y="19619"/>
                  <a:pt x="6586" y="18648"/>
                </a:cubicBezTo>
                <a:cubicBezTo>
                  <a:pt x="6865" y="17695"/>
                  <a:pt x="7196" y="16827"/>
                  <a:pt x="7507" y="15899"/>
                </a:cubicBezTo>
                <a:cubicBezTo>
                  <a:pt x="7534" y="15918"/>
                  <a:pt x="7562" y="15957"/>
                  <a:pt x="7591" y="15977"/>
                </a:cubicBezTo>
                <a:cubicBezTo>
                  <a:pt x="7594" y="16032"/>
                  <a:pt x="7600" y="16018"/>
                  <a:pt x="7600" y="16071"/>
                </a:cubicBezTo>
                <a:cubicBezTo>
                  <a:pt x="7600" y="17635"/>
                  <a:pt x="7475" y="21600"/>
                  <a:pt x="7475" y="21600"/>
                </a:cubicBezTo>
                <a:lnTo>
                  <a:pt x="14060" y="21600"/>
                </a:lnTo>
                <a:cubicBezTo>
                  <a:pt x="14060" y="21600"/>
                  <a:pt x="13748" y="18214"/>
                  <a:pt x="13748" y="16961"/>
                </a:cubicBezTo>
                <a:cubicBezTo>
                  <a:pt x="13748" y="16774"/>
                  <a:pt x="13748" y="16589"/>
                  <a:pt x="13748" y="16290"/>
                </a:cubicBezTo>
                <a:cubicBezTo>
                  <a:pt x="13748" y="16425"/>
                  <a:pt x="14011" y="16613"/>
                  <a:pt x="14051" y="16711"/>
                </a:cubicBezTo>
                <a:cubicBezTo>
                  <a:pt x="14642" y="18261"/>
                  <a:pt x="15155" y="19851"/>
                  <a:pt x="15419" y="21600"/>
                </a:cubicBezTo>
                <a:lnTo>
                  <a:pt x="17495" y="21600"/>
                </a:lnTo>
                <a:cubicBezTo>
                  <a:pt x="17323" y="20600"/>
                  <a:pt x="17075" y="19101"/>
                  <a:pt x="16750" y="17852"/>
                </a:cubicBezTo>
                <a:lnTo>
                  <a:pt x="18831" y="17852"/>
                </a:lnTo>
                <a:cubicBezTo>
                  <a:pt x="18831" y="17852"/>
                  <a:pt x="18733" y="14644"/>
                  <a:pt x="18733" y="13439"/>
                </a:cubicBezTo>
                <a:cubicBezTo>
                  <a:pt x="18733" y="13399"/>
                  <a:pt x="18735" y="13286"/>
                  <a:pt x="18738" y="13244"/>
                </a:cubicBezTo>
                <a:cubicBezTo>
                  <a:pt x="18760" y="13229"/>
                  <a:pt x="18782" y="13212"/>
                  <a:pt x="18803" y="13197"/>
                </a:cubicBezTo>
                <a:cubicBezTo>
                  <a:pt x="19042" y="13911"/>
                  <a:pt x="19300" y="14689"/>
                  <a:pt x="19515" y="15423"/>
                </a:cubicBezTo>
                <a:cubicBezTo>
                  <a:pt x="19734" y="16170"/>
                  <a:pt x="19896" y="16852"/>
                  <a:pt x="20013" y="17852"/>
                </a:cubicBezTo>
                <a:lnTo>
                  <a:pt x="21600" y="17852"/>
                </a:lnTo>
                <a:cubicBezTo>
                  <a:pt x="21189" y="14353"/>
                  <a:pt x="20285" y="11660"/>
                  <a:pt x="18733" y="9410"/>
                </a:cubicBezTo>
                <a:cubicBezTo>
                  <a:pt x="18403" y="8931"/>
                  <a:pt x="18048" y="8433"/>
                  <a:pt x="17602" y="8309"/>
                </a:cubicBezTo>
                <a:cubicBezTo>
                  <a:pt x="17535" y="8291"/>
                  <a:pt x="17469" y="8262"/>
                  <a:pt x="17402" y="8262"/>
                </a:cubicBezTo>
                <a:cubicBezTo>
                  <a:pt x="17163" y="8261"/>
                  <a:pt x="16920" y="8255"/>
                  <a:pt x="16681" y="8254"/>
                </a:cubicBezTo>
                <a:lnTo>
                  <a:pt x="16783" y="8848"/>
                </a:lnTo>
                <a:cubicBezTo>
                  <a:pt x="16796" y="8925"/>
                  <a:pt x="16779" y="9010"/>
                  <a:pt x="16741" y="9059"/>
                </a:cubicBezTo>
                <a:lnTo>
                  <a:pt x="16606" y="9230"/>
                </a:lnTo>
                <a:lnTo>
                  <a:pt x="16755" y="11721"/>
                </a:lnTo>
                <a:cubicBezTo>
                  <a:pt x="16756" y="11733"/>
                  <a:pt x="16756" y="11749"/>
                  <a:pt x="16755" y="11761"/>
                </a:cubicBezTo>
                <a:lnTo>
                  <a:pt x="16420" y="14392"/>
                </a:lnTo>
                <a:cubicBezTo>
                  <a:pt x="16405" y="14513"/>
                  <a:pt x="16301" y="14513"/>
                  <a:pt x="16285" y="14392"/>
                </a:cubicBezTo>
                <a:lnTo>
                  <a:pt x="15945" y="11761"/>
                </a:lnTo>
                <a:cubicBezTo>
                  <a:pt x="15944" y="11749"/>
                  <a:pt x="15944" y="11733"/>
                  <a:pt x="15945" y="11721"/>
                </a:cubicBezTo>
                <a:lnTo>
                  <a:pt x="16089" y="9238"/>
                </a:lnTo>
                <a:lnTo>
                  <a:pt x="15959" y="9074"/>
                </a:lnTo>
                <a:cubicBezTo>
                  <a:pt x="15920" y="9023"/>
                  <a:pt x="15901" y="8942"/>
                  <a:pt x="15917" y="8863"/>
                </a:cubicBezTo>
                <a:lnTo>
                  <a:pt x="16043" y="8254"/>
                </a:lnTo>
                <a:cubicBezTo>
                  <a:pt x="15764" y="8254"/>
                  <a:pt x="15485" y="8261"/>
                  <a:pt x="15205" y="8262"/>
                </a:cubicBezTo>
                <a:cubicBezTo>
                  <a:pt x="14897" y="8264"/>
                  <a:pt x="14614" y="8431"/>
                  <a:pt x="14377" y="8762"/>
                </a:cubicBezTo>
                <a:cubicBezTo>
                  <a:pt x="14027" y="9248"/>
                  <a:pt x="13693" y="9771"/>
                  <a:pt x="13381" y="10324"/>
                </a:cubicBezTo>
                <a:cubicBezTo>
                  <a:pt x="13340" y="10266"/>
                  <a:pt x="13301" y="10201"/>
                  <a:pt x="13260" y="10144"/>
                </a:cubicBezTo>
                <a:cubicBezTo>
                  <a:pt x="12951" y="9714"/>
                  <a:pt x="12585" y="9537"/>
                  <a:pt x="12185" y="9535"/>
                </a:cubicBezTo>
                <a:cubicBezTo>
                  <a:pt x="11822" y="9534"/>
                  <a:pt x="11458" y="9543"/>
                  <a:pt x="11096" y="9543"/>
                </a:cubicBezTo>
                <a:lnTo>
                  <a:pt x="11254" y="10339"/>
                </a:lnTo>
                <a:cubicBezTo>
                  <a:pt x="11274" y="10441"/>
                  <a:pt x="11253" y="10555"/>
                  <a:pt x="11203" y="10620"/>
                </a:cubicBezTo>
                <a:lnTo>
                  <a:pt x="11035" y="10839"/>
                </a:lnTo>
                <a:lnTo>
                  <a:pt x="11221" y="14064"/>
                </a:lnTo>
                <a:cubicBezTo>
                  <a:pt x="11222" y="14080"/>
                  <a:pt x="11223" y="14096"/>
                  <a:pt x="11221" y="14111"/>
                </a:cubicBezTo>
                <a:lnTo>
                  <a:pt x="10774" y="17531"/>
                </a:lnTo>
                <a:cubicBezTo>
                  <a:pt x="10754" y="17688"/>
                  <a:pt x="10622" y="17688"/>
                  <a:pt x="10602" y="17531"/>
                </a:cubicBezTo>
                <a:lnTo>
                  <a:pt x="10165" y="14111"/>
                </a:lnTo>
                <a:cubicBezTo>
                  <a:pt x="10163" y="14096"/>
                  <a:pt x="10164" y="14080"/>
                  <a:pt x="10165" y="14064"/>
                </a:cubicBezTo>
                <a:lnTo>
                  <a:pt x="10360" y="10823"/>
                </a:lnTo>
                <a:lnTo>
                  <a:pt x="10183" y="10605"/>
                </a:lnTo>
                <a:cubicBezTo>
                  <a:pt x="10134" y="10542"/>
                  <a:pt x="10115" y="10432"/>
                  <a:pt x="10132" y="10331"/>
                </a:cubicBezTo>
                <a:lnTo>
                  <a:pt x="10262" y="9551"/>
                </a:lnTo>
                <a:cubicBezTo>
                  <a:pt x="9952" y="9551"/>
                  <a:pt x="9642" y="9549"/>
                  <a:pt x="9332" y="9551"/>
                </a:cubicBezTo>
                <a:cubicBezTo>
                  <a:pt x="9244" y="9551"/>
                  <a:pt x="9154" y="9574"/>
                  <a:pt x="9066" y="9597"/>
                </a:cubicBezTo>
                <a:cubicBezTo>
                  <a:pt x="8722" y="9693"/>
                  <a:pt x="8418" y="9900"/>
                  <a:pt x="8140" y="10183"/>
                </a:cubicBezTo>
                <a:cubicBezTo>
                  <a:pt x="7851" y="9682"/>
                  <a:pt x="7548" y="9207"/>
                  <a:pt x="7228" y="8762"/>
                </a:cubicBezTo>
                <a:cubicBezTo>
                  <a:pt x="6991" y="8431"/>
                  <a:pt x="6708" y="8264"/>
                  <a:pt x="6399" y="8262"/>
                </a:cubicBezTo>
                <a:cubicBezTo>
                  <a:pt x="6120" y="8261"/>
                  <a:pt x="5841" y="8254"/>
                  <a:pt x="5562" y="8254"/>
                </a:cubicBezTo>
                <a:lnTo>
                  <a:pt x="5683" y="8863"/>
                </a:lnTo>
                <a:cubicBezTo>
                  <a:pt x="5699" y="8942"/>
                  <a:pt x="5685" y="9023"/>
                  <a:pt x="5646" y="9074"/>
                </a:cubicBezTo>
                <a:lnTo>
                  <a:pt x="5515" y="9238"/>
                </a:lnTo>
                <a:lnTo>
                  <a:pt x="5659" y="11721"/>
                </a:lnTo>
                <a:cubicBezTo>
                  <a:pt x="5660" y="11733"/>
                  <a:pt x="5661" y="11749"/>
                  <a:pt x="5659" y="11761"/>
                </a:cubicBezTo>
                <a:lnTo>
                  <a:pt x="5315" y="14392"/>
                </a:lnTo>
                <a:cubicBezTo>
                  <a:pt x="5299" y="14513"/>
                  <a:pt x="5195" y="14505"/>
                  <a:pt x="5180" y="14384"/>
                </a:cubicBezTo>
                <a:lnTo>
                  <a:pt x="4845" y="11761"/>
                </a:lnTo>
                <a:cubicBezTo>
                  <a:pt x="4844" y="11749"/>
                  <a:pt x="4844" y="11733"/>
                  <a:pt x="4845" y="11721"/>
                </a:cubicBezTo>
                <a:lnTo>
                  <a:pt x="4999" y="9230"/>
                </a:lnTo>
                <a:lnTo>
                  <a:pt x="4859" y="9059"/>
                </a:lnTo>
                <a:cubicBezTo>
                  <a:pt x="4821" y="9010"/>
                  <a:pt x="4804" y="8925"/>
                  <a:pt x="4817" y="8848"/>
                </a:cubicBezTo>
                <a:lnTo>
                  <a:pt x="4919" y="8246"/>
                </a:lnTo>
                <a:cubicBezTo>
                  <a:pt x="4680" y="8247"/>
                  <a:pt x="4442" y="8245"/>
                  <a:pt x="4203" y="8246"/>
                </a:cubicBezTo>
                <a:close/>
                <a:moveTo>
                  <a:pt x="6302" y="11354"/>
                </a:moveTo>
                <a:lnTo>
                  <a:pt x="7242" y="11354"/>
                </a:lnTo>
                <a:cubicBezTo>
                  <a:pt x="7185" y="11604"/>
                  <a:pt x="7134" y="11604"/>
                  <a:pt x="7079" y="11604"/>
                </a:cubicBezTo>
                <a:lnTo>
                  <a:pt x="6302" y="11604"/>
                </a:lnTo>
                <a:cubicBezTo>
                  <a:pt x="6302" y="11604"/>
                  <a:pt x="6302" y="11354"/>
                  <a:pt x="6302" y="11354"/>
                </a:cubicBezTo>
                <a:close/>
                <a:moveTo>
                  <a:pt x="17174" y="11354"/>
                </a:moveTo>
                <a:lnTo>
                  <a:pt x="18365" y="11354"/>
                </a:lnTo>
                <a:cubicBezTo>
                  <a:pt x="18365" y="11354"/>
                  <a:pt x="18365" y="11604"/>
                  <a:pt x="18365" y="11604"/>
                </a:cubicBezTo>
                <a:lnTo>
                  <a:pt x="17174" y="11604"/>
                </a:lnTo>
                <a:lnTo>
                  <a:pt x="17174" y="11354"/>
                </a:lnTo>
                <a:close/>
                <a:moveTo>
                  <a:pt x="11663" y="13853"/>
                </a:moveTo>
                <a:lnTo>
                  <a:pt x="12855" y="13853"/>
                </a:lnTo>
                <a:cubicBezTo>
                  <a:pt x="12855" y="13853"/>
                  <a:pt x="12855" y="14103"/>
                  <a:pt x="12855" y="14103"/>
                </a:cubicBezTo>
                <a:lnTo>
                  <a:pt x="11663" y="14103"/>
                </a:lnTo>
                <a:lnTo>
                  <a:pt x="11663" y="13853"/>
                </a:lnTo>
                <a:close/>
                <a:moveTo>
                  <a:pt x="11663" y="13853"/>
                </a:moveTo>
              </a:path>
            </a:pathLst>
          </a:custGeom>
          <a:solidFill>
            <a:srgbClr val="008BCC"/>
          </a:solidFill>
          <a:ln>
            <a:noFill/>
          </a:ln>
          <a:ex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14377">
              <a:buClr>
                <a:schemeClr val="accent1">
                  <a:lumMod val="60000"/>
                  <a:lumOff val="40000"/>
                </a:schemeClr>
              </a:buClr>
              <a:buFont typeface="Arial"/>
              <a:buChar char="•"/>
            </a:pPr>
            <a:endParaRPr lang="pl-PL" sz="2000">
              <a:solidFill>
                <a:srgbClr val="7F7F7F"/>
              </a:solidFill>
              <a:latin typeface="Calibri"/>
              <a:ea typeface="Calibri" charset="0"/>
              <a:cs typeface="Calibri"/>
            </a:endParaRPr>
          </a:p>
        </p:txBody>
      </p:sp>
      <p:sp>
        <p:nvSpPr>
          <p:cNvPr id="6" name="AutoShape 10">
            <a:extLst>
              <a:ext uri="{FF2B5EF4-FFF2-40B4-BE49-F238E27FC236}">
                <a16:creationId xmlns:a16="http://schemas.microsoft.com/office/drawing/2014/main" id="{5445ED9D-E2DD-442B-BB8C-ABCB22F00858}"/>
              </a:ext>
            </a:extLst>
          </p:cNvPr>
          <p:cNvSpPr>
            <a:spLocks/>
          </p:cNvSpPr>
          <p:nvPr/>
        </p:nvSpPr>
        <p:spPr bwMode="auto">
          <a:xfrm>
            <a:off x="8754048" y="2109319"/>
            <a:ext cx="1147356" cy="685434"/>
          </a:xfrm>
          <a:custGeom>
            <a:avLst/>
            <a:gdLst/>
            <a:ahLst/>
            <a:cxnLst/>
            <a:rect l="0" t="0" r="r" b="b"/>
            <a:pathLst>
              <a:path w="21600" h="21600">
                <a:moveTo>
                  <a:pt x="10774" y="0"/>
                </a:moveTo>
                <a:cubicBezTo>
                  <a:pt x="9274" y="0"/>
                  <a:pt x="8048" y="2044"/>
                  <a:pt x="8042" y="4561"/>
                </a:cubicBezTo>
                <a:cubicBezTo>
                  <a:pt x="8041" y="7119"/>
                  <a:pt x="9252" y="9181"/>
                  <a:pt x="10765" y="9184"/>
                </a:cubicBezTo>
                <a:cubicBezTo>
                  <a:pt x="12302" y="9185"/>
                  <a:pt x="13529" y="7133"/>
                  <a:pt x="13525" y="4576"/>
                </a:cubicBezTo>
                <a:cubicBezTo>
                  <a:pt x="13520" y="2041"/>
                  <a:pt x="12293" y="0"/>
                  <a:pt x="10774" y="0"/>
                </a:cubicBezTo>
                <a:close/>
                <a:moveTo>
                  <a:pt x="5231" y="750"/>
                </a:moveTo>
                <a:cubicBezTo>
                  <a:pt x="4076" y="750"/>
                  <a:pt x="3132" y="2326"/>
                  <a:pt x="3128" y="4264"/>
                </a:cubicBezTo>
                <a:cubicBezTo>
                  <a:pt x="3126" y="6233"/>
                  <a:pt x="4057" y="7815"/>
                  <a:pt x="5222" y="7817"/>
                </a:cubicBezTo>
                <a:cubicBezTo>
                  <a:pt x="6405" y="7818"/>
                  <a:pt x="7352" y="6248"/>
                  <a:pt x="7349" y="4279"/>
                </a:cubicBezTo>
                <a:cubicBezTo>
                  <a:pt x="7345" y="2327"/>
                  <a:pt x="6400" y="750"/>
                  <a:pt x="5231" y="750"/>
                </a:cubicBezTo>
                <a:close/>
                <a:moveTo>
                  <a:pt x="16266" y="750"/>
                </a:moveTo>
                <a:cubicBezTo>
                  <a:pt x="15097" y="750"/>
                  <a:pt x="14153" y="2327"/>
                  <a:pt x="14149" y="4279"/>
                </a:cubicBezTo>
                <a:cubicBezTo>
                  <a:pt x="14146" y="6248"/>
                  <a:pt x="15092" y="7818"/>
                  <a:pt x="16276" y="7817"/>
                </a:cubicBezTo>
                <a:cubicBezTo>
                  <a:pt x="17440" y="7815"/>
                  <a:pt x="18371" y="6233"/>
                  <a:pt x="18370" y="4264"/>
                </a:cubicBezTo>
                <a:cubicBezTo>
                  <a:pt x="18366" y="2326"/>
                  <a:pt x="17421" y="750"/>
                  <a:pt x="16266" y="750"/>
                </a:cubicBezTo>
                <a:close/>
                <a:moveTo>
                  <a:pt x="4203" y="8246"/>
                </a:moveTo>
                <a:cubicBezTo>
                  <a:pt x="4136" y="8246"/>
                  <a:pt x="4065" y="8259"/>
                  <a:pt x="3998" y="8278"/>
                </a:cubicBezTo>
                <a:cubicBezTo>
                  <a:pt x="3552" y="8401"/>
                  <a:pt x="3201" y="8931"/>
                  <a:pt x="2872" y="9410"/>
                </a:cubicBezTo>
                <a:cubicBezTo>
                  <a:pt x="1320" y="11660"/>
                  <a:pt x="411" y="14353"/>
                  <a:pt x="0" y="17852"/>
                </a:cubicBezTo>
                <a:lnTo>
                  <a:pt x="1592" y="17852"/>
                </a:lnTo>
                <a:cubicBezTo>
                  <a:pt x="1709" y="16852"/>
                  <a:pt x="1871" y="16162"/>
                  <a:pt x="2090" y="15415"/>
                </a:cubicBezTo>
                <a:cubicBezTo>
                  <a:pt x="2305" y="14681"/>
                  <a:pt x="2562" y="13927"/>
                  <a:pt x="2802" y="13213"/>
                </a:cubicBezTo>
                <a:cubicBezTo>
                  <a:pt x="2823" y="13228"/>
                  <a:pt x="2845" y="13213"/>
                  <a:pt x="2867" y="13229"/>
                </a:cubicBezTo>
                <a:cubicBezTo>
                  <a:pt x="2869" y="13270"/>
                  <a:pt x="2872" y="13407"/>
                  <a:pt x="2872" y="13447"/>
                </a:cubicBezTo>
                <a:cubicBezTo>
                  <a:pt x="2872" y="14651"/>
                  <a:pt x="2774" y="17852"/>
                  <a:pt x="2774" y="17852"/>
                </a:cubicBezTo>
                <a:lnTo>
                  <a:pt x="4631" y="17852"/>
                </a:lnTo>
                <a:cubicBezTo>
                  <a:pt x="4301" y="19101"/>
                  <a:pt x="4051" y="20600"/>
                  <a:pt x="3872" y="21600"/>
                </a:cubicBezTo>
                <a:lnTo>
                  <a:pt x="5939" y="21600"/>
                </a:lnTo>
                <a:cubicBezTo>
                  <a:pt x="6091" y="20850"/>
                  <a:pt x="6302" y="19619"/>
                  <a:pt x="6586" y="18648"/>
                </a:cubicBezTo>
                <a:cubicBezTo>
                  <a:pt x="6865" y="17695"/>
                  <a:pt x="7196" y="16827"/>
                  <a:pt x="7507" y="15899"/>
                </a:cubicBezTo>
                <a:cubicBezTo>
                  <a:pt x="7534" y="15918"/>
                  <a:pt x="7562" y="15957"/>
                  <a:pt x="7591" y="15977"/>
                </a:cubicBezTo>
                <a:cubicBezTo>
                  <a:pt x="7594" y="16032"/>
                  <a:pt x="7600" y="16018"/>
                  <a:pt x="7600" y="16071"/>
                </a:cubicBezTo>
                <a:cubicBezTo>
                  <a:pt x="7600" y="17635"/>
                  <a:pt x="7475" y="21600"/>
                  <a:pt x="7475" y="21600"/>
                </a:cubicBezTo>
                <a:lnTo>
                  <a:pt x="14060" y="21600"/>
                </a:lnTo>
                <a:cubicBezTo>
                  <a:pt x="14060" y="21600"/>
                  <a:pt x="13748" y="18214"/>
                  <a:pt x="13748" y="16961"/>
                </a:cubicBezTo>
                <a:cubicBezTo>
                  <a:pt x="13748" y="16774"/>
                  <a:pt x="13748" y="16589"/>
                  <a:pt x="13748" y="16290"/>
                </a:cubicBezTo>
                <a:cubicBezTo>
                  <a:pt x="13748" y="16425"/>
                  <a:pt x="14011" y="16613"/>
                  <a:pt x="14051" y="16711"/>
                </a:cubicBezTo>
                <a:cubicBezTo>
                  <a:pt x="14642" y="18261"/>
                  <a:pt x="15155" y="19851"/>
                  <a:pt x="15419" y="21600"/>
                </a:cubicBezTo>
                <a:lnTo>
                  <a:pt x="17495" y="21600"/>
                </a:lnTo>
                <a:cubicBezTo>
                  <a:pt x="17323" y="20600"/>
                  <a:pt x="17075" y="19101"/>
                  <a:pt x="16750" y="17852"/>
                </a:cubicBezTo>
                <a:lnTo>
                  <a:pt x="18831" y="17852"/>
                </a:lnTo>
                <a:cubicBezTo>
                  <a:pt x="18831" y="17852"/>
                  <a:pt x="18733" y="14644"/>
                  <a:pt x="18733" y="13439"/>
                </a:cubicBezTo>
                <a:cubicBezTo>
                  <a:pt x="18733" y="13399"/>
                  <a:pt x="18735" y="13286"/>
                  <a:pt x="18738" y="13244"/>
                </a:cubicBezTo>
                <a:cubicBezTo>
                  <a:pt x="18760" y="13229"/>
                  <a:pt x="18782" y="13212"/>
                  <a:pt x="18803" y="13197"/>
                </a:cubicBezTo>
                <a:cubicBezTo>
                  <a:pt x="19042" y="13911"/>
                  <a:pt x="19300" y="14689"/>
                  <a:pt x="19515" y="15423"/>
                </a:cubicBezTo>
                <a:cubicBezTo>
                  <a:pt x="19734" y="16170"/>
                  <a:pt x="19896" y="16852"/>
                  <a:pt x="20013" y="17852"/>
                </a:cubicBezTo>
                <a:lnTo>
                  <a:pt x="21600" y="17852"/>
                </a:lnTo>
                <a:cubicBezTo>
                  <a:pt x="21189" y="14353"/>
                  <a:pt x="20285" y="11660"/>
                  <a:pt x="18733" y="9410"/>
                </a:cubicBezTo>
                <a:cubicBezTo>
                  <a:pt x="18403" y="8931"/>
                  <a:pt x="18048" y="8433"/>
                  <a:pt x="17602" y="8309"/>
                </a:cubicBezTo>
                <a:cubicBezTo>
                  <a:pt x="17535" y="8291"/>
                  <a:pt x="17469" y="8262"/>
                  <a:pt x="17402" y="8262"/>
                </a:cubicBezTo>
                <a:cubicBezTo>
                  <a:pt x="17163" y="8261"/>
                  <a:pt x="16920" y="8255"/>
                  <a:pt x="16681" y="8254"/>
                </a:cubicBezTo>
                <a:lnTo>
                  <a:pt x="16783" y="8848"/>
                </a:lnTo>
                <a:cubicBezTo>
                  <a:pt x="16796" y="8925"/>
                  <a:pt x="16779" y="9010"/>
                  <a:pt x="16741" y="9059"/>
                </a:cubicBezTo>
                <a:lnTo>
                  <a:pt x="16606" y="9230"/>
                </a:lnTo>
                <a:lnTo>
                  <a:pt x="16755" y="11721"/>
                </a:lnTo>
                <a:cubicBezTo>
                  <a:pt x="16756" y="11733"/>
                  <a:pt x="16756" y="11749"/>
                  <a:pt x="16755" y="11761"/>
                </a:cubicBezTo>
                <a:lnTo>
                  <a:pt x="16420" y="14392"/>
                </a:lnTo>
                <a:cubicBezTo>
                  <a:pt x="16405" y="14513"/>
                  <a:pt x="16301" y="14513"/>
                  <a:pt x="16285" y="14392"/>
                </a:cubicBezTo>
                <a:lnTo>
                  <a:pt x="15945" y="11761"/>
                </a:lnTo>
                <a:cubicBezTo>
                  <a:pt x="15944" y="11749"/>
                  <a:pt x="15944" y="11733"/>
                  <a:pt x="15945" y="11721"/>
                </a:cubicBezTo>
                <a:lnTo>
                  <a:pt x="16089" y="9238"/>
                </a:lnTo>
                <a:lnTo>
                  <a:pt x="15959" y="9074"/>
                </a:lnTo>
                <a:cubicBezTo>
                  <a:pt x="15920" y="9023"/>
                  <a:pt x="15901" y="8942"/>
                  <a:pt x="15917" y="8863"/>
                </a:cubicBezTo>
                <a:lnTo>
                  <a:pt x="16043" y="8254"/>
                </a:lnTo>
                <a:cubicBezTo>
                  <a:pt x="15764" y="8254"/>
                  <a:pt x="15485" y="8261"/>
                  <a:pt x="15205" y="8262"/>
                </a:cubicBezTo>
                <a:cubicBezTo>
                  <a:pt x="14897" y="8264"/>
                  <a:pt x="14614" y="8431"/>
                  <a:pt x="14377" y="8762"/>
                </a:cubicBezTo>
                <a:cubicBezTo>
                  <a:pt x="14027" y="9248"/>
                  <a:pt x="13693" y="9771"/>
                  <a:pt x="13381" y="10324"/>
                </a:cubicBezTo>
                <a:cubicBezTo>
                  <a:pt x="13340" y="10266"/>
                  <a:pt x="13301" y="10201"/>
                  <a:pt x="13260" y="10144"/>
                </a:cubicBezTo>
                <a:cubicBezTo>
                  <a:pt x="12951" y="9714"/>
                  <a:pt x="12585" y="9537"/>
                  <a:pt x="12185" y="9535"/>
                </a:cubicBezTo>
                <a:cubicBezTo>
                  <a:pt x="11822" y="9534"/>
                  <a:pt x="11458" y="9543"/>
                  <a:pt x="11096" y="9543"/>
                </a:cubicBezTo>
                <a:lnTo>
                  <a:pt x="11254" y="10339"/>
                </a:lnTo>
                <a:cubicBezTo>
                  <a:pt x="11274" y="10441"/>
                  <a:pt x="11253" y="10555"/>
                  <a:pt x="11203" y="10620"/>
                </a:cubicBezTo>
                <a:lnTo>
                  <a:pt x="11035" y="10839"/>
                </a:lnTo>
                <a:lnTo>
                  <a:pt x="11221" y="14064"/>
                </a:lnTo>
                <a:cubicBezTo>
                  <a:pt x="11222" y="14080"/>
                  <a:pt x="11223" y="14096"/>
                  <a:pt x="11221" y="14111"/>
                </a:cubicBezTo>
                <a:lnTo>
                  <a:pt x="10774" y="17531"/>
                </a:lnTo>
                <a:cubicBezTo>
                  <a:pt x="10754" y="17688"/>
                  <a:pt x="10622" y="17688"/>
                  <a:pt x="10602" y="17531"/>
                </a:cubicBezTo>
                <a:lnTo>
                  <a:pt x="10165" y="14111"/>
                </a:lnTo>
                <a:cubicBezTo>
                  <a:pt x="10163" y="14096"/>
                  <a:pt x="10164" y="14080"/>
                  <a:pt x="10165" y="14064"/>
                </a:cubicBezTo>
                <a:lnTo>
                  <a:pt x="10360" y="10823"/>
                </a:lnTo>
                <a:lnTo>
                  <a:pt x="10183" y="10605"/>
                </a:lnTo>
                <a:cubicBezTo>
                  <a:pt x="10134" y="10542"/>
                  <a:pt x="10115" y="10432"/>
                  <a:pt x="10132" y="10331"/>
                </a:cubicBezTo>
                <a:lnTo>
                  <a:pt x="10262" y="9551"/>
                </a:lnTo>
                <a:cubicBezTo>
                  <a:pt x="9952" y="9551"/>
                  <a:pt x="9642" y="9549"/>
                  <a:pt x="9332" y="9551"/>
                </a:cubicBezTo>
                <a:cubicBezTo>
                  <a:pt x="9244" y="9551"/>
                  <a:pt x="9154" y="9574"/>
                  <a:pt x="9066" y="9597"/>
                </a:cubicBezTo>
                <a:cubicBezTo>
                  <a:pt x="8722" y="9693"/>
                  <a:pt x="8418" y="9900"/>
                  <a:pt x="8140" y="10183"/>
                </a:cubicBezTo>
                <a:cubicBezTo>
                  <a:pt x="7851" y="9682"/>
                  <a:pt x="7548" y="9207"/>
                  <a:pt x="7228" y="8762"/>
                </a:cubicBezTo>
                <a:cubicBezTo>
                  <a:pt x="6991" y="8431"/>
                  <a:pt x="6708" y="8264"/>
                  <a:pt x="6399" y="8262"/>
                </a:cubicBezTo>
                <a:cubicBezTo>
                  <a:pt x="6120" y="8261"/>
                  <a:pt x="5841" y="8254"/>
                  <a:pt x="5562" y="8254"/>
                </a:cubicBezTo>
                <a:lnTo>
                  <a:pt x="5683" y="8863"/>
                </a:lnTo>
                <a:cubicBezTo>
                  <a:pt x="5699" y="8942"/>
                  <a:pt x="5685" y="9023"/>
                  <a:pt x="5646" y="9074"/>
                </a:cubicBezTo>
                <a:lnTo>
                  <a:pt x="5515" y="9238"/>
                </a:lnTo>
                <a:lnTo>
                  <a:pt x="5659" y="11721"/>
                </a:lnTo>
                <a:cubicBezTo>
                  <a:pt x="5660" y="11733"/>
                  <a:pt x="5661" y="11749"/>
                  <a:pt x="5659" y="11761"/>
                </a:cubicBezTo>
                <a:lnTo>
                  <a:pt x="5315" y="14392"/>
                </a:lnTo>
                <a:cubicBezTo>
                  <a:pt x="5299" y="14513"/>
                  <a:pt x="5195" y="14505"/>
                  <a:pt x="5180" y="14384"/>
                </a:cubicBezTo>
                <a:lnTo>
                  <a:pt x="4845" y="11761"/>
                </a:lnTo>
                <a:cubicBezTo>
                  <a:pt x="4844" y="11749"/>
                  <a:pt x="4844" y="11733"/>
                  <a:pt x="4845" y="11721"/>
                </a:cubicBezTo>
                <a:lnTo>
                  <a:pt x="4999" y="9230"/>
                </a:lnTo>
                <a:lnTo>
                  <a:pt x="4859" y="9059"/>
                </a:lnTo>
                <a:cubicBezTo>
                  <a:pt x="4821" y="9010"/>
                  <a:pt x="4804" y="8925"/>
                  <a:pt x="4817" y="8848"/>
                </a:cubicBezTo>
                <a:lnTo>
                  <a:pt x="4919" y="8246"/>
                </a:lnTo>
                <a:cubicBezTo>
                  <a:pt x="4680" y="8247"/>
                  <a:pt x="4442" y="8245"/>
                  <a:pt x="4203" y="8246"/>
                </a:cubicBezTo>
                <a:close/>
                <a:moveTo>
                  <a:pt x="6302" y="11354"/>
                </a:moveTo>
                <a:lnTo>
                  <a:pt x="7242" y="11354"/>
                </a:lnTo>
                <a:cubicBezTo>
                  <a:pt x="7185" y="11604"/>
                  <a:pt x="7134" y="11604"/>
                  <a:pt x="7079" y="11604"/>
                </a:cubicBezTo>
                <a:lnTo>
                  <a:pt x="6302" y="11604"/>
                </a:lnTo>
                <a:cubicBezTo>
                  <a:pt x="6302" y="11604"/>
                  <a:pt x="6302" y="11354"/>
                  <a:pt x="6302" y="11354"/>
                </a:cubicBezTo>
                <a:close/>
                <a:moveTo>
                  <a:pt x="17174" y="11354"/>
                </a:moveTo>
                <a:lnTo>
                  <a:pt x="18365" y="11354"/>
                </a:lnTo>
                <a:cubicBezTo>
                  <a:pt x="18365" y="11354"/>
                  <a:pt x="18365" y="11604"/>
                  <a:pt x="18365" y="11604"/>
                </a:cubicBezTo>
                <a:lnTo>
                  <a:pt x="17174" y="11604"/>
                </a:lnTo>
                <a:lnTo>
                  <a:pt x="17174" y="11354"/>
                </a:lnTo>
                <a:close/>
                <a:moveTo>
                  <a:pt x="11663" y="13853"/>
                </a:moveTo>
                <a:lnTo>
                  <a:pt x="12855" y="13853"/>
                </a:lnTo>
                <a:cubicBezTo>
                  <a:pt x="12855" y="13853"/>
                  <a:pt x="12855" y="14103"/>
                  <a:pt x="12855" y="14103"/>
                </a:cubicBezTo>
                <a:lnTo>
                  <a:pt x="11663" y="14103"/>
                </a:lnTo>
                <a:lnTo>
                  <a:pt x="11663" y="13853"/>
                </a:lnTo>
                <a:close/>
                <a:moveTo>
                  <a:pt x="11663" y="13853"/>
                </a:moveTo>
              </a:path>
            </a:pathLst>
          </a:custGeom>
          <a:solidFill>
            <a:srgbClr val="E95C34"/>
          </a:solidFill>
          <a:ln>
            <a:noFill/>
          </a:ln>
          <a:ex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defTabSz="914377">
              <a:buClr>
                <a:schemeClr val="accent1">
                  <a:lumMod val="60000"/>
                  <a:lumOff val="40000"/>
                </a:schemeClr>
              </a:buClr>
              <a:buFont typeface="Arial"/>
              <a:buChar char="•"/>
            </a:pPr>
            <a:endParaRPr lang="pl-PL" sz="2000">
              <a:solidFill>
                <a:srgbClr val="7F7F7F"/>
              </a:solidFill>
              <a:latin typeface="Calibri"/>
              <a:ea typeface="Calibri" charset="0"/>
              <a:cs typeface="Calibri"/>
            </a:endParaRPr>
          </a:p>
        </p:txBody>
      </p:sp>
      <p:sp>
        <p:nvSpPr>
          <p:cNvPr id="7" name="Text Placeholder 2">
            <a:extLst>
              <a:ext uri="{FF2B5EF4-FFF2-40B4-BE49-F238E27FC236}">
                <a16:creationId xmlns:a16="http://schemas.microsoft.com/office/drawing/2014/main" id="{DDD067A3-BA64-47B7-9724-5FE8026BF6C5}"/>
              </a:ext>
            </a:extLst>
          </p:cNvPr>
          <p:cNvSpPr txBox="1">
            <a:spLocks/>
          </p:cNvSpPr>
          <p:nvPr/>
        </p:nvSpPr>
        <p:spPr>
          <a:xfrm>
            <a:off x="2102831" y="3482304"/>
            <a:ext cx="2970613" cy="1384995"/>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4625" indent="-174625">
              <a:buClr>
                <a:srgbClr val="FF6900"/>
              </a:buClr>
              <a:buSzPct val="89000"/>
              <a:buFont typeface="Arial"/>
              <a:buChar char="•"/>
            </a:pPr>
            <a:r>
              <a:rPr lang="en-US" sz="1400" dirty="0">
                <a:solidFill>
                  <a:srgbClr val="7F7F7F"/>
                </a:solidFill>
                <a:ea typeface="Calibri" charset="0"/>
                <a:cs typeface="Poppins" pitchFamily="2" charset="77"/>
              </a:rPr>
              <a:t>Support from executives is critical</a:t>
            </a:r>
          </a:p>
          <a:p>
            <a:pPr marL="174625" indent="-174625">
              <a:buClr>
                <a:srgbClr val="FF6900"/>
              </a:buClr>
              <a:buSzPct val="89000"/>
              <a:buFont typeface="Arial"/>
              <a:buChar char="•"/>
            </a:pPr>
            <a:r>
              <a:rPr lang="en-US" sz="1400" dirty="0">
                <a:solidFill>
                  <a:srgbClr val="7F7F7F"/>
                </a:solidFill>
                <a:ea typeface="Calibri" charset="0"/>
                <a:cs typeface="Poppins" pitchFamily="2" charset="77"/>
              </a:rPr>
              <a:t>Give them access to marketing collateral</a:t>
            </a:r>
          </a:p>
          <a:p>
            <a:pPr marL="174625" indent="-174625">
              <a:buClr>
                <a:srgbClr val="FF6900"/>
              </a:buClr>
              <a:buSzPct val="89000"/>
              <a:buFont typeface="Arial"/>
              <a:buChar char="•"/>
            </a:pPr>
            <a:r>
              <a:rPr lang="en-US" sz="1400" dirty="0">
                <a:solidFill>
                  <a:srgbClr val="7F7F7F"/>
                </a:solidFill>
                <a:ea typeface="Calibri" charset="0"/>
                <a:cs typeface="Poppins" pitchFamily="2" charset="77"/>
              </a:rPr>
              <a:t>provide regular reporting to demonstrate progress and </a:t>
            </a:r>
            <a:br>
              <a:rPr lang="en-US" sz="1400" dirty="0">
                <a:solidFill>
                  <a:srgbClr val="7F7F7F"/>
                </a:solidFill>
                <a:ea typeface="Calibri" charset="0"/>
                <a:cs typeface="Poppins" pitchFamily="2" charset="77"/>
              </a:rPr>
            </a:br>
            <a:r>
              <a:rPr lang="en-US" sz="1400" dirty="0">
                <a:solidFill>
                  <a:srgbClr val="7F7F7F"/>
                </a:solidFill>
                <a:ea typeface="Calibri" charset="0"/>
                <a:cs typeface="Poppins" pitchFamily="2" charset="77"/>
              </a:rPr>
              <a:t>highlight results</a:t>
            </a:r>
          </a:p>
        </p:txBody>
      </p:sp>
      <p:sp>
        <p:nvSpPr>
          <p:cNvPr id="8" name="Text Placeholder 2">
            <a:extLst>
              <a:ext uri="{FF2B5EF4-FFF2-40B4-BE49-F238E27FC236}">
                <a16:creationId xmlns:a16="http://schemas.microsoft.com/office/drawing/2014/main" id="{602B1CA3-3947-4919-8A40-61EE8033B9B0}"/>
              </a:ext>
            </a:extLst>
          </p:cNvPr>
          <p:cNvSpPr txBox="1">
            <a:spLocks/>
          </p:cNvSpPr>
          <p:nvPr/>
        </p:nvSpPr>
        <p:spPr>
          <a:xfrm>
            <a:off x="2102832" y="2975587"/>
            <a:ext cx="2734639" cy="400110"/>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Clr>
                <a:schemeClr val="accent1">
                  <a:lumMod val="60000"/>
                  <a:lumOff val="40000"/>
                </a:schemeClr>
              </a:buClr>
              <a:buNone/>
            </a:pPr>
            <a:r>
              <a:rPr lang="en-US" sz="2000" b="1" dirty="0">
                <a:solidFill>
                  <a:srgbClr val="008BCC"/>
                </a:solidFill>
                <a:cs typeface="Poppins" pitchFamily="2" charset="77"/>
              </a:rPr>
              <a:t>Senior Management</a:t>
            </a:r>
          </a:p>
        </p:txBody>
      </p:sp>
      <p:sp>
        <p:nvSpPr>
          <p:cNvPr id="9" name="Text Placeholder 2">
            <a:extLst>
              <a:ext uri="{FF2B5EF4-FFF2-40B4-BE49-F238E27FC236}">
                <a16:creationId xmlns:a16="http://schemas.microsoft.com/office/drawing/2014/main" id="{08F27C6C-3723-499E-9686-CBA5684557B7}"/>
              </a:ext>
            </a:extLst>
          </p:cNvPr>
          <p:cNvSpPr txBox="1">
            <a:spLocks/>
          </p:cNvSpPr>
          <p:nvPr/>
        </p:nvSpPr>
        <p:spPr>
          <a:xfrm>
            <a:off x="5319315" y="3482304"/>
            <a:ext cx="2855595" cy="1231106"/>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4625" indent="-174625">
              <a:lnSpc>
                <a:spcPct val="100000"/>
              </a:lnSpc>
              <a:buClr>
                <a:srgbClr val="FF6900"/>
              </a:buClr>
              <a:buSzPct val="89000"/>
              <a:buFont typeface="Arial"/>
              <a:buChar char="•"/>
            </a:pPr>
            <a:r>
              <a:rPr lang="en-US" sz="1400" dirty="0">
                <a:solidFill>
                  <a:srgbClr val="7F7F7F"/>
                </a:solidFill>
                <a:cs typeface="Poppins" pitchFamily="2" charset="77"/>
              </a:rPr>
              <a:t>Have business-unit</a:t>
            </a:r>
            <a:r>
              <a:rPr lang="en-US" dirty="0">
                <a:solidFill>
                  <a:srgbClr val="7F7F7F"/>
                </a:solidFill>
                <a:cs typeface="Poppins" pitchFamily="2" charset="77"/>
              </a:rPr>
              <a:t> </a:t>
            </a:r>
            <a:r>
              <a:rPr lang="en-US" sz="1400" dirty="0">
                <a:solidFill>
                  <a:srgbClr val="7F7F7F"/>
                </a:solidFill>
                <a:cs typeface="Poppins" pitchFamily="2" charset="77"/>
              </a:rPr>
              <a:t>responsibility but also maintain productive relationships with direct reports</a:t>
            </a:r>
          </a:p>
          <a:p>
            <a:pPr marL="174625" indent="-174625">
              <a:lnSpc>
                <a:spcPct val="100000"/>
              </a:lnSpc>
              <a:buClr>
                <a:srgbClr val="FF6900"/>
              </a:buClr>
              <a:buSzPct val="89000"/>
              <a:buFont typeface="Arial"/>
              <a:buChar char="•"/>
            </a:pPr>
            <a:r>
              <a:rPr lang="en-US" sz="1400" dirty="0">
                <a:solidFill>
                  <a:srgbClr val="7F7F7F"/>
                </a:solidFill>
                <a:cs typeface="Poppins" pitchFamily="2" charset="77"/>
              </a:rPr>
              <a:t>Helping them understand exactly what RPA will and won’t do</a:t>
            </a:r>
          </a:p>
        </p:txBody>
      </p:sp>
      <p:sp>
        <p:nvSpPr>
          <p:cNvPr id="10" name="Text Placeholder 2">
            <a:extLst>
              <a:ext uri="{FF2B5EF4-FFF2-40B4-BE49-F238E27FC236}">
                <a16:creationId xmlns:a16="http://schemas.microsoft.com/office/drawing/2014/main" id="{DDB67A5D-641D-495D-A9F9-BEA38D9275F3}"/>
              </a:ext>
            </a:extLst>
          </p:cNvPr>
          <p:cNvSpPr txBox="1">
            <a:spLocks/>
          </p:cNvSpPr>
          <p:nvPr/>
        </p:nvSpPr>
        <p:spPr>
          <a:xfrm>
            <a:off x="5319315" y="2975587"/>
            <a:ext cx="3146259" cy="400110"/>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Clr>
                <a:schemeClr val="accent1">
                  <a:lumMod val="60000"/>
                  <a:lumOff val="40000"/>
                </a:schemeClr>
              </a:buClr>
              <a:buNone/>
            </a:pPr>
            <a:r>
              <a:rPr lang="en-US" sz="2000" b="1" dirty="0">
                <a:solidFill>
                  <a:srgbClr val="008BCC"/>
                </a:solidFill>
                <a:cs typeface="Poppins" pitchFamily="2" charset="77"/>
              </a:rPr>
              <a:t>Line-of-business Managers</a:t>
            </a:r>
          </a:p>
        </p:txBody>
      </p:sp>
      <p:sp>
        <p:nvSpPr>
          <p:cNvPr id="11" name="Text Placeholder 2">
            <a:extLst>
              <a:ext uri="{FF2B5EF4-FFF2-40B4-BE49-F238E27FC236}">
                <a16:creationId xmlns:a16="http://schemas.microsoft.com/office/drawing/2014/main" id="{4D15DB5F-8A6B-4564-B4D3-414E7EE6B9B0}"/>
              </a:ext>
            </a:extLst>
          </p:cNvPr>
          <p:cNvSpPr txBox="1">
            <a:spLocks/>
          </p:cNvSpPr>
          <p:nvPr/>
        </p:nvSpPr>
        <p:spPr>
          <a:xfrm>
            <a:off x="8675701" y="3482304"/>
            <a:ext cx="2855595" cy="1384995"/>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4625" indent="-174625">
              <a:lnSpc>
                <a:spcPct val="100000"/>
              </a:lnSpc>
              <a:buClr>
                <a:srgbClr val="FF6900"/>
              </a:buClr>
              <a:buSzPct val="89000"/>
              <a:buFont typeface="Arial"/>
              <a:buChar char="•"/>
            </a:pPr>
            <a:r>
              <a:rPr lang="en-US" sz="1400" dirty="0">
                <a:solidFill>
                  <a:srgbClr val="7F7F7F"/>
                </a:solidFill>
                <a:cs typeface="Poppins" pitchFamily="2" charset="77"/>
              </a:rPr>
              <a:t>Change management - alleviating employees’ concerns that robots are coming for their jobs</a:t>
            </a:r>
          </a:p>
          <a:p>
            <a:pPr marL="174625" indent="-174625">
              <a:lnSpc>
                <a:spcPct val="100000"/>
              </a:lnSpc>
              <a:buClr>
                <a:srgbClr val="FF6900"/>
              </a:buClr>
              <a:buSzPct val="89000"/>
              <a:buFont typeface="Arial"/>
              <a:buChar char="•"/>
            </a:pPr>
            <a:r>
              <a:rPr lang="en-US" sz="1400" dirty="0">
                <a:solidFill>
                  <a:srgbClr val="7F7F7F"/>
                </a:solidFill>
                <a:cs typeface="Poppins" pitchFamily="2" charset="77"/>
              </a:rPr>
              <a:t>Convert skeptical employees into project advocates</a:t>
            </a:r>
          </a:p>
          <a:p>
            <a:pPr marL="174625" indent="-174625">
              <a:lnSpc>
                <a:spcPct val="100000"/>
              </a:lnSpc>
              <a:buClr>
                <a:srgbClr val="FF6900"/>
              </a:buClr>
              <a:buSzPct val="89000"/>
              <a:buFont typeface="Arial"/>
              <a:buChar char="•"/>
            </a:pPr>
            <a:r>
              <a:rPr lang="en-US" sz="1400" dirty="0">
                <a:solidFill>
                  <a:srgbClr val="7F7F7F"/>
                </a:solidFill>
                <a:cs typeface="Poppins" pitchFamily="2" charset="77"/>
              </a:rPr>
              <a:t>Great source of process pipeline</a:t>
            </a:r>
          </a:p>
        </p:txBody>
      </p:sp>
      <p:sp>
        <p:nvSpPr>
          <p:cNvPr id="12" name="Text Placeholder 2">
            <a:extLst>
              <a:ext uri="{FF2B5EF4-FFF2-40B4-BE49-F238E27FC236}">
                <a16:creationId xmlns:a16="http://schemas.microsoft.com/office/drawing/2014/main" id="{1257BE92-E017-4987-9977-69E8945AF24C}"/>
              </a:ext>
            </a:extLst>
          </p:cNvPr>
          <p:cNvSpPr txBox="1">
            <a:spLocks/>
          </p:cNvSpPr>
          <p:nvPr/>
        </p:nvSpPr>
        <p:spPr>
          <a:xfrm>
            <a:off x="8675702" y="2975587"/>
            <a:ext cx="2337804" cy="400110"/>
          </a:xfrm>
          <a:prstGeom prst="rect">
            <a:avLst/>
          </a:prstGeom>
        </p:spPr>
        <p:txBody>
          <a:bodyPr vert="horz"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Clr>
                <a:schemeClr val="accent1">
                  <a:lumMod val="60000"/>
                  <a:lumOff val="40000"/>
                </a:schemeClr>
              </a:buClr>
              <a:buNone/>
            </a:pPr>
            <a:r>
              <a:rPr lang="en-US" sz="2000" b="1" dirty="0">
                <a:solidFill>
                  <a:srgbClr val="008BCC"/>
                </a:solidFill>
                <a:cs typeface="Poppins" pitchFamily="2" charset="77"/>
              </a:rPr>
              <a:t>Employees</a:t>
            </a:r>
          </a:p>
        </p:txBody>
      </p:sp>
    </p:spTree>
    <p:extLst>
      <p:ext uri="{BB962C8B-B14F-4D97-AF65-F5344CB8AC3E}">
        <p14:creationId xmlns:p14="http://schemas.microsoft.com/office/powerpoint/2010/main" val="2753841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FF9E-4641-48BE-AAD8-0B09CA6468D9}"/>
              </a:ext>
            </a:extLst>
          </p:cNvPr>
          <p:cNvSpPr>
            <a:spLocks noGrp="1"/>
          </p:cNvSpPr>
          <p:nvPr>
            <p:ph type="title"/>
          </p:nvPr>
        </p:nvSpPr>
        <p:spPr>
          <a:xfrm>
            <a:off x="1828800" y="301592"/>
            <a:ext cx="8470232" cy="543739"/>
          </a:xfrm>
        </p:spPr>
        <p:txBody>
          <a:bodyPr/>
          <a:lstStyle/>
          <a:p>
            <a:pPr>
              <a:spcBef>
                <a:spcPct val="0"/>
              </a:spcBef>
              <a:buClr>
                <a:schemeClr val="accent1">
                  <a:lumMod val="60000"/>
                  <a:lumOff val="40000"/>
                </a:schemeClr>
              </a:buClr>
            </a:pPr>
            <a:r>
              <a:rPr lang="en-US" dirty="0">
                <a:solidFill>
                  <a:srgbClr val="008BCC"/>
                </a:solidFill>
                <a:latin typeface="+mn-lt"/>
              </a:rPr>
              <a:t>Building your operating model… </a:t>
            </a:r>
          </a:p>
        </p:txBody>
      </p:sp>
      <p:pic>
        <p:nvPicPr>
          <p:cNvPr id="4" name="Picture 4" descr="A close up of text on a white background&#10;&#10;Description generated with high confidence">
            <a:extLst>
              <a:ext uri="{FF2B5EF4-FFF2-40B4-BE49-F238E27FC236}">
                <a16:creationId xmlns:a16="http://schemas.microsoft.com/office/drawing/2014/main" id="{FEF4839C-B235-4CD2-B9FE-10631660D6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78987" y="1504335"/>
            <a:ext cx="8293814" cy="4413349"/>
          </a:xfrm>
          <a:prstGeom prst="rect">
            <a:avLst/>
          </a:prstGeom>
        </p:spPr>
      </p:pic>
    </p:spTree>
    <p:extLst>
      <p:ext uri="{BB962C8B-B14F-4D97-AF65-F5344CB8AC3E}">
        <p14:creationId xmlns:p14="http://schemas.microsoft.com/office/powerpoint/2010/main" val="2734661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F4E6-DEDA-4DB1-8AA7-3B455E7C42B0}"/>
              </a:ext>
            </a:extLst>
          </p:cNvPr>
          <p:cNvSpPr>
            <a:spLocks noGrp="1"/>
          </p:cNvSpPr>
          <p:nvPr>
            <p:ph type="title"/>
          </p:nvPr>
        </p:nvSpPr>
        <p:spPr>
          <a:xfrm>
            <a:off x="1844841" y="301592"/>
            <a:ext cx="8461917" cy="543739"/>
          </a:xfrm>
        </p:spPr>
        <p:txBody>
          <a:bodyPr/>
          <a:lstStyle/>
          <a:p>
            <a:pPr>
              <a:spcBef>
                <a:spcPct val="0"/>
              </a:spcBef>
              <a:buClr>
                <a:schemeClr val="accent1">
                  <a:lumMod val="60000"/>
                  <a:lumOff val="40000"/>
                </a:schemeClr>
              </a:buClr>
            </a:pPr>
            <a:r>
              <a:rPr lang="en-US" dirty="0">
                <a:solidFill>
                  <a:srgbClr val="008BCC"/>
                </a:solidFill>
                <a:latin typeface="+mn-lt"/>
              </a:rPr>
              <a:t>Scaling RPA</a:t>
            </a:r>
          </a:p>
        </p:txBody>
      </p:sp>
      <p:pic>
        <p:nvPicPr>
          <p:cNvPr id="18" name="Picture 17">
            <a:extLst>
              <a:ext uri="{FF2B5EF4-FFF2-40B4-BE49-F238E27FC236}">
                <a16:creationId xmlns:a16="http://schemas.microsoft.com/office/drawing/2014/main" id="{D4CDAD2D-F292-4645-A525-140C52390022}"/>
              </a:ext>
            </a:extLst>
          </p:cNvPr>
          <p:cNvPicPr>
            <a:picLocks noChangeAspect="1"/>
          </p:cNvPicPr>
          <p:nvPr/>
        </p:nvPicPr>
        <p:blipFill>
          <a:blip r:embed="rId2"/>
          <a:stretch>
            <a:fillRect/>
          </a:stretch>
        </p:blipFill>
        <p:spPr>
          <a:xfrm>
            <a:off x="2105268" y="5327826"/>
            <a:ext cx="2374900" cy="609600"/>
          </a:xfrm>
          <a:prstGeom prst="rect">
            <a:avLst/>
          </a:prstGeom>
        </p:spPr>
      </p:pic>
      <p:pic>
        <p:nvPicPr>
          <p:cNvPr id="19" name="Picture 18">
            <a:extLst>
              <a:ext uri="{FF2B5EF4-FFF2-40B4-BE49-F238E27FC236}">
                <a16:creationId xmlns:a16="http://schemas.microsoft.com/office/drawing/2014/main" id="{6684FB89-2E8B-624C-BAA3-6BE8F7106BEB}"/>
              </a:ext>
            </a:extLst>
          </p:cNvPr>
          <p:cNvPicPr>
            <a:picLocks noChangeAspect="1"/>
          </p:cNvPicPr>
          <p:nvPr/>
        </p:nvPicPr>
        <p:blipFill>
          <a:blip r:embed="rId3"/>
          <a:stretch>
            <a:fillRect/>
          </a:stretch>
        </p:blipFill>
        <p:spPr>
          <a:xfrm>
            <a:off x="4487666" y="4794426"/>
            <a:ext cx="2387600" cy="1143000"/>
          </a:xfrm>
          <a:prstGeom prst="rect">
            <a:avLst/>
          </a:prstGeom>
        </p:spPr>
      </p:pic>
      <p:pic>
        <p:nvPicPr>
          <p:cNvPr id="20" name="Picture 19">
            <a:extLst>
              <a:ext uri="{FF2B5EF4-FFF2-40B4-BE49-F238E27FC236}">
                <a16:creationId xmlns:a16="http://schemas.microsoft.com/office/drawing/2014/main" id="{1C356AF9-84C5-8C44-AB78-8D6C8394842C}"/>
              </a:ext>
            </a:extLst>
          </p:cNvPr>
          <p:cNvPicPr>
            <a:picLocks noChangeAspect="1"/>
          </p:cNvPicPr>
          <p:nvPr/>
        </p:nvPicPr>
        <p:blipFill>
          <a:blip r:embed="rId4"/>
          <a:stretch>
            <a:fillRect/>
          </a:stretch>
        </p:blipFill>
        <p:spPr>
          <a:xfrm>
            <a:off x="6863281" y="3946871"/>
            <a:ext cx="2400300" cy="1993900"/>
          </a:xfrm>
          <a:prstGeom prst="rect">
            <a:avLst/>
          </a:prstGeom>
        </p:spPr>
      </p:pic>
      <p:pic>
        <p:nvPicPr>
          <p:cNvPr id="21" name="Picture 20">
            <a:extLst>
              <a:ext uri="{FF2B5EF4-FFF2-40B4-BE49-F238E27FC236}">
                <a16:creationId xmlns:a16="http://schemas.microsoft.com/office/drawing/2014/main" id="{D9169AC6-0572-3548-989B-26B23AD9B651}"/>
              </a:ext>
            </a:extLst>
          </p:cNvPr>
          <p:cNvPicPr>
            <a:picLocks noChangeAspect="1"/>
          </p:cNvPicPr>
          <p:nvPr/>
        </p:nvPicPr>
        <p:blipFill>
          <a:blip r:embed="rId5"/>
          <a:stretch>
            <a:fillRect/>
          </a:stretch>
        </p:blipFill>
        <p:spPr>
          <a:xfrm>
            <a:off x="9260074" y="3067226"/>
            <a:ext cx="2362200" cy="2870200"/>
          </a:xfrm>
          <a:prstGeom prst="rect">
            <a:avLst/>
          </a:prstGeom>
        </p:spPr>
      </p:pic>
      <p:cxnSp>
        <p:nvCxnSpPr>
          <p:cNvPr id="22" name="Straight Connector 21">
            <a:extLst>
              <a:ext uri="{FF2B5EF4-FFF2-40B4-BE49-F238E27FC236}">
                <a16:creationId xmlns:a16="http://schemas.microsoft.com/office/drawing/2014/main" id="{1A9A6D28-E1DC-0F41-B235-87AADF80EEDB}"/>
              </a:ext>
            </a:extLst>
          </p:cNvPr>
          <p:cNvCxnSpPr>
            <a:cxnSpLocks/>
          </p:cNvCxnSpPr>
          <p:nvPr/>
        </p:nvCxnSpPr>
        <p:spPr>
          <a:xfrm flipV="1">
            <a:off x="3170273" y="2939642"/>
            <a:ext cx="0" cy="2000719"/>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E5945E-E7DA-E143-96BA-58BE452F1342}"/>
              </a:ext>
            </a:extLst>
          </p:cNvPr>
          <p:cNvCxnSpPr>
            <a:cxnSpLocks/>
          </p:cNvCxnSpPr>
          <p:nvPr/>
        </p:nvCxnSpPr>
        <p:spPr>
          <a:xfrm flipV="1">
            <a:off x="5540248" y="2939642"/>
            <a:ext cx="0" cy="2248446"/>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2D0A16-0478-244C-8C45-92D9F241BD21}"/>
              </a:ext>
            </a:extLst>
          </p:cNvPr>
          <p:cNvCxnSpPr>
            <a:cxnSpLocks/>
          </p:cNvCxnSpPr>
          <p:nvPr/>
        </p:nvCxnSpPr>
        <p:spPr>
          <a:xfrm flipV="1">
            <a:off x="7928885" y="2939642"/>
            <a:ext cx="0" cy="179269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681C97-611B-4740-BA4F-9685F22A02EE}"/>
              </a:ext>
            </a:extLst>
          </p:cNvPr>
          <p:cNvCxnSpPr>
            <a:cxnSpLocks/>
            <a:stCxn id="37" idx="4"/>
          </p:cNvCxnSpPr>
          <p:nvPr/>
        </p:nvCxnSpPr>
        <p:spPr>
          <a:xfrm flipV="1">
            <a:off x="10382368" y="2939642"/>
            <a:ext cx="0" cy="106162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CFC7448-408E-6F42-A5B1-8BBDA226EC7B}"/>
              </a:ext>
            </a:extLst>
          </p:cNvPr>
          <p:cNvSpPr txBox="1"/>
          <p:nvPr/>
        </p:nvSpPr>
        <p:spPr>
          <a:xfrm>
            <a:off x="9166746" y="6036014"/>
            <a:ext cx="2361292"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7F7F7F"/>
                </a:solidFill>
                <a:latin typeface="Calibri" panose="020F0502020204030204" pitchFamily="34" charset="0"/>
                <a:cs typeface="Calibri" panose="020F0502020204030204" pitchFamily="34" charset="0"/>
              </a:rPr>
              <a:t>“</a:t>
            </a:r>
            <a:r>
              <a:rPr lang="en-US" sz="1600" b="1" err="1">
                <a:solidFill>
                  <a:srgbClr val="7F7F7F"/>
                </a:solidFill>
                <a:latin typeface="Calibri" panose="020F0502020204030204" pitchFamily="34" charset="0"/>
                <a:cs typeface="Calibri" panose="020F0502020204030204" pitchFamily="34" charset="0"/>
              </a:rPr>
              <a:t>Gigabot</a:t>
            </a:r>
            <a:r>
              <a:rPr lang="en-US" sz="1600" b="1">
                <a:solidFill>
                  <a:srgbClr val="7F7F7F"/>
                </a:solidFill>
                <a:latin typeface="Calibri" panose="020F0502020204030204" pitchFamily="34" charset="0"/>
                <a:cs typeface="Calibri" panose="020F0502020204030204" pitchFamily="34" charset="0"/>
              </a:rPr>
              <a:t>” Economy</a:t>
            </a:r>
          </a:p>
        </p:txBody>
      </p:sp>
      <p:sp>
        <p:nvSpPr>
          <p:cNvPr id="27" name="TextBox 26">
            <a:extLst>
              <a:ext uri="{FF2B5EF4-FFF2-40B4-BE49-F238E27FC236}">
                <a16:creationId xmlns:a16="http://schemas.microsoft.com/office/drawing/2014/main" id="{4D68B1AA-AC25-7D49-8117-683760BE8278}"/>
              </a:ext>
            </a:extLst>
          </p:cNvPr>
          <p:cNvSpPr txBox="1"/>
          <p:nvPr/>
        </p:nvSpPr>
        <p:spPr>
          <a:xfrm>
            <a:off x="6751291" y="6036014"/>
            <a:ext cx="2404752"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7F7F7F"/>
                </a:solidFill>
                <a:latin typeface="Calibri" panose="020F0502020204030204" pitchFamily="34" charset="0"/>
                <a:cs typeface="Calibri" panose="020F0502020204030204" pitchFamily="34" charset="0"/>
              </a:rPr>
              <a:t>Digital Workforce</a:t>
            </a:r>
          </a:p>
        </p:txBody>
      </p:sp>
      <p:sp>
        <p:nvSpPr>
          <p:cNvPr id="28" name="TextBox 27">
            <a:extLst>
              <a:ext uri="{FF2B5EF4-FFF2-40B4-BE49-F238E27FC236}">
                <a16:creationId xmlns:a16="http://schemas.microsoft.com/office/drawing/2014/main" id="{768B4B79-70E9-484F-9BEB-9F06AB9605E5}"/>
              </a:ext>
            </a:extLst>
          </p:cNvPr>
          <p:cNvSpPr txBox="1"/>
          <p:nvPr/>
        </p:nvSpPr>
        <p:spPr>
          <a:xfrm>
            <a:off x="4360916" y="6036014"/>
            <a:ext cx="2404752"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7F7F7F"/>
                </a:solidFill>
                <a:latin typeface="Calibri" panose="020F0502020204030204" pitchFamily="34" charset="0"/>
                <a:cs typeface="Calibri" panose="020F0502020204030204" pitchFamily="34" charset="0"/>
              </a:rPr>
              <a:t>RPA at Scale</a:t>
            </a:r>
          </a:p>
        </p:txBody>
      </p:sp>
      <p:sp>
        <p:nvSpPr>
          <p:cNvPr id="29" name="TextBox 28">
            <a:extLst>
              <a:ext uri="{FF2B5EF4-FFF2-40B4-BE49-F238E27FC236}">
                <a16:creationId xmlns:a16="http://schemas.microsoft.com/office/drawing/2014/main" id="{223EB3B5-6881-CB4B-BC6B-7369DBB2A92E}"/>
              </a:ext>
            </a:extLst>
          </p:cNvPr>
          <p:cNvSpPr txBox="1"/>
          <p:nvPr/>
        </p:nvSpPr>
        <p:spPr>
          <a:xfrm>
            <a:off x="2003298" y="6036014"/>
            <a:ext cx="2361292"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rgbClr val="7F7F7F"/>
                </a:solidFill>
                <a:latin typeface="Calibri" panose="020F0502020204030204" pitchFamily="34" charset="0"/>
                <a:cs typeface="Calibri" panose="020F0502020204030204" pitchFamily="34" charset="0"/>
              </a:rPr>
              <a:t>Start</a:t>
            </a:r>
          </a:p>
        </p:txBody>
      </p:sp>
      <p:sp>
        <p:nvSpPr>
          <p:cNvPr id="30" name="TextBox 29">
            <a:extLst>
              <a:ext uri="{FF2B5EF4-FFF2-40B4-BE49-F238E27FC236}">
                <a16:creationId xmlns:a16="http://schemas.microsoft.com/office/drawing/2014/main" id="{6544E299-6459-BC4C-BC9A-53F893860EB8}"/>
              </a:ext>
            </a:extLst>
          </p:cNvPr>
          <p:cNvSpPr txBox="1"/>
          <p:nvPr/>
        </p:nvSpPr>
        <p:spPr>
          <a:xfrm>
            <a:off x="2105268" y="1274270"/>
            <a:ext cx="2157351"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rgbClr val="767171"/>
                </a:solidFill>
                <a:latin typeface="Calibri" panose="020F0502020204030204" pitchFamily="34" charset="0"/>
                <a:cs typeface="Calibri" panose="020F0502020204030204" pitchFamily="34" charset="0"/>
              </a:rPr>
              <a:t>The start of the journey includes POCs, pilots and first automations</a:t>
            </a:r>
          </a:p>
          <a:p>
            <a:pPr algn="ctr"/>
            <a:endParaRPr lang="en-US" sz="1600" dirty="0">
              <a:latin typeface="Calibri" panose="020F0502020204030204" pitchFamily="34" charset="0"/>
              <a:cs typeface="Calibri" panose="020F0502020204030204" pitchFamily="34" charset="0"/>
            </a:endParaRPr>
          </a:p>
          <a:p>
            <a:pPr algn="ctr"/>
            <a:endParaRPr lang="en-US" sz="1600" dirty="0">
              <a:latin typeface="Calibri" panose="020F0502020204030204" pitchFamily="34" charset="0"/>
              <a:cs typeface="Calibri" panose="020F0502020204030204" pitchFamily="34" charset="0"/>
            </a:endParaRPr>
          </a:p>
          <a:p>
            <a:pPr algn="ctr"/>
            <a:r>
              <a:rPr lang="en-US" sz="1600" b="1" dirty="0">
                <a:solidFill>
                  <a:srgbClr val="767171"/>
                </a:solidFill>
                <a:latin typeface="Calibri" panose="020F0502020204030204" pitchFamily="34" charset="0"/>
                <a:cs typeface="Calibri" panose="020F0502020204030204" pitchFamily="34" charset="0"/>
              </a:rPr>
              <a:t>~10 Bots</a:t>
            </a:r>
          </a:p>
        </p:txBody>
      </p:sp>
      <p:sp>
        <p:nvSpPr>
          <p:cNvPr id="31" name="TextBox 30">
            <a:extLst>
              <a:ext uri="{FF2B5EF4-FFF2-40B4-BE49-F238E27FC236}">
                <a16:creationId xmlns:a16="http://schemas.microsoft.com/office/drawing/2014/main" id="{C81F43CE-1E9F-1146-A678-8CCF0A9725EF}"/>
              </a:ext>
            </a:extLst>
          </p:cNvPr>
          <p:cNvSpPr txBox="1"/>
          <p:nvPr/>
        </p:nvSpPr>
        <p:spPr>
          <a:xfrm>
            <a:off x="6904566" y="1274270"/>
            <a:ext cx="2138081"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rgbClr val="767171"/>
                </a:solidFill>
                <a:latin typeface="Calibri" panose="020F0502020204030204" pitchFamily="34" charset="0"/>
                <a:cs typeface="Calibri" panose="020F0502020204030204" pitchFamily="34" charset="0"/>
              </a:rPr>
              <a:t>Functioning operating model with strong opportunity pipeline</a:t>
            </a:r>
            <a:endParaRPr lang="en-US" sz="1600" dirty="0">
              <a:latin typeface="Calibri" panose="020F0502020204030204" pitchFamily="34" charset="0"/>
              <a:cs typeface="Calibri" panose="020F0502020204030204" pitchFamily="34" charset="0"/>
            </a:endParaRPr>
          </a:p>
          <a:p>
            <a:pPr algn="ctr"/>
            <a:endParaRPr lang="en-US" sz="1600" dirty="0">
              <a:latin typeface="Calibri" panose="020F0502020204030204" pitchFamily="34" charset="0"/>
              <a:cs typeface="Calibri" panose="020F0502020204030204" pitchFamily="34" charset="0"/>
            </a:endParaRPr>
          </a:p>
          <a:p>
            <a:pPr algn="ctr"/>
            <a:endParaRPr lang="en-US" sz="1600" dirty="0">
              <a:latin typeface="Calibri" panose="020F0502020204030204" pitchFamily="34" charset="0"/>
              <a:cs typeface="Calibri" panose="020F0502020204030204" pitchFamily="34" charset="0"/>
            </a:endParaRPr>
          </a:p>
          <a:p>
            <a:pPr algn="ctr"/>
            <a:r>
              <a:rPr lang="en-US" sz="1600" b="1" dirty="0">
                <a:solidFill>
                  <a:srgbClr val="767171"/>
                </a:solidFill>
                <a:latin typeface="Calibri" panose="020F0502020204030204" pitchFamily="34" charset="0"/>
                <a:cs typeface="Calibri" panose="020F0502020204030204" pitchFamily="34" charset="0"/>
              </a:rPr>
              <a:t>~200 – 1K  Bots</a:t>
            </a:r>
          </a:p>
        </p:txBody>
      </p:sp>
      <p:sp>
        <p:nvSpPr>
          <p:cNvPr id="32" name="TextBox 31">
            <a:extLst>
              <a:ext uri="{FF2B5EF4-FFF2-40B4-BE49-F238E27FC236}">
                <a16:creationId xmlns:a16="http://schemas.microsoft.com/office/drawing/2014/main" id="{2F66E5F4-833A-374D-8A0C-7213F3971078}"/>
              </a:ext>
            </a:extLst>
          </p:cNvPr>
          <p:cNvSpPr txBox="1"/>
          <p:nvPr/>
        </p:nvSpPr>
        <p:spPr>
          <a:xfrm>
            <a:off x="4328474" y="1274270"/>
            <a:ext cx="2404344"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767171"/>
                </a:solidFill>
                <a:latin typeface="Calibri" panose="020F0502020204030204" pitchFamily="34" charset="0"/>
                <a:cs typeface="Calibri" panose="020F0502020204030204" pitchFamily="34" charset="0"/>
              </a:rPr>
              <a:t>Digital workforce transforming the way </a:t>
            </a:r>
            <a:br>
              <a:rPr lang="en-US" sz="1600">
                <a:solidFill>
                  <a:srgbClr val="767171"/>
                </a:solidFill>
                <a:latin typeface="Calibri" panose="020F0502020204030204" pitchFamily="34" charset="0"/>
                <a:cs typeface="Calibri" panose="020F0502020204030204" pitchFamily="34" charset="0"/>
              </a:rPr>
            </a:br>
            <a:r>
              <a:rPr lang="en-US" sz="1600">
                <a:solidFill>
                  <a:srgbClr val="767171"/>
                </a:solidFill>
                <a:latin typeface="Calibri" panose="020F0502020204030204" pitchFamily="34" charset="0"/>
                <a:cs typeface="Calibri" panose="020F0502020204030204" pitchFamily="34" charset="0"/>
              </a:rPr>
              <a:t>we organize &amp; work</a:t>
            </a:r>
          </a:p>
          <a:p>
            <a:pPr algn="ctr"/>
            <a:r>
              <a:rPr lang="en-US" sz="1600">
                <a:solidFill>
                  <a:srgbClr val="767171"/>
                </a:solidFill>
                <a:latin typeface="Calibri" panose="020F0502020204030204" pitchFamily="34" charset="0"/>
                <a:cs typeface="Calibri" panose="020F0502020204030204" pitchFamily="34" charset="0"/>
              </a:rPr>
              <a:t>“A robot for everyone”</a:t>
            </a:r>
          </a:p>
          <a:p>
            <a:pPr algn="ctr"/>
            <a:endParaRPr lang="en-US" sz="1600" b="1">
              <a:latin typeface="Calibri" panose="020F0502020204030204" pitchFamily="34" charset="0"/>
              <a:cs typeface="Calibri" panose="020F0502020204030204" pitchFamily="34" charset="0"/>
            </a:endParaRPr>
          </a:p>
          <a:p>
            <a:pPr algn="ctr"/>
            <a:r>
              <a:rPr lang="en-US" sz="1600" b="1">
                <a:solidFill>
                  <a:srgbClr val="767171"/>
                </a:solidFill>
                <a:latin typeface="Calibri" panose="020F0502020204030204" pitchFamily="34" charset="0"/>
                <a:cs typeface="Calibri" panose="020F0502020204030204" pitchFamily="34" charset="0"/>
              </a:rPr>
              <a:t>~1,000 to 40K Bots</a:t>
            </a:r>
          </a:p>
        </p:txBody>
      </p:sp>
      <p:sp>
        <p:nvSpPr>
          <p:cNvPr id="33" name="TextBox 32">
            <a:extLst>
              <a:ext uri="{FF2B5EF4-FFF2-40B4-BE49-F238E27FC236}">
                <a16:creationId xmlns:a16="http://schemas.microsoft.com/office/drawing/2014/main" id="{A896422C-9E3C-D641-AADF-C4697678ED8F}"/>
              </a:ext>
            </a:extLst>
          </p:cNvPr>
          <p:cNvSpPr txBox="1"/>
          <p:nvPr/>
        </p:nvSpPr>
        <p:spPr>
          <a:xfrm>
            <a:off x="9214396" y="1274270"/>
            <a:ext cx="2115779"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rgbClr val="767171"/>
                </a:solidFill>
                <a:latin typeface="Calibri" panose="020F0502020204030204" pitchFamily="34" charset="0"/>
                <a:cs typeface="Calibri" panose="020F0502020204030204" pitchFamily="34" charset="0"/>
              </a:rPr>
              <a:t>Working </a:t>
            </a:r>
            <a:br>
              <a:rPr lang="en-US" sz="1600" dirty="0">
                <a:solidFill>
                  <a:srgbClr val="767171"/>
                </a:solidFill>
                <a:latin typeface="Calibri" panose="020F0502020204030204" pitchFamily="34" charset="0"/>
                <a:cs typeface="Calibri" panose="020F0502020204030204" pitchFamily="34" charset="0"/>
              </a:rPr>
            </a:br>
            <a:r>
              <a:rPr lang="en-US" sz="1600" dirty="0">
                <a:solidFill>
                  <a:srgbClr val="767171"/>
                </a:solidFill>
                <a:latin typeface="Calibri" panose="020F0502020204030204" pitchFamily="34" charset="0"/>
                <a:cs typeface="Calibri" panose="020F0502020204030204" pitchFamily="34" charset="0"/>
              </a:rPr>
              <a:t>cross-borders and integrated with distributed ledgers</a:t>
            </a:r>
          </a:p>
          <a:p>
            <a:pPr algn="ctr"/>
            <a:endParaRPr lang="en-US" sz="1600" dirty="0">
              <a:latin typeface="Calibri" panose="020F0502020204030204" pitchFamily="34" charset="0"/>
              <a:cs typeface="Calibri" panose="020F0502020204030204" pitchFamily="34" charset="0"/>
            </a:endParaRPr>
          </a:p>
          <a:p>
            <a:pPr algn="ctr"/>
            <a:r>
              <a:rPr lang="en-US" sz="1600" b="1" dirty="0">
                <a:solidFill>
                  <a:srgbClr val="767171"/>
                </a:solidFill>
                <a:latin typeface="Calibri" panose="020F0502020204030204" pitchFamily="34" charset="0"/>
                <a:cs typeface="Calibri" panose="020F0502020204030204" pitchFamily="34" charset="0"/>
              </a:rPr>
              <a:t>~TBD Bots</a:t>
            </a:r>
          </a:p>
        </p:txBody>
      </p:sp>
      <p:sp>
        <p:nvSpPr>
          <p:cNvPr id="34" name="Oval 33">
            <a:extLst>
              <a:ext uri="{FF2B5EF4-FFF2-40B4-BE49-F238E27FC236}">
                <a16:creationId xmlns:a16="http://schemas.microsoft.com/office/drawing/2014/main" id="{CABB9631-DE3E-F041-B000-F0A07997E281}"/>
              </a:ext>
            </a:extLst>
          </p:cNvPr>
          <p:cNvSpPr/>
          <p:nvPr/>
        </p:nvSpPr>
        <p:spPr>
          <a:xfrm>
            <a:off x="2736073" y="4943098"/>
            <a:ext cx="895739" cy="895739"/>
          </a:xfrm>
          <a:prstGeom prst="ellipse">
            <a:avLst/>
          </a:prstGeom>
          <a:solidFill>
            <a:srgbClr val="97A3AD"/>
          </a:solidFill>
          <a:ln>
            <a:solidFill>
              <a:srgbClr val="EC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cs typeface="Calibri" panose="020F0502020204030204" pitchFamily="34" charset="0"/>
              </a:rPr>
              <a:t>1</a:t>
            </a:r>
          </a:p>
        </p:txBody>
      </p:sp>
      <p:sp>
        <p:nvSpPr>
          <p:cNvPr id="35" name="Oval 34">
            <a:extLst>
              <a:ext uri="{FF2B5EF4-FFF2-40B4-BE49-F238E27FC236}">
                <a16:creationId xmlns:a16="http://schemas.microsoft.com/office/drawing/2014/main" id="{2427F983-1187-834C-8174-95A023735F55}"/>
              </a:ext>
            </a:extLst>
          </p:cNvPr>
          <p:cNvSpPr/>
          <p:nvPr/>
        </p:nvSpPr>
        <p:spPr>
          <a:xfrm>
            <a:off x="5115422" y="4650321"/>
            <a:ext cx="895739" cy="895739"/>
          </a:xfrm>
          <a:prstGeom prst="ellipse">
            <a:avLst/>
          </a:prstGeom>
          <a:solidFill>
            <a:srgbClr val="B9D9EB"/>
          </a:solidFill>
          <a:ln>
            <a:solidFill>
              <a:srgbClr val="EC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cs typeface="Calibri" panose="020F0502020204030204" pitchFamily="34" charset="0"/>
              </a:rPr>
              <a:t>2</a:t>
            </a:r>
          </a:p>
        </p:txBody>
      </p:sp>
      <p:sp>
        <p:nvSpPr>
          <p:cNvPr id="36" name="Oval 35">
            <a:extLst>
              <a:ext uri="{FF2B5EF4-FFF2-40B4-BE49-F238E27FC236}">
                <a16:creationId xmlns:a16="http://schemas.microsoft.com/office/drawing/2014/main" id="{ED46E1B1-4904-9640-AEED-35046145FA43}"/>
              </a:ext>
            </a:extLst>
          </p:cNvPr>
          <p:cNvSpPr/>
          <p:nvPr/>
        </p:nvSpPr>
        <p:spPr>
          <a:xfrm>
            <a:off x="7502328" y="3968821"/>
            <a:ext cx="895739" cy="895739"/>
          </a:xfrm>
          <a:prstGeom prst="ellipse">
            <a:avLst/>
          </a:prstGeom>
          <a:solidFill>
            <a:srgbClr val="0085CA"/>
          </a:solidFill>
          <a:ln>
            <a:solidFill>
              <a:srgbClr val="EC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cs typeface="Calibri" panose="020F0502020204030204" pitchFamily="34" charset="0"/>
              </a:rPr>
              <a:t>3</a:t>
            </a:r>
          </a:p>
        </p:txBody>
      </p:sp>
      <p:sp>
        <p:nvSpPr>
          <p:cNvPr id="37" name="Oval 36">
            <a:extLst>
              <a:ext uri="{FF2B5EF4-FFF2-40B4-BE49-F238E27FC236}">
                <a16:creationId xmlns:a16="http://schemas.microsoft.com/office/drawing/2014/main" id="{F51B7220-13ED-6E46-A20D-A894BD8B714D}"/>
              </a:ext>
            </a:extLst>
          </p:cNvPr>
          <p:cNvSpPr/>
          <p:nvPr/>
        </p:nvSpPr>
        <p:spPr>
          <a:xfrm>
            <a:off x="9934498" y="3105524"/>
            <a:ext cx="895739" cy="895739"/>
          </a:xfrm>
          <a:prstGeom prst="ellipse">
            <a:avLst/>
          </a:prstGeom>
          <a:solidFill>
            <a:srgbClr val="002060"/>
          </a:solidFill>
          <a:ln>
            <a:solidFill>
              <a:srgbClr val="EC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alibri" panose="020F0502020204030204" pitchFamily="34" charset="0"/>
                <a:cs typeface="Calibri" panose="020F0502020204030204" pitchFamily="34" charset="0"/>
              </a:rPr>
              <a:t>4</a:t>
            </a:r>
          </a:p>
        </p:txBody>
      </p:sp>
      <p:cxnSp>
        <p:nvCxnSpPr>
          <p:cNvPr id="38" name="Straight Connector 37">
            <a:extLst>
              <a:ext uri="{FF2B5EF4-FFF2-40B4-BE49-F238E27FC236}">
                <a16:creationId xmlns:a16="http://schemas.microsoft.com/office/drawing/2014/main" id="{00B3F1E2-602C-4542-AF0C-080703CE2C17}"/>
              </a:ext>
            </a:extLst>
          </p:cNvPr>
          <p:cNvCxnSpPr>
            <a:cxnSpLocks/>
          </p:cNvCxnSpPr>
          <p:nvPr/>
        </p:nvCxnSpPr>
        <p:spPr>
          <a:xfrm>
            <a:off x="3092499" y="2943471"/>
            <a:ext cx="1555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3981DE-7CD2-214B-B0E1-7A06EE649BD0}"/>
              </a:ext>
            </a:extLst>
          </p:cNvPr>
          <p:cNvCxnSpPr>
            <a:cxnSpLocks/>
          </p:cNvCxnSpPr>
          <p:nvPr/>
        </p:nvCxnSpPr>
        <p:spPr>
          <a:xfrm>
            <a:off x="5461626" y="2943471"/>
            <a:ext cx="1555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3E7B31-4EBC-604B-98F1-606D6634593D}"/>
              </a:ext>
            </a:extLst>
          </p:cNvPr>
          <p:cNvCxnSpPr>
            <a:cxnSpLocks/>
          </p:cNvCxnSpPr>
          <p:nvPr/>
        </p:nvCxnSpPr>
        <p:spPr>
          <a:xfrm>
            <a:off x="7848566" y="2943471"/>
            <a:ext cx="1555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014E775-61D1-0B4D-A424-887C62A0CD0E}"/>
              </a:ext>
            </a:extLst>
          </p:cNvPr>
          <p:cNvCxnSpPr>
            <a:cxnSpLocks/>
          </p:cNvCxnSpPr>
          <p:nvPr/>
        </p:nvCxnSpPr>
        <p:spPr>
          <a:xfrm>
            <a:off x="10306759" y="2943471"/>
            <a:ext cx="1555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55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AED1-F86D-43A7-975E-FB1E5EDC3263}"/>
              </a:ext>
            </a:extLst>
          </p:cNvPr>
          <p:cNvSpPr>
            <a:spLocks noGrp="1"/>
          </p:cNvSpPr>
          <p:nvPr>
            <p:ph type="title"/>
          </p:nvPr>
        </p:nvSpPr>
        <p:spPr>
          <a:xfrm>
            <a:off x="1828800" y="301592"/>
            <a:ext cx="8823158" cy="543739"/>
          </a:xfrm>
        </p:spPr>
        <p:txBody>
          <a:bodyPr/>
          <a:lstStyle/>
          <a:p>
            <a:pPr>
              <a:spcBef>
                <a:spcPct val="0"/>
              </a:spcBef>
              <a:buClr>
                <a:schemeClr val="accent1">
                  <a:lumMod val="60000"/>
                  <a:lumOff val="40000"/>
                </a:schemeClr>
              </a:buClr>
            </a:pPr>
            <a:r>
              <a:rPr lang="en-US" dirty="0">
                <a:latin typeface="+mn-lt"/>
              </a:rPr>
              <a:t>Measuring Success</a:t>
            </a:r>
          </a:p>
        </p:txBody>
      </p:sp>
      <p:pic>
        <p:nvPicPr>
          <p:cNvPr id="4" name="Graphic 1">
            <a:extLst>
              <a:ext uri="{FF2B5EF4-FFF2-40B4-BE49-F238E27FC236}">
                <a16:creationId xmlns:a16="http://schemas.microsoft.com/office/drawing/2014/main" id="{C02B6152-6041-466F-B34A-28D80E3E13B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0649" y="1624531"/>
            <a:ext cx="9678666" cy="3923449"/>
          </a:xfrm>
          <a:prstGeom prst="rect">
            <a:avLst/>
          </a:prstGeom>
        </p:spPr>
      </p:pic>
      <p:sp>
        <p:nvSpPr>
          <p:cNvPr id="5" name="TextBox 2">
            <a:extLst>
              <a:ext uri="{FF2B5EF4-FFF2-40B4-BE49-F238E27FC236}">
                <a16:creationId xmlns:a16="http://schemas.microsoft.com/office/drawing/2014/main" id="{76E63E23-27AC-4109-89E3-462F2BC47928}"/>
              </a:ext>
            </a:extLst>
          </p:cNvPr>
          <p:cNvSpPr txBox="1"/>
          <p:nvPr/>
        </p:nvSpPr>
        <p:spPr>
          <a:xfrm>
            <a:off x="2257795" y="1763635"/>
            <a:ext cx="3003595"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rPr>
              <a:t>Automated Processes SLAs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Monitors the performance of automated processes in terms of </a:t>
            </a:r>
            <a:b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b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total efficiency created establish </a:t>
            </a:r>
            <a:b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b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and monitor SLA</a:t>
            </a:r>
          </a:p>
        </p:txBody>
      </p:sp>
      <p:sp>
        <p:nvSpPr>
          <p:cNvPr id="6" name="TextBox 3">
            <a:extLst>
              <a:ext uri="{FF2B5EF4-FFF2-40B4-BE49-F238E27FC236}">
                <a16:creationId xmlns:a16="http://schemas.microsoft.com/office/drawing/2014/main" id="{6E459374-E8BB-4D40-85AD-99CE5602143E}"/>
              </a:ext>
            </a:extLst>
          </p:cNvPr>
          <p:cNvSpPr txBox="1"/>
          <p:nvPr/>
        </p:nvSpPr>
        <p:spPr>
          <a:xfrm>
            <a:off x="2247810" y="4266486"/>
            <a:ext cx="3298589"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rPr>
              <a:t>Financial KPIs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Monitors the financial benefits and associated costs obtained from an </a:t>
            </a:r>
            <a:b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b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RPA program implementation</a:t>
            </a:r>
          </a:p>
        </p:txBody>
      </p:sp>
      <p:sp>
        <p:nvSpPr>
          <p:cNvPr id="7" name="TextBox 4">
            <a:extLst>
              <a:ext uri="{FF2B5EF4-FFF2-40B4-BE49-F238E27FC236}">
                <a16:creationId xmlns:a16="http://schemas.microsoft.com/office/drawing/2014/main" id="{059F73B0-23CB-4E77-96E0-1C634B57F19F}"/>
              </a:ext>
            </a:extLst>
          </p:cNvPr>
          <p:cNvSpPr txBox="1"/>
          <p:nvPr/>
        </p:nvSpPr>
        <p:spPr>
          <a:xfrm>
            <a:off x="9224211" y="1763635"/>
            <a:ext cx="2297155" cy="129266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rPr>
              <a:t>Virtual Workforce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rPr>
              <a:t>Capacity KPIs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Monitors RPA virtual workforce capacity and optimization potential</a:t>
            </a:r>
          </a:p>
        </p:txBody>
      </p:sp>
      <p:sp>
        <p:nvSpPr>
          <p:cNvPr id="8" name="TextBox 5">
            <a:extLst>
              <a:ext uri="{FF2B5EF4-FFF2-40B4-BE49-F238E27FC236}">
                <a16:creationId xmlns:a16="http://schemas.microsoft.com/office/drawing/2014/main" id="{A056F625-C932-4081-87B8-2CEEAF43589E}"/>
              </a:ext>
            </a:extLst>
          </p:cNvPr>
          <p:cNvSpPr txBox="1"/>
          <p:nvPr/>
        </p:nvSpPr>
        <p:spPr>
          <a:xfrm>
            <a:off x="8450826" y="4158765"/>
            <a:ext cx="3070540" cy="123110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5CA"/>
                </a:solidFill>
                <a:effectLst/>
                <a:uLnTx/>
                <a:uFillTx/>
                <a:latin typeface="Calibri" panose="020F0502020204030204" pitchFamily="34" charset="0"/>
                <a:cs typeface="Calibri" panose="020F0502020204030204" pitchFamily="34" charset="0"/>
              </a:rPr>
              <a:t>Employee KPIs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Monitors employee development within the </a:t>
            </a:r>
            <a:r>
              <a:rPr kumimoji="0" lang="en-US" sz="1400" b="0" i="0" u="none" strike="noStrike" kern="1200" cap="none" spc="0" normalizeH="0" baseline="0" noProof="0" dirty="0" err="1">
                <a:ln>
                  <a:noFill/>
                </a:ln>
                <a:solidFill>
                  <a:srgbClr val="7F7F7F"/>
                </a:solidFill>
                <a:effectLst/>
                <a:uLnTx/>
                <a:uFillTx/>
                <a:latin typeface="Calibri" panose="020F0502020204030204" pitchFamily="34" charset="0"/>
                <a:cs typeface="Calibri" panose="020F0502020204030204" pitchFamily="34" charset="0"/>
              </a:rPr>
              <a:t>CoE</a:t>
            </a:r>
            <a:r>
              <a:rPr kumimoji="0" lang="en-US" sz="14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 enabling assessment regarding  department structure, resource availability etc</a:t>
            </a:r>
            <a:r>
              <a:rPr kumimoji="0" lang="en-US" sz="1100" b="0" i="0" u="none" strike="noStrike" kern="1200" cap="none" spc="0" normalizeH="0" baseline="0" noProof="0" dirty="0">
                <a:ln>
                  <a:noFill/>
                </a:ln>
                <a:solidFill>
                  <a:srgbClr val="7F7F7F"/>
                </a:solidFill>
                <a:effectLst/>
                <a:uLnTx/>
                <a:uFillTx/>
                <a:latin typeface="Calibri" panose="020F0502020204030204" pitchFamily="34" charset="0"/>
                <a:cs typeface="Calibri" panose="020F0502020204030204" pitchFamily="34" charset="0"/>
              </a:rPr>
              <a:t>.</a:t>
            </a:r>
          </a:p>
        </p:txBody>
      </p:sp>
      <p:sp>
        <p:nvSpPr>
          <p:cNvPr id="9" name="TextBox 6">
            <a:extLst>
              <a:ext uri="{FF2B5EF4-FFF2-40B4-BE49-F238E27FC236}">
                <a16:creationId xmlns:a16="http://schemas.microsoft.com/office/drawing/2014/main" id="{B5A19A8A-D28D-4739-8F6D-11E2E7AE1F48}"/>
              </a:ext>
            </a:extLst>
          </p:cNvPr>
          <p:cNvSpPr txBox="1"/>
          <p:nvPr/>
        </p:nvSpPr>
        <p:spPr>
          <a:xfrm>
            <a:off x="5912959" y="3261600"/>
            <a:ext cx="2168425" cy="646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FRAMEWORK</a:t>
            </a:r>
          </a:p>
        </p:txBody>
      </p:sp>
    </p:spTree>
    <p:extLst>
      <p:ext uri="{BB962C8B-B14F-4D97-AF65-F5344CB8AC3E}">
        <p14:creationId xmlns:p14="http://schemas.microsoft.com/office/powerpoint/2010/main" val="325896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2">
            <a:extLst>
              <a:ext uri="{FF2B5EF4-FFF2-40B4-BE49-F238E27FC236}">
                <a16:creationId xmlns:a16="http://schemas.microsoft.com/office/drawing/2014/main" id="{954DB49E-085D-DB45-943A-362C467B883E}"/>
              </a:ext>
            </a:extLst>
          </p:cNvPr>
          <p:cNvSpPr txBox="1">
            <a:spLocks/>
          </p:cNvSpPr>
          <p:nvPr/>
        </p:nvSpPr>
        <p:spPr>
          <a:xfrm>
            <a:off x="3287163" y="7611762"/>
            <a:ext cx="5943600" cy="44929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5"/>
              </a:buClr>
              <a:buFont typeface="Verdana"/>
              <a:buChar char="–"/>
              <a:defRPr sz="1800" b="1" kern="1200">
                <a:solidFill>
                  <a:srgbClr val="131D40"/>
                </a:solidFill>
                <a:latin typeface="Calibri" charset="0"/>
                <a:ea typeface="Calibri" charset="0"/>
                <a:cs typeface="Calibri" charset="0"/>
              </a:defRPr>
            </a:lvl1pPr>
            <a:lvl2pPr marL="685800" indent="-228600" algn="l" defTabSz="914400" rtl="0" eaLnBrk="1" latinLnBrk="0" hangingPunct="1">
              <a:lnSpc>
                <a:spcPct val="120000"/>
              </a:lnSpc>
              <a:spcBef>
                <a:spcPts val="1000"/>
              </a:spcBef>
              <a:buClr>
                <a:schemeClr val="accent5"/>
              </a:buClr>
              <a:buFont typeface="Verdana" panose="020B0604030504040204" pitchFamily="34" charset="0"/>
              <a:buChar char="–"/>
              <a:defRPr sz="1800" b="1" kern="1200">
                <a:solidFill>
                  <a:srgbClr val="131D40"/>
                </a:solidFill>
                <a:latin typeface="Calibri" charset="0"/>
                <a:ea typeface="Calibri" charset="0"/>
                <a:cs typeface="Calibri" charset="0"/>
              </a:defRPr>
            </a:lvl2pPr>
            <a:lvl3pPr marL="1143000" indent="-228600" algn="l" defTabSz="914400" rtl="0" eaLnBrk="1" latinLnBrk="0" hangingPunct="1">
              <a:lnSpc>
                <a:spcPct val="120000"/>
              </a:lnSpc>
              <a:spcBef>
                <a:spcPts val="1000"/>
              </a:spcBef>
              <a:buClr>
                <a:schemeClr val="accent5"/>
              </a:buClr>
              <a:buFont typeface="Verdana"/>
              <a:buChar char="–"/>
              <a:defRPr sz="1600" b="1" kern="1200">
                <a:solidFill>
                  <a:srgbClr val="131D40"/>
                </a:solidFill>
                <a:latin typeface="Calibri" charset="0"/>
                <a:ea typeface="Calibri" charset="0"/>
                <a:cs typeface="Calibri" charset="0"/>
              </a:defRPr>
            </a:lvl3pPr>
            <a:lvl4pPr marL="1600200" indent="-228600" algn="l" defTabSz="914400" rtl="0" eaLnBrk="1" latinLnBrk="0" hangingPunct="1">
              <a:lnSpc>
                <a:spcPct val="120000"/>
              </a:lnSpc>
              <a:spcBef>
                <a:spcPts val="1000"/>
              </a:spcBef>
              <a:buClr>
                <a:schemeClr val="accent5"/>
              </a:buClr>
              <a:buFont typeface="Verdana"/>
              <a:buChar char="–"/>
              <a:defRPr sz="1600" b="1" kern="1200">
                <a:solidFill>
                  <a:srgbClr val="131D40"/>
                </a:solidFill>
                <a:latin typeface="Calibri" charset="0"/>
                <a:ea typeface="Calibri" charset="0"/>
                <a:cs typeface="Calibri" charset="0"/>
              </a:defRPr>
            </a:lvl4pPr>
            <a:lvl5pPr marL="2057400" indent="-228600" algn="l" defTabSz="914400" rtl="0" eaLnBrk="1" latinLnBrk="0" hangingPunct="1">
              <a:lnSpc>
                <a:spcPct val="120000"/>
              </a:lnSpc>
              <a:spcBef>
                <a:spcPts val="1000"/>
              </a:spcBef>
              <a:buClr>
                <a:schemeClr val="accent5"/>
              </a:buClr>
              <a:buFont typeface="Verdana"/>
              <a:buChar char="–"/>
              <a:defRPr sz="1600" b="1" kern="1200">
                <a:solidFill>
                  <a:srgbClr val="131D40"/>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Flexible architecture frees robots to execute any process with speed and 100% accuracy</a:t>
            </a:r>
          </a:p>
          <a:p>
            <a:r>
              <a:rPr lang="en-US"/>
              <a:t>Supports both attended and unattended robots on a single enterprise platform</a:t>
            </a:r>
          </a:p>
          <a:p>
            <a:r>
              <a:rPr lang="en-US"/>
              <a:t>Multi-tenancy allows privacy &amp; security for many users in a single robot management (UiPath Orchestrator) instance </a:t>
            </a:r>
          </a:p>
          <a:p>
            <a:r>
              <a:rPr lang="en-US"/>
              <a:t>High-density robotics enables many robots to run on a single VM, on-premises or in the cloud.  </a:t>
            </a:r>
          </a:p>
          <a:p>
            <a:r>
              <a:rPr lang="en-US"/>
              <a:t>Intelligent scheduling of process automations optimizes the digital workforce and operational performance.  </a:t>
            </a:r>
          </a:p>
          <a:p>
            <a:r>
              <a:rPr lang="en-US"/>
              <a:t>Rest APIs enable collaborative integration with BPM (e.g. Oracle), DMS (e.g. IBM) and new AI technologies</a:t>
            </a:r>
          </a:p>
        </p:txBody>
      </p:sp>
      <p:sp>
        <p:nvSpPr>
          <p:cNvPr id="13" name="Google Shape;398;p43">
            <a:extLst>
              <a:ext uri="{FF2B5EF4-FFF2-40B4-BE49-F238E27FC236}">
                <a16:creationId xmlns:a16="http://schemas.microsoft.com/office/drawing/2014/main" id="{6D27A44F-6EFE-45F8-9070-F4A1E8B2D826}"/>
              </a:ext>
            </a:extLst>
          </p:cNvPr>
          <p:cNvSpPr txBox="1">
            <a:spLocks noGrp="1"/>
          </p:cNvSpPr>
          <p:nvPr>
            <p:ph type="title"/>
          </p:nvPr>
        </p:nvSpPr>
        <p:spPr>
          <a:xfrm>
            <a:off x="3602736" y="365760"/>
            <a:ext cx="6146382" cy="543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85CA"/>
              </a:buClr>
              <a:buSzPts val="3200"/>
              <a:buFont typeface="Calibri"/>
              <a:buNone/>
            </a:pPr>
            <a:r>
              <a:rPr lang="en-US" dirty="0"/>
              <a:t>Open to a growing ecosystem </a:t>
            </a:r>
            <a:br>
              <a:rPr lang="en-US" dirty="0"/>
            </a:br>
            <a:r>
              <a:rPr lang="en-US" dirty="0"/>
              <a:t>of best-of-breed capabilities</a:t>
            </a:r>
            <a:endParaRPr dirty="0"/>
          </a:p>
        </p:txBody>
      </p:sp>
      <p:pic>
        <p:nvPicPr>
          <p:cNvPr id="14" name="Picture 13">
            <a:extLst>
              <a:ext uri="{FF2B5EF4-FFF2-40B4-BE49-F238E27FC236}">
                <a16:creationId xmlns:a16="http://schemas.microsoft.com/office/drawing/2014/main" id="{3EDBC4BC-3464-4027-BE6A-051BE1621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3709" y="1766913"/>
            <a:ext cx="8307028" cy="4294632"/>
          </a:xfrm>
          <a:prstGeom prst="rect">
            <a:avLst/>
          </a:prstGeom>
        </p:spPr>
      </p:pic>
    </p:spTree>
    <p:extLst>
      <p:ext uri="{BB962C8B-B14F-4D97-AF65-F5344CB8AC3E}">
        <p14:creationId xmlns:p14="http://schemas.microsoft.com/office/powerpoint/2010/main" val="37370454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Effect transition="in" filter="fade">
                                      <p:cBhvr>
                                        <p:cTn id="13" dur="1000"/>
                                        <p:tgtEl>
                                          <p:spTgt spid="22">
                                            <p:txEl>
                                              <p:pRg st="1" end="1"/>
                                            </p:txEl>
                                          </p:spTgt>
                                        </p:tgtEl>
                                      </p:cBhvr>
                                    </p:animEffect>
                                    <p:anim calcmode="lin" valueType="num">
                                      <p:cBhvr>
                                        <p:cTn id="14"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Effect transition="in" filter="fade">
                                      <p:cBhvr>
                                        <p:cTn id="19" dur="1000"/>
                                        <p:tgtEl>
                                          <p:spTgt spid="22">
                                            <p:txEl>
                                              <p:pRg st="2" end="2"/>
                                            </p:txEl>
                                          </p:spTgt>
                                        </p:tgtEl>
                                      </p:cBhvr>
                                    </p:animEffect>
                                    <p:anim calcmode="lin" valueType="num">
                                      <p:cBhvr>
                                        <p:cTn id="20"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Effect transition="in" filter="fade">
                                      <p:cBhvr>
                                        <p:cTn id="25" dur="1000"/>
                                        <p:tgtEl>
                                          <p:spTgt spid="22">
                                            <p:txEl>
                                              <p:pRg st="3" end="3"/>
                                            </p:txEl>
                                          </p:spTgt>
                                        </p:tgtEl>
                                      </p:cBhvr>
                                    </p:animEffect>
                                    <p:anim calcmode="lin" valueType="num">
                                      <p:cBhvr>
                                        <p:cTn id="26"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2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animEffect transition="in" filter="fade">
                                      <p:cBhvr>
                                        <p:cTn id="31" dur="1000"/>
                                        <p:tgtEl>
                                          <p:spTgt spid="22">
                                            <p:txEl>
                                              <p:pRg st="4" end="4"/>
                                            </p:txEl>
                                          </p:spTgt>
                                        </p:tgtEl>
                                      </p:cBhvr>
                                    </p:animEffect>
                                    <p:anim calcmode="lin" valueType="num">
                                      <p:cBhvr>
                                        <p:cTn id="32"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2">
                                            <p:txEl>
                                              <p:pRg st="5" end="5"/>
                                            </p:txEl>
                                          </p:spTgt>
                                        </p:tgtEl>
                                        <p:attrNameLst>
                                          <p:attrName>style.visibility</p:attrName>
                                        </p:attrNameLst>
                                      </p:cBhvr>
                                      <p:to>
                                        <p:strVal val="visible"/>
                                      </p:to>
                                    </p:set>
                                    <p:animEffect transition="in" filter="fade">
                                      <p:cBhvr>
                                        <p:cTn id="37" dur="1000"/>
                                        <p:tgtEl>
                                          <p:spTgt spid="22">
                                            <p:txEl>
                                              <p:pRg st="5" end="5"/>
                                            </p:txEl>
                                          </p:spTgt>
                                        </p:tgtEl>
                                      </p:cBhvr>
                                    </p:animEffect>
                                    <p:anim calcmode="lin" valueType="num">
                                      <p:cBhvr>
                                        <p:cTn id="38" dur="1000" fill="hold"/>
                                        <p:tgtEl>
                                          <p:spTgt spid="22">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2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cxnSp>
        <p:nvCxnSpPr>
          <p:cNvPr id="390" name="Google Shape;390;p42"/>
          <p:cNvCxnSpPr>
            <a:cxnSpLocks/>
          </p:cNvCxnSpPr>
          <p:nvPr/>
        </p:nvCxnSpPr>
        <p:spPr>
          <a:xfrm flipV="1">
            <a:off x="3652085" y="1177294"/>
            <a:ext cx="0" cy="5314946"/>
          </a:xfrm>
          <a:prstGeom prst="straightConnector1">
            <a:avLst/>
          </a:prstGeom>
          <a:noFill/>
          <a:ln w="38100" cap="flat" cmpd="sng">
            <a:solidFill>
              <a:srgbClr val="FF6900"/>
            </a:solidFill>
            <a:prstDash val="solid"/>
            <a:miter lim="800000"/>
            <a:headEnd type="none" w="sm" len="sm"/>
            <a:tailEnd type="none" w="sm" len="sm"/>
          </a:ln>
        </p:spPr>
      </p:cxnSp>
      <p:sp>
        <p:nvSpPr>
          <p:cNvPr id="391" name="Google Shape;391;p42"/>
          <p:cNvSpPr txBox="1">
            <a:spLocks noGrp="1"/>
          </p:cNvSpPr>
          <p:nvPr>
            <p:ph type="title"/>
          </p:nvPr>
        </p:nvSpPr>
        <p:spPr>
          <a:xfrm>
            <a:off x="3602736" y="365760"/>
            <a:ext cx="5550408" cy="5355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85CA"/>
              </a:buClr>
              <a:buSzPts val="3200"/>
              <a:buFont typeface="Calibri"/>
              <a:buNone/>
            </a:pPr>
            <a:r>
              <a:rPr lang="en-US" dirty="0"/>
              <a:t>Open to Share</a:t>
            </a:r>
            <a:endParaRPr dirty="0"/>
          </a:p>
        </p:txBody>
      </p:sp>
      <p:pic>
        <p:nvPicPr>
          <p:cNvPr id="3" name="Picture 2">
            <a:extLst>
              <a:ext uri="{FF2B5EF4-FFF2-40B4-BE49-F238E27FC236}">
                <a16:creationId xmlns:a16="http://schemas.microsoft.com/office/drawing/2014/main" id="{8E7D3D03-C0A2-413B-97EB-33AAECC50A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6" y="714375"/>
            <a:ext cx="2283035" cy="2839140"/>
          </a:xfrm>
          <a:prstGeom prst="rect">
            <a:avLst/>
          </a:prstGeom>
          <a:ln>
            <a:noFill/>
          </a:ln>
          <a:effectLst>
            <a:outerShdw blurRad="292100" dist="76200" dir="2700000" algn="tl" rotWithShape="0">
              <a:srgbClr val="333333">
                <a:alpha val="31000"/>
              </a:srgbClr>
            </a:outerShdw>
          </a:effectLst>
        </p:spPr>
      </p:pic>
      <p:sp>
        <p:nvSpPr>
          <p:cNvPr id="4" name="Rectangle 3">
            <a:extLst>
              <a:ext uri="{FF2B5EF4-FFF2-40B4-BE49-F238E27FC236}">
                <a16:creationId xmlns:a16="http://schemas.microsoft.com/office/drawing/2014/main" id="{A89E6FD3-14B3-4B46-AA88-259D5C517E31}"/>
              </a:ext>
            </a:extLst>
          </p:cNvPr>
          <p:cNvSpPr/>
          <p:nvPr/>
        </p:nvSpPr>
        <p:spPr>
          <a:xfrm>
            <a:off x="3903048" y="1536373"/>
            <a:ext cx="5459539" cy="1477328"/>
          </a:xfrm>
          <a:prstGeom prst="rect">
            <a:avLst/>
          </a:prstGeom>
        </p:spPr>
        <p:txBody>
          <a:bodyPr wrap="square">
            <a:spAutoFit/>
          </a:bodyPr>
          <a:lstStyle/>
          <a:p>
            <a:pPr lvl="0">
              <a:defRPr/>
            </a:pPr>
            <a:r>
              <a:rPr lang="en-US" sz="3600" dirty="0" err="1">
                <a:solidFill>
                  <a:srgbClr val="7F7F7F"/>
                </a:solidFill>
                <a:latin typeface="Calibri"/>
                <a:cs typeface="Calibri"/>
                <a:sym typeface="Calibri"/>
              </a:rPr>
              <a:t>UiPath</a:t>
            </a:r>
            <a:r>
              <a:rPr lang="en-US" sz="3600" dirty="0">
                <a:solidFill>
                  <a:srgbClr val="7F7F7F"/>
                </a:solidFill>
                <a:latin typeface="Calibri"/>
                <a:cs typeface="Calibri"/>
                <a:sym typeface="Calibri"/>
              </a:rPr>
              <a:t> Connect!</a:t>
            </a:r>
          </a:p>
          <a:p>
            <a:pPr lvl="0">
              <a:defRPr/>
            </a:pPr>
            <a:r>
              <a:rPr lang="en-US" dirty="0">
                <a:solidFill>
                  <a:srgbClr val="7F7F7F"/>
                </a:solidFill>
                <a:latin typeface="Calibri"/>
                <a:ea typeface="Calibri"/>
                <a:cs typeface="Calibri"/>
                <a:sym typeface="Calibri"/>
              </a:rPr>
              <a:t>The destination of choice for RPA developers to find collaborators for projects, learn, and build a living resume</a:t>
            </a:r>
          </a:p>
        </p:txBody>
      </p:sp>
      <p:pic>
        <p:nvPicPr>
          <p:cNvPr id="9" name="Picture 8">
            <a:extLst>
              <a:ext uri="{FF2B5EF4-FFF2-40B4-BE49-F238E27FC236}">
                <a16:creationId xmlns:a16="http://schemas.microsoft.com/office/drawing/2014/main" id="{D168BB4A-A211-4166-B6B0-B1299F0CB0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53785" y="3830389"/>
            <a:ext cx="2277096" cy="2926081"/>
          </a:xfrm>
          <a:prstGeom prst="rect">
            <a:avLst/>
          </a:prstGeom>
          <a:ln>
            <a:noFill/>
          </a:ln>
          <a:effectLst>
            <a:outerShdw blurRad="292100" dist="76200" dir="2700000" algn="tl" rotWithShape="0">
              <a:srgbClr val="333333">
                <a:alpha val="31000"/>
              </a:srgbClr>
            </a:outerShdw>
          </a:effectLst>
        </p:spPr>
      </p:pic>
      <p:sp>
        <p:nvSpPr>
          <p:cNvPr id="5" name="Rectangle 4">
            <a:extLst>
              <a:ext uri="{FF2B5EF4-FFF2-40B4-BE49-F238E27FC236}">
                <a16:creationId xmlns:a16="http://schemas.microsoft.com/office/drawing/2014/main" id="{C178D3FB-D8B3-467E-921B-AC193D7A529B}"/>
              </a:ext>
            </a:extLst>
          </p:cNvPr>
          <p:cNvSpPr/>
          <p:nvPr/>
        </p:nvSpPr>
        <p:spPr>
          <a:xfrm>
            <a:off x="3903048" y="3429000"/>
            <a:ext cx="5695940" cy="2492990"/>
          </a:xfrm>
          <a:prstGeom prst="rect">
            <a:avLst/>
          </a:prstGeom>
        </p:spPr>
        <p:txBody>
          <a:bodyPr wrap="square">
            <a:spAutoFit/>
          </a:bodyPr>
          <a:lstStyle/>
          <a:p>
            <a:pPr lvl="0">
              <a:defRPr/>
            </a:pPr>
            <a:r>
              <a:rPr lang="en-US" sz="3600" dirty="0" err="1">
                <a:solidFill>
                  <a:srgbClr val="7F7F7F"/>
                </a:solidFill>
                <a:latin typeface="Calibri"/>
                <a:ea typeface="Calibri"/>
                <a:cs typeface="Calibri"/>
                <a:sym typeface="Calibri"/>
              </a:rPr>
              <a:t>UiPath</a:t>
            </a:r>
            <a:r>
              <a:rPr lang="en-US" sz="3600" dirty="0">
                <a:solidFill>
                  <a:srgbClr val="7F7F7F"/>
                </a:solidFill>
                <a:latin typeface="Calibri"/>
                <a:ea typeface="Calibri"/>
                <a:cs typeface="Calibri"/>
                <a:sym typeface="Calibri"/>
              </a:rPr>
              <a:t> Go!</a:t>
            </a:r>
          </a:p>
          <a:p>
            <a:pPr lvl="0">
              <a:defRPr/>
            </a:pPr>
            <a:endParaRPr lang="en-US" sz="1200" dirty="0"/>
          </a:p>
          <a:p>
            <a:pPr lvl="0">
              <a:defRPr/>
            </a:pPr>
            <a:r>
              <a:rPr lang="en-US" dirty="0">
                <a:solidFill>
                  <a:srgbClr val="7F7F7F"/>
                </a:solidFill>
                <a:latin typeface="Calibri"/>
                <a:ea typeface="Calibri"/>
                <a:cs typeface="Calibri"/>
                <a:sym typeface="Calibri"/>
              </a:rPr>
              <a:t>The world’s first RPA Marketplace directly integrated with an RPA Platform, Go! offers:</a:t>
            </a:r>
          </a:p>
          <a:p>
            <a:pPr marL="285750" lvl="0" indent="-285750">
              <a:buClr>
                <a:srgbClr val="FF6900"/>
              </a:buClr>
              <a:buSzPct val="89000"/>
              <a:buFont typeface="Arial" panose="020B0604020202020204" pitchFamily="34" charset="0"/>
              <a:buChar char="•"/>
              <a:defRPr/>
            </a:pPr>
            <a:r>
              <a:rPr lang="en-US" dirty="0">
                <a:solidFill>
                  <a:srgbClr val="7F7F7F"/>
                </a:solidFill>
                <a:latin typeface="Calibri"/>
                <a:ea typeface="Calibri"/>
                <a:cs typeface="Calibri"/>
                <a:sym typeface="Calibri"/>
              </a:rPr>
              <a:t>Accelerated ROI and allows you to do more with RPA through secure and trusted components</a:t>
            </a:r>
          </a:p>
          <a:p>
            <a:pPr marL="285750" lvl="0" indent="-285750">
              <a:buClr>
                <a:srgbClr val="FF6900"/>
              </a:buClr>
              <a:buSzPct val="89000"/>
              <a:buFont typeface="Arial" panose="020B0604020202020204" pitchFamily="34" charset="0"/>
              <a:buChar char="•"/>
              <a:defRPr/>
            </a:pPr>
            <a:r>
              <a:rPr lang="en-US" dirty="0">
                <a:solidFill>
                  <a:srgbClr val="7F7F7F"/>
                </a:solidFill>
                <a:latin typeface="Calibri"/>
                <a:ea typeface="Calibri"/>
                <a:cs typeface="Calibri"/>
                <a:sym typeface="Calibri"/>
              </a:rPr>
              <a:t>Machine learning models, custom activities, and more for your business processes</a:t>
            </a:r>
          </a:p>
        </p:txBody>
      </p:sp>
    </p:spTree>
    <p:extLst>
      <p:ext uri="{BB962C8B-B14F-4D97-AF65-F5344CB8AC3E}">
        <p14:creationId xmlns:p14="http://schemas.microsoft.com/office/powerpoint/2010/main" val="2890777952"/>
      </p:ext>
    </p:extLst>
  </p:cSld>
  <p:clrMapOvr>
    <a:masterClrMapping/>
  </p:clrMapOvr>
  <p:transition spd="slow">
    <p:fade thruBlk="1"/>
  </p:transition>
</p:sld>
</file>

<file path=ppt/theme/theme1.xml><?xml version="1.0" encoding="utf-8"?>
<a:theme xmlns:a="http://schemas.openxmlformats.org/drawingml/2006/main" name="UiPath master">
  <a:themeElements>
    <a:clrScheme name="UiPath Colors">
      <a:dk1>
        <a:srgbClr val="121D40"/>
      </a:dk1>
      <a:lt1>
        <a:srgbClr val="FFFFFF"/>
      </a:lt1>
      <a:dk2>
        <a:srgbClr val="5F5F5F"/>
      </a:dk2>
      <a:lt2>
        <a:srgbClr val="CEE3ED"/>
      </a:lt2>
      <a:accent1>
        <a:srgbClr val="2372B2"/>
      </a:accent1>
      <a:accent2>
        <a:srgbClr val="5EC1EA"/>
      </a:accent2>
      <a:accent3>
        <a:srgbClr val="131D40"/>
      </a:accent3>
      <a:accent4>
        <a:srgbClr val="E64C2C"/>
      </a:accent4>
      <a:accent5>
        <a:srgbClr val="E64C2C"/>
      </a:accent5>
      <a:accent6>
        <a:srgbClr val="5F5F5F"/>
      </a:accent6>
      <a:hlink>
        <a:srgbClr val="E74C2D"/>
      </a:hlink>
      <a:folHlink>
        <a:srgbClr val="EB6C53"/>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D972A29EA48448B28383CE2F525E77" ma:contentTypeVersion="11" ma:contentTypeDescription="Create a new document." ma:contentTypeScope="" ma:versionID="f191650df526c2ec44288f99e3a49446">
  <xsd:schema xmlns:xsd="http://www.w3.org/2001/XMLSchema" xmlns:xs="http://www.w3.org/2001/XMLSchema" xmlns:p="http://schemas.microsoft.com/office/2006/metadata/properties" xmlns:ns2="f0f4a643-e46a-4c8d-82ed-1962b81ce24d" xmlns:ns3="0769176c-51a2-4e33-b5e9-5c77566e600a" targetNamespace="http://schemas.microsoft.com/office/2006/metadata/properties" ma:root="true" ma:fieldsID="ff751df318161feab6390ba536b0e5bc" ns2:_="" ns3:_="">
    <xsd:import namespace="f0f4a643-e46a-4c8d-82ed-1962b81ce24d"/>
    <xsd:import namespace="0769176c-51a2-4e33-b5e9-5c77566e600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f4a643-e46a-4c8d-82ed-1962b81ce2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69176c-51a2-4e33-b5e9-5c77566e600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108FE7-EBE6-48F3-A3C2-4679F24C320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54FE5EF-4858-4937-B264-BA42D1DD7912}"/>
</file>

<file path=customXml/itemProps3.xml><?xml version="1.0" encoding="utf-8"?>
<ds:datastoreItem xmlns:ds="http://schemas.openxmlformats.org/officeDocument/2006/customXml" ds:itemID="{27506F80-7643-407F-9D4C-E07AF72643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4576</TotalTime>
  <Words>7136</Words>
  <Application>Microsoft Office PowerPoint</Application>
  <PresentationFormat>Widescreen</PresentationFormat>
  <Paragraphs>1449</Paragraphs>
  <Slides>73</Slides>
  <Notes>55</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Arial</vt:lpstr>
      <vt:lpstr>Arial,Sans-Serif</vt:lpstr>
      <vt:lpstr>Calibri</vt:lpstr>
      <vt:lpstr>Calibri Light</vt:lpstr>
      <vt:lpstr>Cambria</vt:lpstr>
      <vt:lpstr>Courier New</vt:lpstr>
      <vt:lpstr>Lato</vt:lpstr>
      <vt:lpstr>Lucida Grande</vt:lpstr>
      <vt:lpstr>Merriweather Sans</vt:lpstr>
      <vt:lpstr>Poppins</vt:lpstr>
      <vt:lpstr>Verdana</vt:lpstr>
      <vt:lpstr>UiPath master</vt:lpstr>
      <vt:lpstr>PowerPoint Presentation</vt:lpstr>
      <vt:lpstr>PowerPoint Presentation</vt:lpstr>
      <vt:lpstr>PowerPoint Presentation</vt:lpstr>
      <vt:lpstr>Digital Transformation Outcomes  are Now Real and Immediate</vt:lpstr>
      <vt:lpstr>PowerPoint Presentation</vt:lpstr>
      <vt:lpstr>Our top five platform priorities</vt:lpstr>
      <vt:lpstr>Built in extensibility</vt:lpstr>
      <vt:lpstr>Open to a growing ecosystem  of best-of-breed capabilities</vt:lpstr>
      <vt:lpstr>Open to Share</vt:lpstr>
      <vt:lpstr>Open to Use. Open to Learn.</vt:lpstr>
      <vt:lpstr>Faster automation  design and deployment</vt:lpstr>
      <vt:lpstr>Faster design and implementation equals faster outcomes</vt:lpstr>
      <vt:lpstr>Value delivered to the customer</vt:lpstr>
      <vt:lpstr>RPA is Continually Evolving –  Robots are Learning New Skills</vt:lpstr>
      <vt:lpstr>A Robust and Evolving Skillset Keeps  Your Robot Relevant</vt:lpstr>
      <vt:lpstr>Drag &amp; Drop AI: Add skills to your automations in 3 easy steps </vt:lpstr>
      <vt:lpstr>The AI Fabric Vision Directly infused into UiPath’s platform</vt:lpstr>
      <vt:lpstr>Prepare to manage and scale  your digital workforce</vt:lpstr>
      <vt:lpstr>Prepare to manage and scale  your digital workforce</vt:lpstr>
      <vt:lpstr>RPA          Better Business Process Execution</vt:lpstr>
      <vt:lpstr>Defense-grade security and compliance</vt:lpstr>
      <vt:lpstr>Value delivered to the customer</vt:lpstr>
      <vt:lpstr>PowerPoint Presentation</vt:lpstr>
      <vt:lpstr>PowerPoint Presentation</vt:lpstr>
      <vt:lpstr>PowerPoint Presentation</vt:lpstr>
      <vt:lpstr>PowerPoint Presentation</vt:lpstr>
      <vt:lpstr>PowerPoint Presentation</vt:lpstr>
      <vt:lpstr>PowerPoint Presentation</vt:lpstr>
      <vt:lpstr>The UiPath Platform Roadmap</vt:lpstr>
      <vt:lpstr>You’re in Good Company</vt:lpstr>
      <vt:lpstr>Broad and Diverse Use Cases for UiPath Robots</vt:lpstr>
      <vt:lpstr>PowerPoint Presentation</vt:lpstr>
      <vt:lpstr>UNATTENDED ROBOTS  TRANSFORM PRODUCTIVITY</vt:lpstr>
      <vt:lpstr>WORLD’S LARGEST HYBRID RPA IMPLEMENTATION</vt:lpstr>
      <vt:lpstr>PowerPoint Presentation</vt:lpstr>
      <vt:lpstr>AUSTRALIA’S LARGEST MUTUAL BANK EXPERIENCES IMPROVED CUSTOMER ENGAGEMENT</vt:lpstr>
      <vt:lpstr>PowerPoint Presentation</vt:lpstr>
      <vt:lpstr>GLOBAL TECHNOLOGY COMPANY SIMPLIFIES HR ON-BOARDING</vt:lpstr>
      <vt:lpstr>PowerPoint Presentation</vt:lpstr>
      <vt:lpstr>RADICALLY HIGHER ACCURACY IN PUBLIC COMPANY AUDIT DELIVERY</vt:lpstr>
      <vt:lpstr>FRENCH INVESTMENT BANK STREAMLINES INTERNATIONAL PAYMENTS</vt:lpstr>
      <vt:lpstr>RETAIL BANK BOLSTERS ITS FRAUD PREVENTION CAPABILITIES</vt:lpstr>
      <vt:lpstr>Link to Use Case Slides Deck</vt:lpstr>
      <vt:lpstr>INTELLIGENT ASSISTANT SUPPORTS  PORTFOLIO MANAGEMENT</vt:lpstr>
      <vt:lpstr>AUTOMATION AMBITION AT A  GLOBAL FMCG COMPANY</vt:lpstr>
      <vt:lpstr>Tear Sheet: Framing your presentation for Industry or Department Instructions for Presenter, read first then remove before presenting</vt:lpstr>
      <vt:lpstr>PowerPoint Presentation</vt:lpstr>
      <vt:lpstr>PowerPoint Presentation</vt:lpstr>
      <vt:lpstr>PowerPoint Presentation</vt:lpstr>
      <vt:lpstr>About UiPath</vt:lpstr>
      <vt:lpstr>PowerPoint Presentation</vt:lpstr>
      <vt:lpstr>UiPath Born Global, Operates Local 31 Offices in 19 Countries </vt:lpstr>
      <vt:lpstr>UiPath Born Global, Operates Local 31 Offices in 19 Countries </vt:lpstr>
      <vt:lpstr>UiPath Independent Recognition</vt:lpstr>
      <vt:lpstr>Independent User Reviews</vt:lpstr>
      <vt:lpstr>PowerPoint Presentation</vt:lpstr>
      <vt:lpstr>PowerPoint Presentation</vt:lpstr>
      <vt:lpstr>PowerPoint Presentation</vt:lpstr>
      <vt:lpstr>PowerPoint Presentation</vt:lpstr>
      <vt:lpstr>How can RPA help me?</vt:lpstr>
      <vt:lpstr>RPA: Adoption Trends</vt:lpstr>
      <vt:lpstr>PowerPoint Presentation</vt:lpstr>
      <vt:lpstr>UiPath Business Practices</vt:lpstr>
      <vt:lpstr>A Deep Dive in Finance and Accounting  for Enterprise RPA</vt:lpstr>
      <vt:lpstr>Attended use cases for UiPath Robots</vt:lpstr>
      <vt:lpstr>Enterprise RPA in 3 Steps</vt:lpstr>
      <vt:lpstr>Building Your Center of Excellence</vt:lpstr>
      <vt:lpstr>Identifying Your Pilot and Next Best Automations </vt:lpstr>
      <vt:lpstr>RPA Team and Governance</vt:lpstr>
      <vt:lpstr>Winning Support Within the Organization</vt:lpstr>
      <vt:lpstr>Building your operating model… </vt:lpstr>
      <vt:lpstr>Scaling RPA</vt:lpstr>
      <vt:lpstr>Measuring Success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Florea</dc:creator>
  <cp:lastModifiedBy>Srinivas Anand</cp:lastModifiedBy>
  <cp:revision>57</cp:revision>
  <cp:lastPrinted>2018-02-14T23:44:42Z</cp:lastPrinted>
  <dcterms:created xsi:type="dcterms:W3CDTF">2017-12-05T20:29:32Z</dcterms:created>
  <dcterms:modified xsi:type="dcterms:W3CDTF">2019-10-23T10:03:01Z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0x01010019D972A29EA48448B28383CE2F525E77</vt:lpwstr>
  </property>
</Properties>
</file>